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195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741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191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826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171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21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808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724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122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939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659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106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1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rundet rektangel 1"/>
          <p:cNvSpPr/>
          <p:nvPr/>
        </p:nvSpPr>
        <p:spPr>
          <a:xfrm>
            <a:off x="2072401" y="485376"/>
            <a:ext cx="1008170" cy="296271"/>
          </a:xfrm>
          <a:prstGeom prst="roundRect">
            <a:avLst/>
          </a:prstGeom>
          <a:solidFill>
            <a:srgbClr val="304665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2812"/>
            <a:r>
              <a:rPr lang="da-DK" sz="527" b="1" dirty="0">
                <a:solidFill>
                  <a:srgbClr val="E3DFD4"/>
                </a:solidFill>
                <a:latin typeface="Calibri" panose="020F0502020204030204"/>
              </a:rPr>
              <a:t>Regionspsykiatri Vest</a:t>
            </a:r>
          </a:p>
        </p:txBody>
      </p:sp>
      <p:sp>
        <p:nvSpPr>
          <p:cNvPr id="12" name="Afrundet rektangel 11"/>
          <p:cNvSpPr/>
          <p:nvPr/>
        </p:nvSpPr>
        <p:spPr>
          <a:xfrm>
            <a:off x="4343326" y="485376"/>
            <a:ext cx="1008170" cy="296271"/>
          </a:xfrm>
          <a:prstGeom prst="roundRect">
            <a:avLst/>
          </a:prstGeom>
          <a:solidFill>
            <a:srgbClr val="304665"/>
          </a:solidFill>
          <a:ln w="3175" cap="sq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2812"/>
            <a:r>
              <a:rPr lang="da-DK" sz="527" b="1" dirty="0">
                <a:solidFill>
                  <a:srgbClr val="E3DFD4"/>
                </a:solidFill>
                <a:latin typeface="Calibri" panose="020F0502020204030204"/>
              </a:rPr>
              <a:t>Regionspsykiatri Horsens</a:t>
            </a:r>
          </a:p>
        </p:txBody>
      </p:sp>
      <p:sp>
        <p:nvSpPr>
          <p:cNvPr id="13" name="Afrundet rektangel 12"/>
          <p:cNvSpPr/>
          <p:nvPr/>
        </p:nvSpPr>
        <p:spPr>
          <a:xfrm>
            <a:off x="3207864" y="485375"/>
            <a:ext cx="1008170" cy="296271"/>
          </a:xfrm>
          <a:prstGeom prst="roundRect">
            <a:avLst/>
          </a:prstGeom>
          <a:solidFill>
            <a:srgbClr val="304665"/>
          </a:solidFill>
          <a:ln w="3175" cap="sq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2812"/>
            <a:r>
              <a:rPr lang="da-DK" sz="527" b="1" dirty="0">
                <a:solidFill>
                  <a:srgbClr val="E3DFD4"/>
                </a:solidFill>
                <a:latin typeface="Calibri" panose="020F0502020204030204"/>
              </a:rPr>
              <a:t>Regionspsykiatri Midt</a:t>
            </a:r>
          </a:p>
        </p:txBody>
      </p:sp>
      <p:sp>
        <p:nvSpPr>
          <p:cNvPr id="14" name="Afrundet rektangel 13"/>
          <p:cNvSpPr/>
          <p:nvPr/>
        </p:nvSpPr>
        <p:spPr>
          <a:xfrm>
            <a:off x="5478789" y="485376"/>
            <a:ext cx="1008170" cy="296271"/>
          </a:xfrm>
          <a:prstGeom prst="roundRect">
            <a:avLst/>
          </a:prstGeom>
          <a:solidFill>
            <a:srgbClr val="304665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2812"/>
            <a:r>
              <a:rPr lang="da-DK" sz="527" b="1" dirty="0">
                <a:solidFill>
                  <a:srgbClr val="E3DFD4"/>
                </a:solidFill>
                <a:latin typeface="Calibri" panose="020F0502020204030204"/>
              </a:rPr>
              <a:t>Regionspsykiatri Randers</a:t>
            </a:r>
          </a:p>
        </p:txBody>
      </p:sp>
      <p:sp>
        <p:nvSpPr>
          <p:cNvPr id="15" name="Afrundet rektangel 14"/>
          <p:cNvSpPr/>
          <p:nvPr/>
        </p:nvSpPr>
        <p:spPr>
          <a:xfrm>
            <a:off x="6614251" y="485375"/>
            <a:ext cx="1008170" cy="296271"/>
          </a:xfrm>
          <a:prstGeom prst="roundRect">
            <a:avLst/>
          </a:prstGeom>
          <a:solidFill>
            <a:srgbClr val="304665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2812"/>
            <a:r>
              <a:rPr lang="da-DK" sz="527" b="1" dirty="0">
                <a:solidFill>
                  <a:srgbClr val="E3DFD4"/>
                </a:solidFill>
                <a:latin typeface="Calibri" panose="020F0502020204030204"/>
              </a:rPr>
              <a:t>Afdeling for Psykoser</a:t>
            </a:r>
          </a:p>
          <a:p>
            <a:pPr algn="ctr" defTabSz="872812"/>
            <a:r>
              <a:rPr lang="da-DK" sz="527" b="1" dirty="0">
                <a:solidFill>
                  <a:srgbClr val="E3DFD4"/>
                </a:solidFill>
                <a:latin typeface="Calibri" panose="020F0502020204030204"/>
              </a:rPr>
              <a:t>AUH</a:t>
            </a:r>
          </a:p>
        </p:txBody>
      </p:sp>
      <p:sp>
        <p:nvSpPr>
          <p:cNvPr id="16" name="Afrundet rektangel 15"/>
          <p:cNvSpPr/>
          <p:nvPr/>
        </p:nvSpPr>
        <p:spPr>
          <a:xfrm>
            <a:off x="7749714" y="485374"/>
            <a:ext cx="1008170" cy="296271"/>
          </a:xfrm>
          <a:prstGeom prst="roundRect">
            <a:avLst/>
          </a:prstGeom>
          <a:solidFill>
            <a:srgbClr val="304665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2812"/>
            <a:r>
              <a:rPr lang="da-DK" sz="527" b="1" dirty="0">
                <a:solidFill>
                  <a:srgbClr val="E3DFD4"/>
                </a:solidFill>
                <a:latin typeface="Calibri" panose="020F0502020204030204"/>
              </a:rPr>
              <a:t>Afdeling for Depression og Angst AUH</a:t>
            </a:r>
          </a:p>
        </p:txBody>
      </p:sp>
      <p:sp>
        <p:nvSpPr>
          <p:cNvPr id="17" name="Afrundet rektangel 16"/>
          <p:cNvSpPr/>
          <p:nvPr/>
        </p:nvSpPr>
        <p:spPr>
          <a:xfrm>
            <a:off x="8885176" y="485374"/>
            <a:ext cx="1008170" cy="296271"/>
          </a:xfrm>
          <a:prstGeom prst="roundRect">
            <a:avLst/>
          </a:prstGeom>
          <a:solidFill>
            <a:srgbClr val="304665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2812"/>
            <a:r>
              <a:rPr lang="da-DK" sz="527" b="1" dirty="0">
                <a:solidFill>
                  <a:srgbClr val="E3DFD4"/>
                </a:solidFill>
                <a:latin typeface="Calibri" panose="020F0502020204030204"/>
              </a:rPr>
              <a:t>Retspsykiatrisk Afdeling</a:t>
            </a:r>
          </a:p>
          <a:p>
            <a:pPr algn="ctr" defTabSz="872812"/>
            <a:r>
              <a:rPr lang="da-DK" sz="527" b="1" dirty="0">
                <a:solidFill>
                  <a:srgbClr val="E3DFD4"/>
                </a:solidFill>
                <a:latin typeface="Calibri" panose="020F0502020204030204"/>
              </a:rPr>
              <a:t>AUH</a:t>
            </a:r>
          </a:p>
        </p:txBody>
      </p:sp>
      <p:cxnSp>
        <p:nvCxnSpPr>
          <p:cNvPr id="46" name="Lige forbindelse 45"/>
          <p:cNvCxnSpPr>
            <a:stCxn id="3" idx="1"/>
            <a:endCxn id="3" idx="1"/>
          </p:cNvCxnSpPr>
          <p:nvPr/>
        </p:nvCxnSpPr>
        <p:spPr bwMode="auto">
          <a:xfrm>
            <a:off x="2209825" y="979699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</p:cxnSp>
      <p:cxnSp>
        <p:nvCxnSpPr>
          <p:cNvPr id="56" name="Lige forbindelse 55"/>
          <p:cNvCxnSpPr>
            <a:stCxn id="3" idx="1"/>
          </p:cNvCxnSpPr>
          <p:nvPr/>
        </p:nvCxnSpPr>
        <p:spPr bwMode="auto">
          <a:xfrm flipH="1">
            <a:off x="2167360" y="979699"/>
            <a:ext cx="424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F3018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</p:cxnSp>
      <p:sp>
        <p:nvSpPr>
          <p:cNvPr id="3" name="Afrundet rektangel 2"/>
          <p:cNvSpPr/>
          <p:nvPr/>
        </p:nvSpPr>
        <p:spPr>
          <a:xfrm>
            <a:off x="2209825" y="856011"/>
            <a:ext cx="945015" cy="247379"/>
          </a:xfrm>
          <a:prstGeom prst="roundRect">
            <a:avLst/>
          </a:prstGeom>
          <a:solidFill>
            <a:srgbClr val="E3DFD4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3F3018"/>
                </a:solidFill>
                <a:latin typeface="Calibri" panose="020F0502020204030204"/>
              </a:rPr>
              <a:t>Hovedfunktion for alle diagnosegrupper</a:t>
            </a:r>
          </a:p>
        </p:txBody>
      </p:sp>
      <p:sp>
        <p:nvSpPr>
          <p:cNvPr id="66" name="Afrundet rektangel 65"/>
          <p:cNvSpPr/>
          <p:nvPr/>
        </p:nvSpPr>
        <p:spPr>
          <a:xfrm>
            <a:off x="3348390" y="856011"/>
            <a:ext cx="945015" cy="247379"/>
          </a:xfrm>
          <a:prstGeom prst="roundRect">
            <a:avLst/>
          </a:prstGeom>
          <a:solidFill>
            <a:srgbClr val="E3DFD4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3F3018"/>
                </a:solidFill>
                <a:latin typeface="Calibri" panose="020F0502020204030204"/>
              </a:rPr>
              <a:t>Hovedfunktion for alle diagnosegrupper</a:t>
            </a:r>
          </a:p>
        </p:txBody>
      </p:sp>
      <p:cxnSp>
        <p:nvCxnSpPr>
          <p:cNvPr id="68" name="Lige forbindelse 67"/>
          <p:cNvCxnSpPr>
            <a:stCxn id="66" idx="1"/>
            <a:endCxn id="66" idx="1"/>
          </p:cNvCxnSpPr>
          <p:nvPr/>
        </p:nvCxnSpPr>
        <p:spPr bwMode="auto">
          <a:xfrm>
            <a:off x="3348391" y="979699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</p:cxnSp>
      <p:cxnSp>
        <p:nvCxnSpPr>
          <p:cNvPr id="69" name="Lige forbindelse 68"/>
          <p:cNvCxnSpPr>
            <a:stCxn id="66" idx="1"/>
          </p:cNvCxnSpPr>
          <p:nvPr/>
        </p:nvCxnSpPr>
        <p:spPr bwMode="auto">
          <a:xfrm flipH="1">
            <a:off x="3282735" y="979699"/>
            <a:ext cx="656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F3018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</p:cxnSp>
      <p:sp>
        <p:nvSpPr>
          <p:cNvPr id="70" name="Afrundet rektangel 69"/>
          <p:cNvSpPr/>
          <p:nvPr/>
        </p:nvSpPr>
        <p:spPr>
          <a:xfrm>
            <a:off x="4482301" y="856011"/>
            <a:ext cx="945015" cy="247379"/>
          </a:xfrm>
          <a:prstGeom prst="roundRect">
            <a:avLst/>
          </a:prstGeom>
          <a:solidFill>
            <a:srgbClr val="E3DFD4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3F3018"/>
                </a:solidFill>
                <a:latin typeface="Calibri" panose="020F0502020204030204"/>
              </a:rPr>
              <a:t>Hovedfunktion for alle diagnosegrupper</a:t>
            </a:r>
          </a:p>
        </p:txBody>
      </p:sp>
      <p:cxnSp>
        <p:nvCxnSpPr>
          <p:cNvPr id="72" name="Lige forbindelse 71"/>
          <p:cNvCxnSpPr>
            <a:stCxn id="70" idx="1"/>
            <a:endCxn id="70" idx="1"/>
          </p:cNvCxnSpPr>
          <p:nvPr/>
        </p:nvCxnSpPr>
        <p:spPr bwMode="auto">
          <a:xfrm>
            <a:off x="4482301" y="979699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</p:cxnSp>
      <p:cxnSp>
        <p:nvCxnSpPr>
          <p:cNvPr id="73" name="Lige forbindelse 72"/>
          <p:cNvCxnSpPr>
            <a:stCxn id="70" idx="1"/>
          </p:cNvCxnSpPr>
          <p:nvPr/>
        </p:nvCxnSpPr>
        <p:spPr bwMode="auto">
          <a:xfrm flipH="1">
            <a:off x="4439836" y="979699"/>
            <a:ext cx="424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</p:cxnSp>
      <p:sp>
        <p:nvSpPr>
          <p:cNvPr id="74" name="Afrundet rektangel 73"/>
          <p:cNvSpPr/>
          <p:nvPr/>
        </p:nvSpPr>
        <p:spPr>
          <a:xfrm>
            <a:off x="5620091" y="856011"/>
            <a:ext cx="945015" cy="247379"/>
          </a:xfrm>
          <a:prstGeom prst="roundRect">
            <a:avLst/>
          </a:prstGeom>
          <a:solidFill>
            <a:srgbClr val="E3DFD4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3F3018"/>
                </a:solidFill>
                <a:latin typeface="Calibri" panose="020F0502020204030204"/>
              </a:rPr>
              <a:t>Hovedfunktion for alle diagnosegrupper</a:t>
            </a:r>
          </a:p>
        </p:txBody>
      </p:sp>
      <p:cxnSp>
        <p:nvCxnSpPr>
          <p:cNvPr id="31" name="Lige forbindelse 30"/>
          <p:cNvCxnSpPr/>
          <p:nvPr/>
        </p:nvCxnSpPr>
        <p:spPr bwMode="auto">
          <a:xfrm>
            <a:off x="2167357" y="781645"/>
            <a:ext cx="0" cy="198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F3018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71" name="Lige forbindelse 70"/>
          <p:cNvCxnSpPr/>
          <p:nvPr/>
        </p:nvCxnSpPr>
        <p:spPr bwMode="auto">
          <a:xfrm>
            <a:off x="4439833" y="781645"/>
            <a:ext cx="0" cy="198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75" name="Lige forbindelse 74"/>
          <p:cNvCxnSpPr/>
          <p:nvPr/>
        </p:nvCxnSpPr>
        <p:spPr bwMode="auto">
          <a:xfrm>
            <a:off x="5577624" y="781645"/>
            <a:ext cx="0" cy="198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76" name="Lige forbindelse 75"/>
          <p:cNvCxnSpPr>
            <a:stCxn id="74" idx="1"/>
            <a:endCxn id="74" idx="1"/>
          </p:cNvCxnSpPr>
          <p:nvPr/>
        </p:nvCxnSpPr>
        <p:spPr bwMode="auto">
          <a:xfrm>
            <a:off x="5620091" y="979699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</p:cxnSp>
      <p:cxnSp>
        <p:nvCxnSpPr>
          <p:cNvPr id="77" name="Lige forbindelse 76"/>
          <p:cNvCxnSpPr>
            <a:stCxn id="74" idx="1"/>
          </p:cNvCxnSpPr>
          <p:nvPr/>
        </p:nvCxnSpPr>
        <p:spPr bwMode="auto">
          <a:xfrm flipH="1">
            <a:off x="5577626" y="979699"/>
            <a:ext cx="424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</p:cxnSp>
      <p:sp>
        <p:nvSpPr>
          <p:cNvPr id="78" name="Afrundet rektangel 77"/>
          <p:cNvSpPr/>
          <p:nvPr/>
        </p:nvSpPr>
        <p:spPr>
          <a:xfrm>
            <a:off x="6751675" y="856011"/>
            <a:ext cx="945015" cy="247379"/>
          </a:xfrm>
          <a:prstGeom prst="roundRect">
            <a:avLst/>
          </a:prstGeom>
          <a:solidFill>
            <a:srgbClr val="E3DFD4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3F3018"/>
                </a:solidFill>
                <a:latin typeface="Calibri" panose="020F0502020204030204"/>
              </a:rPr>
              <a:t>Hovedfunktion for DF 0,1,2,7,8 og 9</a:t>
            </a:r>
          </a:p>
        </p:txBody>
      </p:sp>
      <p:cxnSp>
        <p:nvCxnSpPr>
          <p:cNvPr id="79" name="Lige forbindelse 78"/>
          <p:cNvCxnSpPr/>
          <p:nvPr/>
        </p:nvCxnSpPr>
        <p:spPr bwMode="auto">
          <a:xfrm>
            <a:off x="6709206" y="781644"/>
            <a:ext cx="0" cy="30873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F3018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80" name="Lige forbindelse 79"/>
          <p:cNvCxnSpPr>
            <a:stCxn id="78" idx="1"/>
            <a:endCxn id="78" idx="1"/>
          </p:cNvCxnSpPr>
          <p:nvPr/>
        </p:nvCxnSpPr>
        <p:spPr bwMode="auto">
          <a:xfrm>
            <a:off x="6751674" y="979699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</p:cxnSp>
      <p:cxnSp>
        <p:nvCxnSpPr>
          <p:cNvPr id="81" name="Lige forbindelse 80"/>
          <p:cNvCxnSpPr>
            <a:stCxn id="78" idx="1"/>
          </p:cNvCxnSpPr>
          <p:nvPr/>
        </p:nvCxnSpPr>
        <p:spPr bwMode="auto">
          <a:xfrm flipH="1">
            <a:off x="6709209" y="979699"/>
            <a:ext cx="424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</p:cxnSp>
      <p:sp>
        <p:nvSpPr>
          <p:cNvPr id="82" name="Afrundet rektangel 81"/>
          <p:cNvSpPr/>
          <p:nvPr/>
        </p:nvSpPr>
        <p:spPr>
          <a:xfrm>
            <a:off x="7885759" y="856011"/>
            <a:ext cx="945015" cy="247379"/>
          </a:xfrm>
          <a:prstGeom prst="roundRect">
            <a:avLst/>
          </a:prstGeom>
          <a:solidFill>
            <a:srgbClr val="E3DFD4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3F3018"/>
                </a:solidFill>
                <a:latin typeface="Calibri" panose="020F0502020204030204"/>
              </a:rPr>
              <a:t>Hovedfunktion for DF 3,4,5,6</a:t>
            </a:r>
          </a:p>
        </p:txBody>
      </p:sp>
      <p:cxnSp>
        <p:nvCxnSpPr>
          <p:cNvPr id="83" name="Lige forbindelse 82"/>
          <p:cNvCxnSpPr/>
          <p:nvPr/>
        </p:nvCxnSpPr>
        <p:spPr bwMode="auto">
          <a:xfrm>
            <a:off x="7844669" y="781645"/>
            <a:ext cx="0" cy="53181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F3018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84" name="Lige forbindelse 83"/>
          <p:cNvCxnSpPr>
            <a:stCxn id="82" idx="1"/>
            <a:endCxn id="82" idx="1"/>
          </p:cNvCxnSpPr>
          <p:nvPr/>
        </p:nvCxnSpPr>
        <p:spPr bwMode="auto">
          <a:xfrm>
            <a:off x="7885759" y="979699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</p:cxnSp>
      <p:cxnSp>
        <p:nvCxnSpPr>
          <p:cNvPr id="85" name="Lige forbindelse 84"/>
          <p:cNvCxnSpPr>
            <a:stCxn id="82" idx="1"/>
          </p:cNvCxnSpPr>
          <p:nvPr/>
        </p:nvCxnSpPr>
        <p:spPr bwMode="auto">
          <a:xfrm flipH="1">
            <a:off x="7844670" y="979699"/>
            <a:ext cx="4108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</p:cxnSp>
      <p:sp>
        <p:nvSpPr>
          <p:cNvPr id="86" name="Afrundet rektangel 85"/>
          <p:cNvSpPr/>
          <p:nvPr/>
        </p:nvSpPr>
        <p:spPr>
          <a:xfrm>
            <a:off x="9022599" y="856011"/>
            <a:ext cx="945015" cy="247379"/>
          </a:xfrm>
          <a:prstGeom prst="roundRect">
            <a:avLst/>
          </a:prstGeom>
          <a:solidFill>
            <a:srgbClr val="E3DFD4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3F3018"/>
                </a:solidFill>
                <a:latin typeface="Calibri" panose="020F0502020204030204"/>
              </a:rPr>
              <a:t>Hovedfunktion for alle retslige patienter</a:t>
            </a:r>
          </a:p>
        </p:txBody>
      </p:sp>
      <p:cxnSp>
        <p:nvCxnSpPr>
          <p:cNvPr id="87" name="Lige forbindelse 86"/>
          <p:cNvCxnSpPr/>
          <p:nvPr/>
        </p:nvCxnSpPr>
        <p:spPr bwMode="auto">
          <a:xfrm>
            <a:off x="8980131" y="781644"/>
            <a:ext cx="0" cy="1270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88" name="Lige forbindelse 87"/>
          <p:cNvCxnSpPr>
            <a:stCxn id="86" idx="1"/>
            <a:endCxn id="86" idx="1"/>
          </p:cNvCxnSpPr>
          <p:nvPr/>
        </p:nvCxnSpPr>
        <p:spPr bwMode="auto">
          <a:xfrm>
            <a:off x="9022599" y="979699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</p:cxnSp>
      <p:cxnSp>
        <p:nvCxnSpPr>
          <p:cNvPr id="89" name="Lige forbindelse 88"/>
          <p:cNvCxnSpPr>
            <a:stCxn id="86" idx="1"/>
          </p:cNvCxnSpPr>
          <p:nvPr/>
        </p:nvCxnSpPr>
        <p:spPr bwMode="auto">
          <a:xfrm flipH="1">
            <a:off x="8980133" y="979699"/>
            <a:ext cx="424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</p:cxnSp>
      <p:sp>
        <p:nvSpPr>
          <p:cNvPr id="97" name="Afrundet rektangel 96"/>
          <p:cNvSpPr/>
          <p:nvPr/>
        </p:nvSpPr>
        <p:spPr>
          <a:xfrm>
            <a:off x="6793687" y="2301658"/>
            <a:ext cx="945015" cy="247379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RF 10: ADHD (Udefunktion Vest)</a:t>
            </a:r>
          </a:p>
        </p:txBody>
      </p:sp>
      <p:sp>
        <p:nvSpPr>
          <p:cNvPr id="98" name="Afrundet rektangel 97"/>
          <p:cNvSpPr/>
          <p:nvPr/>
        </p:nvSpPr>
        <p:spPr>
          <a:xfrm>
            <a:off x="3366636" y="1502880"/>
            <a:ext cx="945015" cy="489122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RF 6: Personligheds‐ forstyrrelser med en sværhedsgrad af sygdommen svarende til GAF &lt;40</a:t>
            </a:r>
          </a:p>
        </p:txBody>
      </p:sp>
      <p:sp>
        <p:nvSpPr>
          <p:cNvPr id="99" name="Afrundet rektangel 98"/>
          <p:cNvSpPr/>
          <p:nvPr/>
        </p:nvSpPr>
        <p:spPr>
          <a:xfrm>
            <a:off x="3372010" y="1165384"/>
            <a:ext cx="945015" cy="272118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RF 4: Angst- og Tvangslidelser</a:t>
            </a:r>
          </a:p>
        </p:txBody>
      </p:sp>
      <p:sp>
        <p:nvSpPr>
          <p:cNvPr id="101" name="Afrundet rektangel 100"/>
          <p:cNvSpPr/>
          <p:nvPr/>
        </p:nvSpPr>
        <p:spPr>
          <a:xfrm>
            <a:off x="6788307" y="1531190"/>
            <a:ext cx="945015" cy="331272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RF 2: Skizofreni og skizofrenilignende tilstande (Udefunktion Vest)</a:t>
            </a:r>
          </a:p>
        </p:txBody>
      </p:sp>
      <p:sp>
        <p:nvSpPr>
          <p:cNvPr id="102" name="Afrundet rektangel 101"/>
          <p:cNvSpPr/>
          <p:nvPr/>
        </p:nvSpPr>
        <p:spPr>
          <a:xfrm>
            <a:off x="3366636" y="2059063"/>
            <a:ext cx="945015" cy="374936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RF 9: Retspsykiatri. Diagnostik og behandling af patienter, der har en retslig foranstaltning</a:t>
            </a:r>
          </a:p>
        </p:txBody>
      </p:sp>
      <p:sp>
        <p:nvSpPr>
          <p:cNvPr id="128" name="Afrundet rektangel 127"/>
          <p:cNvSpPr/>
          <p:nvPr/>
        </p:nvSpPr>
        <p:spPr>
          <a:xfrm>
            <a:off x="6799807" y="3517632"/>
            <a:ext cx="945015" cy="702664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RF 14: Telefonisk og skriftlig rådgivning til hovedfunktions‐ niveauet vedrørende behandling af patienter med </a:t>
            </a:r>
            <a:r>
              <a:rPr lang="da-DK" sz="527" dirty="0" err="1">
                <a:solidFill>
                  <a:srgbClr val="E3DFD4"/>
                </a:solidFill>
                <a:latin typeface="Calibri" panose="020F0502020204030204"/>
              </a:rPr>
              <a:t>gra-viditetsønske</a:t>
            </a:r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, </a:t>
            </a:r>
            <a:r>
              <a:rPr lang="da-DK" sz="527" dirty="0" err="1">
                <a:solidFill>
                  <a:srgbClr val="E3DFD4"/>
                </a:solidFill>
                <a:latin typeface="Calibri" panose="020F0502020204030204"/>
              </a:rPr>
              <a:t>gra-vide</a:t>
            </a:r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 og ammende</a:t>
            </a:r>
          </a:p>
        </p:txBody>
      </p:sp>
      <p:sp>
        <p:nvSpPr>
          <p:cNvPr id="130" name="Afrundet rektangel 129"/>
          <p:cNvSpPr/>
          <p:nvPr/>
        </p:nvSpPr>
        <p:spPr>
          <a:xfrm>
            <a:off x="6775293" y="1152138"/>
            <a:ext cx="945015" cy="310993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RF 1: Demens med svær adfærds‐ forstyrrelse (Udefunktion Vest)</a:t>
            </a:r>
          </a:p>
        </p:txBody>
      </p:sp>
      <p:sp>
        <p:nvSpPr>
          <p:cNvPr id="131" name="Afrundet rektangel 130"/>
          <p:cNvSpPr/>
          <p:nvPr/>
        </p:nvSpPr>
        <p:spPr>
          <a:xfrm>
            <a:off x="9055242" y="1175618"/>
            <a:ext cx="945015" cy="433896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RF 8: Retspsykiatri Diagnostik og behandling af patienter med en retslig foranstaltning</a:t>
            </a:r>
          </a:p>
        </p:txBody>
      </p:sp>
      <p:sp>
        <p:nvSpPr>
          <p:cNvPr id="132" name="Afrundet rektangel 131"/>
          <p:cNvSpPr/>
          <p:nvPr/>
        </p:nvSpPr>
        <p:spPr>
          <a:xfrm>
            <a:off x="6784453" y="1948356"/>
            <a:ext cx="945015" cy="267411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RF 9: </a:t>
            </a:r>
            <a:r>
              <a:rPr lang="da-DK" sz="527" dirty="0" err="1">
                <a:solidFill>
                  <a:srgbClr val="E3DFD4"/>
                </a:solidFill>
                <a:latin typeface="Calibri" panose="020F0502020204030204"/>
              </a:rPr>
              <a:t>Oligofreni</a:t>
            </a:r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 med samtidig psykisk lidelse</a:t>
            </a:r>
          </a:p>
        </p:txBody>
      </p:sp>
      <p:sp>
        <p:nvSpPr>
          <p:cNvPr id="133" name="Afrundet rektangel 132"/>
          <p:cNvSpPr/>
          <p:nvPr/>
        </p:nvSpPr>
        <p:spPr>
          <a:xfrm>
            <a:off x="6798437" y="2627952"/>
            <a:ext cx="945015" cy="810765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RF 11: Diagnosticering af psykiske udviklings‐ og adfærds‐ forstyrrelser, der ikke er blevet diagnosticeret i barndommen, herunder autisme og </a:t>
            </a:r>
            <a:r>
              <a:rPr lang="da-DK" sz="527" dirty="0" err="1">
                <a:solidFill>
                  <a:srgbClr val="E3DFD4"/>
                </a:solidFill>
                <a:latin typeface="Calibri" panose="020F0502020204030204"/>
              </a:rPr>
              <a:t>Aspergers</a:t>
            </a:r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 Syndrom</a:t>
            </a:r>
          </a:p>
        </p:txBody>
      </p:sp>
      <p:sp>
        <p:nvSpPr>
          <p:cNvPr id="181" name="Afrundet rektangel 180"/>
          <p:cNvSpPr/>
          <p:nvPr/>
        </p:nvSpPr>
        <p:spPr>
          <a:xfrm>
            <a:off x="7919342" y="1148019"/>
            <a:ext cx="945015" cy="566267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RF 3: Affektive lidelser, samt manisk enkelt-episode eller nyligt diagnosticeret bipolar lidelse, som ikke er sekundær til anden lidelse (Udefunktion Vest)</a:t>
            </a:r>
          </a:p>
        </p:txBody>
      </p:sp>
      <p:sp>
        <p:nvSpPr>
          <p:cNvPr id="183" name="Afrundet rektangel 182"/>
          <p:cNvSpPr/>
          <p:nvPr/>
        </p:nvSpPr>
        <p:spPr>
          <a:xfrm>
            <a:off x="7923971" y="1789519"/>
            <a:ext cx="931500" cy="199131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RF 4: Angst‐ og tvangslidelser </a:t>
            </a:r>
          </a:p>
        </p:txBody>
      </p:sp>
      <p:sp>
        <p:nvSpPr>
          <p:cNvPr id="184" name="Afrundet rektangel 183"/>
          <p:cNvSpPr/>
          <p:nvPr/>
        </p:nvSpPr>
        <p:spPr>
          <a:xfrm>
            <a:off x="7914713" y="2592206"/>
            <a:ext cx="945015" cy="332276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RF 7: Sexologisk lidelse, hvor patienten har behov for behandling i sygehusvæsenet</a:t>
            </a:r>
          </a:p>
        </p:txBody>
      </p:sp>
      <p:sp>
        <p:nvSpPr>
          <p:cNvPr id="186" name="Afrundet rektangel 185"/>
          <p:cNvSpPr/>
          <p:nvPr/>
        </p:nvSpPr>
        <p:spPr>
          <a:xfrm>
            <a:off x="7915086" y="2063883"/>
            <a:ext cx="945015" cy="453091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RF 6: Personligheds‐ forstyrrelser med en sværhedsgrad af sygdommen svarende til GAF &lt; 40 (Udefunktion Vest)</a:t>
            </a:r>
          </a:p>
        </p:txBody>
      </p:sp>
      <p:sp>
        <p:nvSpPr>
          <p:cNvPr id="187" name="Afrundet rektangel 186"/>
          <p:cNvSpPr/>
          <p:nvPr/>
        </p:nvSpPr>
        <p:spPr>
          <a:xfrm>
            <a:off x="7932295" y="3364196"/>
            <a:ext cx="945015" cy="256737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RF 13: Traumatiserede flygtninge, herunder flygtninge med PTSD.</a:t>
            </a:r>
          </a:p>
        </p:txBody>
      </p:sp>
      <p:sp>
        <p:nvSpPr>
          <p:cNvPr id="188" name="Afrundet rektangel 187"/>
          <p:cNvSpPr/>
          <p:nvPr/>
        </p:nvSpPr>
        <p:spPr>
          <a:xfrm>
            <a:off x="7919715" y="2999715"/>
            <a:ext cx="939079" cy="289248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RF 12: PTSD på baggrund af tjenesterelaterede* belastninger</a:t>
            </a:r>
          </a:p>
        </p:txBody>
      </p:sp>
      <p:sp>
        <p:nvSpPr>
          <p:cNvPr id="189" name="Afrundet rektangel 188"/>
          <p:cNvSpPr/>
          <p:nvPr/>
        </p:nvSpPr>
        <p:spPr>
          <a:xfrm>
            <a:off x="7923038" y="4449607"/>
            <a:ext cx="945015" cy="816628"/>
          </a:xfrm>
          <a:prstGeom prst="roundRect">
            <a:avLst/>
          </a:prstGeom>
          <a:solidFill>
            <a:srgbClr val="990033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HSF 18:  Diagnostik og behandling af særlig komplicerede somatiske og psykiatriske tilstande med seksuelle </a:t>
            </a:r>
            <a:r>
              <a:rPr lang="da-DK" sz="527" dirty="0" err="1">
                <a:solidFill>
                  <a:srgbClr val="E3DFD4"/>
                </a:solidFill>
                <a:latin typeface="Calibri" panose="020F0502020204030204"/>
              </a:rPr>
              <a:t>forstyr-relser</a:t>
            </a:r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, specielle handicap, </a:t>
            </a:r>
            <a:r>
              <a:rPr lang="da-DK" sz="527" dirty="0" err="1">
                <a:solidFill>
                  <a:srgbClr val="E3DFD4"/>
                </a:solidFill>
                <a:latin typeface="Calibri" panose="020F0502020204030204"/>
              </a:rPr>
              <a:t>intersex</a:t>
            </a:r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 tilstande og seksuelle problemer i forbindelse med vold, incest og lign.</a:t>
            </a:r>
          </a:p>
        </p:txBody>
      </p:sp>
      <p:sp>
        <p:nvSpPr>
          <p:cNvPr id="192" name="Afrundet rektangel 191"/>
          <p:cNvSpPr/>
          <p:nvPr/>
        </p:nvSpPr>
        <p:spPr>
          <a:xfrm>
            <a:off x="7918408" y="5341467"/>
            <a:ext cx="945015" cy="384792"/>
          </a:xfrm>
          <a:prstGeom prst="roundRect">
            <a:avLst/>
          </a:prstGeom>
          <a:solidFill>
            <a:srgbClr val="990033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HSF 22: Traumatiserede flygtninge med svær samtidig psykisk og/eller somatisk </a:t>
            </a:r>
            <a:r>
              <a:rPr lang="da-DK" sz="527" dirty="0" err="1">
                <a:solidFill>
                  <a:srgbClr val="E3DFD4"/>
                </a:solidFill>
                <a:latin typeface="Calibri" panose="020F0502020204030204"/>
              </a:rPr>
              <a:t>komorbiditet</a:t>
            </a:r>
            <a:endParaRPr lang="da-DK" sz="527" dirty="0">
              <a:solidFill>
                <a:srgbClr val="E3DFD4"/>
              </a:solidFill>
              <a:latin typeface="Calibri" panose="020F0502020204030204"/>
            </a:endParaRPr>
          </a:p>
        </p:txBody>
      </p:sp>
      <p:sp>
        <p:nvSpPr>
          <p:cNvPr id="193" name="Afrundet rektangel 192"/>
          <p:cNvSpPr/>
          <p:nvPr/>
        </p:nvSpPr>
        <p:spPr>
          <a:xfrm>
            <a:off x="7927666" y="5801490"/>
            <a:ext cx="945015" cy="596571"/>
          </a:xfrm>
          <a:prstGeom prst="roundRect">
            <a:avLst/>
          </a:prstGeom>
          <a:solidFill>
            <a:srgbClr val="990033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HSF 23: Svær PTSD med eller uden </a:t>
            </a:r>
            <a:r>
              <a:rPr lang="da-DK" sz="527" dirty="0" err="1">
                <a:solidFill>
                  <a:srgbClr val="E3DFD4"/>
                </a:solidFill>
                <a:latin typeface="Calibri" panose="020F0502020204030204"/>
              </a:rPr>
              <a:t>komor-biditet</a:t>
            </a:r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 på baggrund af tjeneste-relaterede belastninger i relation til militærtjeneste, primært udsendelse</a:t>
            </a:r>
          </a:p>
        </p:txBody>
      </p:sp>
      <p:sp>
        <p:nvSpPr>
          <p:cNvPr id="194" name="Afrundet rektangel 193"/>
          <p:cNvSpPr/>
          <p:nvPr/>
        </p:nvSpPr>
        <p:spPr>
          <a:xfrm>
            <a:off x="9055377" y="1691042"/>
            <a:ext cx="945015" cy="722121"/>
          </a:xfrm>
          <a:prstGeom prst="roundRect">
            <a:avLst/>
          </a:prstGeom>
          <a:solidFill>
            <a:srgbClr val="990033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HSF 16: Behandling af personer med tanker om at udøve sæde-lighedskriminelle handlinger og dømte sædeligheds‐ kriminelle, jf. lovgivning</a:t>
            </a:r>
          </a:p>
        </p:txBody>
      </p:sp>
      <p:cxnSp>
        <p:nvCxnSpPr>
          <p:cNvPr id="198" name="Lige forbindelse 197"/>
          <p:cNvCxnSpPr/>
          <p:nvPr/>
        </p:nvCxnSpPr>
        <p:spPr bwMode="auto">
          <a:xfrm>
            <a:off x="3282734" y="765871"/>
            <a:ext cx="0" cy="14806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F3018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260" name="Rektangel 259"/>
          <p:cNvSpPr/>
          <p:nvPr/>
        </p:nvSpPr>
        <p:spPr>
          <a:xfrm>
            <a:off x="2112559" y="4220296"/>
            <a:ext cx="2369742" cy="1626119"/>
          </a:xfrm>
          <a:prstGeom prst="rect">
            <a:avLst/>
          </a:prstGeom>
          <a:noFill/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2812"/>
            <a:endParaRPr lang="da-DK" sz="527" dirty="0">
              <a:solidFill>
                <a:srgbClr val="3F3018"/>
              </a:solidFill>
              <a:latin typeface="Calibri" panose="020F0502020204030204"/>
            </a:endParaRPr>
          </a:p>
        </p:txBody>
      </p:sp>
      <p:sp>
        <p:nvSpPr>
          <p:cNvPr id="261" name="Afrundet rektangel 260"/>
          <p:cNvSpPr/>
          <p:nvPr/>
        </p:nvSpPr>
        <p:spPr>
          <a:xfrm>
            <a:off x="2297099" y="4361799"/>
            <a:ext cx="216426" cy="237389"/>
          </a:xfrm>
          <a:prstGeom prst="roundRect">
            <a:avLst/>
          </a:prstGeom>
          <a:solidFill>
            <a:srgbClr val="E3DFD4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2812"/>
            <a:endParaRPr lang="da-DK" sz="1187" dirty="0">
              <a:solidFill>
                <a:srgbClr val="3F3018"/>
              </a:solidFill>
              <a:latin typeface="Calibri" panose="020F0502020204030204"/>
            </a:endParaRPr>
          </a:p>
        </p:txBody>
      </p:sp>
      <p:sp>
        <p:nvSpPr>
          <p:cNvPr id="262" name="Afrundet rektangel 261"/>
          <p:cNvSpPr/>
          <p:nvPr/>
        </p:nvSpPr>
        <p:spPr>
          <a:xfrm>
            <a:off x="2297099" y="5335879"/>
            <a:ext cx="216426" cy="237389"/>
          </a:xfrm>
          <a:prstGeom prst="roundRect">
            <a:avLst/>
          </a:prstGeom>
          <a:solidFill>
            <a:srgbClr val="990033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2812"/>
            <a:endParaRPr lang="da-DK" sz="1187" dirty="0">
              <a:solidFill>
                <a:srgbClr val="3F3018"/>
              </a:solidFill>
              <a:latin typeface="Calibri" panose="020F0502020204030204"/>
            </a:endParaRPr>
          </a:p>
        </p:txBody>
      </p:sp>
      <p:sp>
        <p:nvSpPr>
          <p:cNvPr id="263" name="Afrundet rektangel 262"/>
          <p:cNvSpPr/>
          <p:nvPr/>
        </p:nvSpPr>
        <p:spPr>
          <a:xfrm>
            <a:off x="2297099" y="4825343"/>
            <a:ext cx="216426" cy="237389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2812"/>
            <a:endParaRPr lang="da-DK" sz="1187" dirty="0">
              <a:solidFill>
                <a:srgbClr val="3F3018"/>
              </a:solidFill>
              <a:latin typeface="Calibri" panose="020F0502020204030204"/>
            </a:endParaRPr>
          </a:p>
        </p:txBody>
      </p:sp>
      <p:sp>
        <p:nvSpPr>
          <p:cNvPr id="264" name="Rektangel 263"/>
          <p:cNvSpPr/>
          <p:nvPr/>
        </p:nvSpPr>
        <p:spPr>
          <a:xfrm>
            <a:off x="2780988" y="4821109"/>
            <a:ext cx="1630649" cy="244694"/>
          </a:xfrm>
          <a:prstGeom prst="rect">
            <a:avLst/>
          </a:prstGeom>
          <a:noFill/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3F3018"/>
                </a:solidFill>
                <a:latin typeface="Calibri" panose="020F0502020204030204"/>
              </a:rPr>
              <a:t>Regionsfunktion (RF)</a:t>
            </a:r>
          </a:p>
        </p:txBody>
      </p:sp>
      <p:sp>
        <p:nvSpPr>
          <p:cNvPr id="265" name="Rektangel 264"/>
          <p:cNvSpPr/>
          <p:nvPr/>
        </p:nvSpPr>
        <p:spPr>
          <a:xfrm>
            <a:off x="2780988" y="5325172"/>
            <a:ext cx="1630649" cy="244694"/>
          </a:xfrm>
          <a:prstGeom prst="rect">
            <a:avLst/>
          </a:prstGeom>
          <a:noFill/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3F3018"/>
                </a:solidFill>
                <a:latin typeface="Calibri" panose="020F0502020204030204"/>
              </a:rPr>
              <a:t>Højt specialiseret funktion (HS)</a:t>
            </a:r>
          </a:p>
        </p:txBody>
      </p:sp>
      <p:sp>
        <p:nvSpPr>
          <p:cNvPr id="267" name="Rektangel 266"/>
          <p:cNvSpPr/>
          <p:nvPr/>
        </p:nvSpPr>
        <p:spPr>
          <a:xfrm>
            <a:off x="2780988" y="4358521"/>
            <a:ext cx="1630649" cy="244694"/>
          </a:xfrm>
          <a:prstGeom prst="rect">
            <a:avLst/>
          </a:prstGeom>
          <a:noFill/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3F3018"/>
                </a:solidFill>
                <a:latin typeface="Calibri" panose="020F0502020204030204"/>
              </a:rPr>
              <a:t>Hovedfunktion (HF)</a:t>
            </a:r>
          </a:p>
        </p:txBody>
      </p:sp>
      <p:cxnSp>
        <p:nvCxnSpPr>
          <p:cNvPr id="270" name="Lige forbindelse 269"/>
          <p:cNvCxnSpPr>
            <a:stCxn id="101" idx="1"/>
            <a:endCxn id="101" idx="1"/>
          </p:cNvCxnSpPr>
          <p:nvPr/>
        </p:nvCxnSpPr>
        <p:spPr bwMode="auto">
          <a:xfrm>
            <a:off x="6788306" y="1696826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Afrundet rektangel 124"/>
          <p:cNvSpPr/>
          <p:nvPr/>
        </p:nvSpPr>
        <p:spPr>
          <a:xfrm>
            <a:off x="7936924" y="3696165"/>
            <a:ext cx="945015" cy="678209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72812"/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RF 14: Telefonisk og skriftlig rådgivning til hovedfunktions‐ niveauet vedrørende behandling af patienter med </a:t>
            </a:r>
            <a:r>
              <a:rPr lang="da-DK" sz="527" dirty="0" err="1">
                <a:solidFill>
                  <a:srgbClr val="E3DFD4"/>
                </a:solidFill>
                <a:latin typeface="Calibri" panose="020F0502020204030204"/>
              </a:rPr>
              <a:t>gra-viditetsønske</a:t>
            </a:r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, </a:t>
            </a:r>
            <a:r>
              <a:rPr lang="da-DK" sz="527" dirty="0" err="1">
                <a:solidFill>
                  <a:srgbClr val="E3DFD4"/>
                </a:solidFill>
                <a:latin typeface="Calibri" panose="020F0502020204030204"/>
              </a:rPr>
              <a:t>gra-vide</a:t>
            </a:r>
            <a:r>
              <a:rPr lang="da-DK" sz="527" dirty="0">
                <a:solidFill>
                  <a:srgbClr val="E3DFD4"/>
                </a:solidFill>
                <a:latin typeface="Calibri" panose="020F0502020204030204"/>
              </a:rPr>
              <a:t> og ammende</a:t>
            </a:r>
          </a:p>
        </p:txBody>
      </p:sp>
      <p:cxnSp>
        <p:nvCxnSpPr>
          <p:cNvPr id="60" name="Lige forbindelse 59"/>
          <p:cNvCxnSpPr>
            <a:stCxn id="130" idx="1"/>
            <a:endCxn id="130" idx="1"/>
          </p:cNvCxnSpPr>
          <p:nvPr/>
        </p:nvCxnSpPr>
        <p:spPr>
          <a:xfrm>
            <a:off x="6775294" y="130763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Lige forbindelse 90"/>
          <p:cNvCxnSpPr>
            <a:stCxn id="99" idx="1"/>
            <a:endCxn id="99" idx="1"/>
          </p:cNvCxnSpPr>
          <p:nvPr/>
        </p:nvCxnSpPr>
        <p:spPr>
          <a:xfrm>
            <a:off x="3372009" y="130144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Lige forbindelse 95"/>
          <p:cNvCxnSpPr>
            <a:stCxn id="99" idx="1"/>
          </p:cNvCxnSpPr>
          <p:nvPr/>
        </p:nvCxnSpPr>
        <p:spPr>
          <a:xfrm flipH="1">
            <a:off x="3282734" y="1301442"/>
            <a:ext cx="89276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Lige forbindelse 133"/>
          <p:cNvCxnSpPr>
            <a:stCxn id="181" idx="1"/>
            <a:endCxn id="181" idx="1"/>
          </p:cNvCxnSpPr>
          <p:nvPr/>
        </p:nvCxnSpPr>
        <p:spPr>
          <a:xfrm>
            <a:off x="7919342" y="14311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Lige forbindelse 158"/>
          <p:cNvCxnSpPr>
            <a:stCxn id="130" idx="1"/>
          </p:cNvCxnSpPr>
          <p:nvPr/>
        </p:nvCxnSpPr>
        <p:spPr>
          <a:xfrm flipH="1">
            <a:off x="6709207" y="1307634"/>
            <a:ext cx="66086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Lige forbindelse 160"/>
          <p:cNvCxnSpPr>
            <a:stCxn id="101" idx="1"/>
          </p:cNvCxnSpPr>
          <p:nvPr/>
        </p:nvCxnSpPr>
        <p:spPr>
          <a:xfrm flipH="1">
            <a:off x="6709206" y="1696826"/>
            <a:ext cx="79100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Lige forbindelse 167"/>
          <p:cNvCxnSpPr>
            <a:stCxn id="181" idx="1"/>
          </p:cNvCxnSpPr>
          <p:nvPr/>
        </p:nvCxnSpPr>
        <p:spPr>
          <a:xfrm flipH="1">
            <a:off x="7836082" y="1431152"/>
            <a:ext cx="83260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Lige forbindelse 184"/>
          <p:cNvCxnSpPr>
            <a:stCxn id="132" idx="1"/>
          </p:cNvCxnSpPr>
          <p:nvPr/>
        </p:nvCxnSpPr>
        <p:spPr>
          <a:xfrm flipH="1" flipV="1">
            <a:off x="6709206" y="2082061"/>
            <a:ext cx="75246" cy="1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Lige forbindelse 195"/>
          <p:cNvCxnSpPr>
            <a:stCxn id="97" idx="1"/>
          </p:cNvCxnSpPr>
          <p:nvPr/>
        </p:nvCxnSpPr>
        <p:spPr>
          <a:xfrm flipH="1">
            <a:off x="6709206" y="2425346"/>
            <a:ext cx="84480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Lige forbindelse 200"/>
          <p:cNvCxnSpPr>
            <a:stCxn id="133" idx="1"/>
          </p:cNvCxnSpPr>
          <p:nvPr/>
        </p:nvCxnSpPr>
        <p:spPr>
          <a:xfrm flipH="1" flipV="1">
            <a:off x="6709206" y="3033334"/>
            <a:ext cx="89230" cy="1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Lige forbindelse 202"/>
          <p:cNvCxnSpPr>
            <a:stCxn id="128" idx="1"/>
          </p:cNvCxnSpPr>
          <p:nvPr/>
        </p:nvCxnSpPr>
        <p:spPr>
          <a:xfrm flipH="1" flipV="1">
            <a:off x="6709206" y="3868963"/>
            <a:ext cx="90600" cy="1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Lige forbindelse 206"/>
          <p:cNvCxnSpPr>
            <a:stCxn id="193" idx="1"/>
          </p:cNvCxnSpPr>
          <p:nvPr/>
        </p:nvCxnSpPr>
        <p:spPr>
          <a:xfrm flipH="1">
            <a:off x="7844669" y="6099776"/>
            <a:ext cx="82998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Lige forbindelse 213"/>
          <p:cNvCxnSpPr>
            <a:stCxn id="192" idx="1"/>
          </p:cNvCxnSpPr>
          <p:nvPr/>
        </p:nvCxnSpPr>
        <p:spPr>
          <a:xfrm flipH="1">
            <a:off x="7844669" y="5533863"/>
            <a:ext cx="73739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Lige forbindelse 224"/>
          <p:cNvCxnSpPr>
            <a:stCxn id="125" idx="1"/>
          </p:cNvCxnSpPr>
          <p:nvPr/>
        </p:nvCxnSpPr>
        <p:spPr>
          <a:xfrm flipH="1">
            <a:off x="7844670" y="4035269"/>
            <a:ext cx="92255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Lige forbindelse 227"/>
          <p:cNvCxnSpPr>
            <a:stCxn id="187" idx="1"/>
          </p:cNvCxnSpPr>
          <p:nvPr/>
        </p:nvCxnSpPr>
        <p:spPr>
          <a:xfrm flipH="1">
            <a:off x="7844670" y="3492564"/>
            <a:ext cx="87626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Lige forbindelse 230"/>
          <p:cNvCxnSpPr>
            <a:stCxn id="188" idx="1"/>
          </p:cNvCxnSpPr>
          <p:nvPr/>
        </p:nvCxnSpPr>
        <p:spPr>
          <a:xfrm flipH="1">
            <a:off x="7844669" y="3144339"/>
            <a:ext cx="75046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Lige forbindelse 234"/>
          <p:cNvCxnSpPr>
            <a:stCxn id="184" idx="1"/>
          </p:cNvCxnSpPr>
          <p:nvPr/>
        </p:nvCxnSpPr>
        <p:spPr>
          <a:xfrm flipH="1">
            <a:off x="7844669" y="2758344"/>
            <a:ext cx="70044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Lige forbindelse 242"/>
          <p:cNvCxnSpPr>
            <a:stCxn id="186" idx="1"/>
          </p:cNvCxnSpPr>
          <p:nvPr/>
        </p:nvCxnSpPr>
        <p:spPr>
          <a:xfrm flipH="1">
            <a:off x="7844669" y="2290428"/>
            <a:ext cx="70417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Lige forbindelse 245"/>
          <p:cNvCxnSpPr>
            <a:stCxn id="183" idx="1"/>
          </p:cNvCxnSpPr>
          <p:nvPr/>
        </p:nvCxnSpPr>
        <p:spPr>
          <a:xfrm flipH="1">
            <a:off x="7844670" y="1889084"/>
            <a:ext cx="79302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Lige forbindelse 251"/>
          <p:cNvCxnSpPr>
            <a:stCxn id="131" idx="1"/>
          </p:cNvCxnSpPr>
          <p:nvPr/>
        </p:nvCxnSpPr>
        <p:spPr>
          <a:xfrm flipH="1">
            <a:off x="8980131" y="1392566"/>
            <a:ext cx="75111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Lige forbindelse 253"/>
          <p:cNvCxnSpPr>
            <a:stCxn id="194" idx="1"/>
          </p:cNvCxnSpPr>
          <p:nvPr/>
        </p:nvCxnSpPr>
        <p:spPr>
          <a:xfrm flipH="1">
            <a:off x="8980131" y="2052102"/>
            <a:ext cx="75246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Lige forbindelse 265"/>
          <p:cNvCxnSpPr>
            <a:stCxn id="189" idx="1"/>
          </p:cNvCxnSpPr>
          <p:nvPr/>
        </p:nvCxnSpPr>
        <p:spPr>
          <a:xfrm flipH="1">
            <a:off x="7849298" y="4857920"/>
            <a:ext cx="73739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Lige forbindelse 282"/>
          <p:cNvCxnSpPr>
            <a:stCxn id="98" idx="1"/>
          </p:cNvCxnSpPr>
          <p:nvPr/>
        </p:nvCxnSpPr>
        <p:spPr>
          <a:xfrm flipH="1">
            <a:off x="3282734" y="1747440"/>
            <a:ext cx="83902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Lige forbindelse 294"/>
          <p:cNvCxnSpPr>
            <a:stCxn id="102" idx="1"/>
          </p:cNvCxnSpPr>
          <p:nvPr/>
        </p:nvCxnSpPr>
        <p:spPr>
          <a:xfrm flipH="1">
            <a:off x="3282734" y="2246531"/>
            <a:ext cx="83902" cy="0"/>
          </a:xfrm>
          <a:prstGeom prst="line">
            <a:avLst/>
          </a:prstGeom>
          <a:ln w="9525"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 3"/>
          <p:cNvSpPr/>
          <p:nvPr/>
        </p:nvSpPr>
        <p:spPr>
          <a:xfrm>
            <a:off x="2297098" y="5858936"/>
            <a:ext cx="1833252" cy="4298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2812"/>
            <a:r>
              <a:rPr lang="da-DK" sz="571" dirty="0">
                <a:solidFill>
                  <a:srgbClr val="3F3018"/>
                </a:solidFill>
                <a:latin typeface="Calibri" panose="020F0502020204030204"/>
                <a:ea typeface="Verdana" panose="020B0604030504040204" pitchFamily="34" charset="0"/>
                <a:cs typeface="Verdana" panose="020B0604030504040204" pitchFamily="34" charset="0"/>
              </a:rPr>
              <a:t>* Tjenesterelaterede belastninger omfatter militær, politi, beredskab, sundhedspersoner mm. </a:t>
            </a:r>
          </a:p>
        </p:txBody>
      </p:sp>
    </p:spTree>
    <p:extLst>
      <p:ext uri="{BB962C8B-B14F-4D97-AF65-F5344CB8AC3E}">
        <p14:creationId xmlns:p14="http://schemas.microsoft.com/office/powerpoint/2010/main" val="18157244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1_Office-tema</vt:lpstr>
      <vt:lpstr>PowerPoint-præsentation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Elisabeth Flebbe</dc:creator>
  <cp:lastModifiedBy>Tobias Abell Nielsen</cp:lastModifiedBy>
  <cp:revision>2</cp:revision>
  <dcterms:created xsi:type="dcterms:W3CDTF">2023-02-10T11:30:16Z</dcterms:created>
  <dcterms:modified xsi:type="dcterms:W3CDTF">2023-02-23T13:33:55Z</dcterms:modified>
</cp:coreProperties>
</file>