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79" r:id="rId3"/>
    <p:sldId id="289" r:id="rId4"/>
    <p:sldId id="268" r:id="rId5"/>
    <p:sldId id="270" r:id="rId6"/>
    <p:sldId id="282" r:id="rId7"/>
    <p:sldId id="280" r:id="rId8"/>
    <p:sldId id="283" r:id="rId9"/>
    <p:sldId id="281" r:id="rId10"/>
    <p:sldId id="290" r:id="rId11"/>
    <p:sldId id="285" r:id="rId12"/>
    <p:sldId id="287" r:id="rId13"/>
    <p:sldId id="286" r:id="rId14"/>
    <p:sldId id="284" r:id="rId15"/>
    <p:sldId id="277" r:id="rId16"/>
    <p:sldId id="266" r:id="rId17"/>
  </p:sldIdLst>
  <p:sldSz cx="9144000" cy="6858000" type="screen4x3"/>
  <p:notesSz cx="6858000" cy="9144000"/>
  <p:custDataLst>
    <p:tags r:id="rId19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822"/>
      </p:cViewPr>
      <p:guideLst>
        <p:guide orient="horz" pos="7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onerm.dk\Home\DC2\S\SIGBEC\Downloads\jason-coudriet-eQux_nmDew0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16705" r="40" b="30848"/>
          <a:stretch/>
        </p:blipFill>
        <p:spPr bwMode="auto">
          <a:xfrm>
            <a:off x="179512" y="756745"/>
            <a:ext cx="8784978" cy="29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smtClean="0"/>
              <a:t>Brug og forstå </a:t>
            </a:r>
            <a:r>
              <a:rPr lang="da-DK" dirty="0" smtClean="0"/>
              <a:t>data og datavariationer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Temp\Arbejdsgangsanalyse indberetning af magtanvendel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4211" r="19638" b="41840"/>
          <a:stretch/>
        </p:blipFill>
        <p:spPr bwMode="auto">
          <a:xfrm>
            <a:off x="5607876" y="4725144"/>
            <a:ext cx="806948" cy="7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1638300"/>
            <a:ext cx="3522662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a-DK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a-DK" sz="2400" dirty="0" smtClean="0"/>
              <a:t>Eksisterende </a:t>
            </a:r>
            <a:r>
              <a:rPr lang="da-DK" sz="2400" dirty="0"/>
              <a:t>data</a:t>
            </a:r>
          </a:p>
          <a:p>
            <a:pPr>
              <a:defRPr/>
            </a:pPr>
            <a:r>
              <a:rPr lang="da-DK" sz="1800" dirty="0"/>
              <a:t>Tilfredshedsundersøgelse</a:t>
            </a:r>
          </a:p>
          <a:p>
            <a:pPr>
              <a:defRPr/>
            </a:pPr>
            <a:r>
              <a:rPr lang="da-DK" sz="1800" dirty="0"/>
              <a:t>UTH/klager</a:t>
            </a:r>
          </a:p>
          <a:p>
            <a:pPr>
              <a:defRPr/>
            </a:pPr>
            <a:r>
              <a:rPr lang="da-DK" sz="1800" dirty="0"/>
              <a:t>BI-data</a:t>
            </a:r>
          </a:p>
          <a:p>
            <a:pPr>
              <a:defRPr/>
            </a:pPr>
            <a:r>
              <a:rPr lang="da-DK" sz="1800" dirty="0"/>
              <a:t>Data fra EPJ og </a:t>
            </a:r>
            <a:r>
              <a:rPr lang="da-DK" sz="1800" dirty="0" err="1"/>
              <a:t>Sensum</a:t>
            </a:r>
            <a:r>
              <a:rPr lang="da-DK" sz="1800" dirty="0"/>
              <a:t> Bosted</a:t>
            </a:r>
          </a:p>
          <a:p>
            <a:pPr>
              <a:defRPr/>
            </a:pPr>
            <a:r>
              <a:rPr lang="da-DK" sz="1800" dirty="0"/>
              <a:t>Tilsynsrapporter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a-DK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da-DK" sz="2400" dirty="0" smtClean="0"/>
              <a:t>Analyser</a:t>
            </a:r>
          </a:p>
          <a:p>
            <a:pPr>
              <a:defRPr/>
            </a:pPr>
            <a:r>
              <a:rPr lang="da-DK" sz="1800" dirty="0" smtClean="0"/>
              <a:t>Arbejdsgangsanalyse*</a:t>
            </a:r>
          </a:p>
          <a:p>
            <a:pPr>
              <a:defRPr/>
            </a:pPr>
            <a:r>
              <a:rPr lang="da-DK" sz="1800" dirty="0" err="1" smtClean="0"/>
              <a:t>Paretoanalyse</a:t>
            </a:r>
            <a:r>
              <a:rPr lang="da-DK" sz="1800" dirty="0" smtClean="0"/>
              <a:t>*</a:t>
            </a:r>
          </a:p>
          <a:p>
            <a:pPr>
              <a:defRPr/>
            </a:pPr>
            <a:r>
              <a:rPr lang="da-DK" sz="1800" dirty="0" smtClean="0"/>
              <a:t>Audit</a:t>
            </a:r>
          </a:p>
          <a:p>
            <a:pPr>
              <a:defRPr/>
            </a:pPr>
            <a:endParaRPr lang="da-DK" sz="1800" dirty="0" smtClean="0"/>
          </a:p>
          <a:p>
            <a:pPr>
              <a:defRPr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1722438"/>
            <a:ext cx="3522663" cy="44465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a-DK" sz="2400" dirty="0" smtClean="0"/>
              <a:t>Nye data</a:t>
            </a:r>
          </a:p>
          <a:p>
            <a:pPr>
              <a:defRPr/>
            </a:pPr>
            <a:r>
              <a:rPr lang="da-DK" sz="1800" dirty="0" smtClean="0"/>
              <a:t>Spørg </a:t>
            </a:r>
            <a:r>
              <a:rPr lang="da-DK" sz="1800" dirty="0" smtClean="0"/>
              <a:t>patienten</a:t>
            </a:r>
            <a:endParaRPr lang="da-DK" sz="1800" dirty="0" smtClean="0"/>
          </a:p>
          <a:p>
            <a:pPr>
              <a:defRPr/>
            </a:pPr>
            <a:r>
              <a:rPr lang="da-DK" sz="1800" dirty="0" smtClean="0"/>
              <a:t>Spørg medarbejdere/ledere</a:t>
            </a:r>
          </a:p>
          <a:p>
            <a:pPr>
              <a:defRPr/>
            </a:pPr>
            <a:r>
              <a:rPr lang="da-DK" sz="1800" dirty="0" smtClean="0"/>
              <a:t>Spørg evt. pårørende</a:t>
            </a:r>
          </a:p>
          <a:p>
            <a:pPr>
              <a:defRPr/>
            </a:pPr>
            <a:r>
              <a:rPr lang="da-DK" sz="1800" dirty="0" smtClean="0"/>
              <a:t>Observationer</a:t>
            </a:r>
          </a:p>
          <a:p>
            <a:pPr>
              <a:defRPr/>
            </a:pPr>
            <a:r>
              <a:rPr lang="da-DK" sz="1800" dirty="0" smtClean="0"/>
              <a:t>Brainstorm</a:t>
            </a:r>
          </a:p>
          <a:p>
            <a:pPr>
              <a:defRPr/>
            </a:pPr>
            <a:r>
              <a:rPr lang="da-DK" sz="1800" dirty="0" smtClean="0"/>
              <a:t>15 skridt*</a:t>
            </a:r>
          </a:p>
          <a:p>
            <a:pPr>
              <a:defRPr/>
            </a:pPr>
            <a:r>
              <a:rPr lang="da-DK" sz="1800" dirty="0" err="1" smtClean="0"/>
              <a:t>Quick</a:t>
            </a:r>
            <a:r>
              <a:rPr lang="da-DK" sz="1800" dirty="0" smtClean="0"/>
              <a:t> </a:t>
            </a:r>
            <a:r>
              <a:rPr lang="da-DK" sz="1800" dirty="0"/>
              <a:t>&amp;</a:t>
            </a:r>
            <a:r>
              <a:rPr lang="da-DK" sz="1800" dirty="0" smtClean="0"/>
              <a:t> </a:t>
            </a:r>
            <a:r>
              <a:rPr lang="da-DK" sz="1800" dirty="0" err="1" smtClean="0"/>
              <a:t>dirty</a:t>
            </a:r>
            <a:r>
              <a:rPr lang="da-DK" sz="1800" dirty="0" smtClean="0"/>
              <a:t>*</a:t>
            </a:r>
          </a:p>
          <a:p>
            <a:pPr>
              <a:defRPr/>
            </a:pPr>
            <a:endParaRPr lang="da-DK" sz="1800" dirty="0" smtClean="0"/>
          </a:p>
          <a:p>
            <a:pPr>
              <a:defRPr/>
            </a:pPr>
            <a:endParaRPr lang="da-DK" sz="1800" dirty="0" smtClean="0"/>
          </a:p>
          <a:p>
            <a:pPr>
              <a:defRPr/>
            </a:pPr>
            <a:endParaRPr lang="da-DK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sz="2400" dirty="0"/>
          </a:p>
        </p:txBody>
      </p:sp>
      <p:grpSp>
        <p:nvGrpSpPr>
          <p:cNvPr id="2" name="Gruppe 1"/>
          <p:cNvGrpSpPr/>
          <p:nvPr/>
        </p:nvGrpSpPr>
        <p:grpSpPr>
          <a:xfrm>
            <a:off x="4427984" y="4725144"/>
            <a:ext cx="2952328" cy="1591468"/>
            <a:chOff x="2483768" y="4540082"/>
            <a:chExt cx="2952328" cy="1591468"/>
          </a:xfrm>
        </p:grpSpPr>
        <p:pic>
          <p:nvPicPr>
            <p:cNvPr id="7" name="Picture 2" descr="person stepping on stai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9" t="30261" r="31636" b="19674"/>
            <a:stretch/>
          </p:blipFill>
          <p:spPr bwMode="auto">
            <a:xfrm>
              <a:off x="4614624" y="5418363"/>
              <a:ext cx="821472" cy="71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489B1599-ACC9-4FE5-9E81-9C605946FD0E" descr="image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6" t="5710" r="9905" b="23493"/>
            <a:stretch/>
          </p:blipFill>
          <p:spPr bwMode="auto">
            <a:xfrm>
              <a:off x="2483768" y="4540082"/>
              <a:ext cx="1065808" cy="159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paper on wall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73" b="25184"/>
            <a:stretch/>
          </p:blipFill>
          <p:spPr bwMode="auto">
            <a:xfrm>
              <a:off x="4614624" y="4540082"/>
              <a:ext cx="821472" cy="75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pen on pap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2" t="27795" r="35628" b="38076"/>
            <a:stretch/>
          </p:blipFill>
          <p:spPr bwMode="auto">
            <a:xfrm>
              <a:off x="3663660" y="5418363"/>
              <a:ext cx="806948" cy="71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kstboks 4"/>
          <p:cNvSpPr txBox="1"/>
          <p:nvPr/>
        </p:nvSpPr>
        <p:spPr>
          <a:xfrm>
            <a:off x="611560" y="6119718"/>
            <a:ext cx="3403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*Find vejledning på www.rm.dk/forbedringps</a:t>
            </a:r>
            <a:endParaRPr lang="da-DK" sz="1100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19136" y="1187450"/>
            <a:ext cx="7704000" cy="914400"/>
          </a:xfrm>
        </p:spPr>
        <p:txBody>
          <a:bodyPr/>
          <a:lstStyle/>
          <a:p>
            <a:r>
              <a:rPr lang="da-DK" dirty="0" smtClean="0"/>
              <a:t>4. Begynd at indsamle data ift. indsatserne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10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5. Synliggør data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1988840"/>
            <a:ext cx="7704000" cy="401002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Eksempel: All or none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7" name="Picture 3" descr="H:\Temp\IMG_31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b="54444"/>
          <a:stretch/>
        </p:blipFill>
        <p:spPr bwMode="auto">
          <a:xfrm>
            <a:off x="467543" y="2996952"/>
            <a:ext cx="80648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11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Synliggør håndholdte data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719137" y="1988840"/>
            <a:ext cx="7704000" cy="401002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Eksempel: Kalender til deling af data. </a:t>
            </a:r>
          </a:p>
          <a:p>
            <a:pPr marL="0" indent="0">
              <a:buNone/>
            </a:pPr>
            <a:r>
              <a:rPr lang="da-DK" sz="2000" dirty="0" smtClean="0"/>
              <a:t>F.eks. dage uden bæltefikseringer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3" name="Picture 13" descr="H:\Temp\20160119_13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11086" r="5211"/>
          <a:stretch>
            <a:fillRect/>
          </a:stretch>
        </p:blipFill>
        <p:spPr bwMode="auto">
          <a:xfrm>
            <a:off x="737134" y="2621365"/>
            <a:ext cx="5707074" cy="368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 sammenhængen mellem indsatserne og udviklingen i data</a:t>
            </a:r>
            <a:endParaRPr lang="da-DK" dirty="0"/>
          </a:p>
        </p:txBody>
      </p:sp>
      <p:grpSp>
        <p:nvGrpSpPr>
          <p:cNvPr id="4" name="Gruppe 1"/>
          <p:cNvGrpSpPr>
            <a:grpSpLocks/>
          </p:cNvGrpSpPr>
          <p:nvPr/>
        </p:nvGrpSpPr>
        <p:grpSpPr bwMode="auto">
          <a:xfrm>
            <a:off x="755576" y="2780928"/>
            <a:ext cx="7488832" cy="3758916"/>
            <a:chOff x="2974975" y="3779838"/>
            <a:chExt cx="3133300" cy="1204912"/>
          </a:xfrm>
        </p:grpSpPr>
        <p:pic>
          <p:nvPicPr>
            <p:cNvPr id="5" name="Billed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6" t="33795" r="37695" b="16895"/>
            <a:stretch>
              <a:fillRect/>
            </a:stretch>
          </p:blipFill>
          <p:spPr bwMode="auto">
            <a:xfrm>
              <a:off x="2974975" y="3779838"/>
              <a:ext cx="2754313" cy="120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ktangel 5"/>
            <p:cNvSpPr/>
            <p:nvPr/>
          </p:nvSpPr>
          <p:spPr>
            <a:xfrm>
              <a:off x="3566787" y="4270925"/>
              <a:ext cx="886350" cy="24768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050"/>
                </a:spcAft>
                <a:defRPr/>
              </a:pPr>
              <a:r>
                <a:rPr lang="da-DK" sz="1400" kern="0" dirty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Lægernes </a:t>
              </a:r>
              <a:r>
                <a:rPr lang="da-DK" sz="1400" kern="0" dirty="0" smtClean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arbejdsgang </a:t>
              </a:r>
              <a:r>
                <a:rPr lang="da-DK" sz="1400" kern="0" dirty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klarlægges. </a:t>
              </a:r>
              <a:endParaRPr lang="da-DK" kern="0" dirty="0">
                <a:solidFill>
                  <a:prstClr val="black"/>
                </a:solidFill>
                <a:latin typeface="Calibri"/>
                <a:ea typeface="Verdana"/>
                <a:cs typeface="Times New Roman"/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4366513" y="4544488"/>
              <a:ext cx="937396" cy="2686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050"/>
                </a:spcAft>
                <a:defRPr/>
              </a:pPr>
              <a:r>
                <a:rPr lang="da-DK" sz="1400" kern="0" dirty="0" smtClean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Lægernes arbejdsgang </a:t>
              </a:r>
              <a:r>
                <a:rPr lang="da-DK" sz="1400" kern="0" dirty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beskrives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5189442" y="4190827"/>
              <a:ext cx="918833" cy="21564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1050"/>
                </a:spcAft>
                <a:defRPr/>
              </a:pPr>
              <a:r>
                <a:rPr lang="da-DK" sz="1400" kern="0" dirty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Daglig </a:t>
              </a:r>
              <a:r>
                <a:rPr lang="da-DK" sz="1400" kern="0" dirty="0" smtClean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observation </a:t>
              </a:r>
              <a:r>
                <a:rPr lang="da-DK" sz="1400" kern="0" dirty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på </a:t>
              </a:r>
              <a:r>
                <a:rPr lang="da-DK" sz="1400" kern="0" dirty="0" smtClean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medicingennemgang </a:t>
              </a:r>
              <a:r>
                <a:rPr lang="da-DK" sz="1400" kern="0" dirty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via </a:t>
              </a:r>
              <a:r>
                <a:rPr lang="da-DK" sz="1400" kern="0" dirty="0" smtClean="0">
                  <a:solidFill>
                    <a:prstClr val="black"/>
                  </a:solidFill>
                  <a:latin typeface="Calibri"/>
                  <a:ea typeface="Verdana"/>
                  <a:cs typeface="Times New Roman"/>
                </a:rPr>
                <a:t>sekretær</a:t>
              </a:r>
              <a:endParaRPr lang="da-DK" kern="0" dirty="0">
                <a:solidFill>
                  <a:prstClr val="black"/>
                </a:solidFill>
                <a:latin typeface="Calibri"/>
                <a:ea typeface="Verdana"/>
                <a:cs typeface="Times New Roman"/>
              </a:endParaRPr>
            </a:p>
          </p:txBody>
        </p:sp>
        <p:cxnSp>
          <p:nvCxnSpPr>
            <p:cNvPr id="9" name="Lige pilforbindelse 2"/>
            <p:cNvCxnSpPr>
              <a:cxnSpLocks noChangeShapeType="1"/>
            </p:cNvCxnSpPr>
            <p:nvPr/>
          </p:nvCxnSpPr>
          <p:spPr bwMode="auto">
            <a:xfrm flipV="1">
              <a:off x="4835525" y="4094163"/>
              <a:ext cx="0" cy="393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ge pilforbindelse 4"/>
            <p:cNvCxnSpPr>
              <a:cxnSpLocks noChangeShapeType="1"/>
            </p:cNvCxnSpPr>
            <p:nvPr/>
          </p:nvCxnSpPr>
          <p:spPr bwMode="auto">
            <a:xfrm flipV="1">
              <a:off x="4237038" y="3971925"/>
              <a:ext cx="320675" cy="2190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ge pilforbindelse 6"/>
            <p:cNvCxnSpPr>
              <a:cxnSpLocks noChangeShapeType="1"/>
            </p:cNvCxnSpPr>
            <p:nvPr/>
          </p:nvCxnSpPr>
          <p:spPr bwMode="auto">
            <a:xfrm flipH="1" flipV="1">
              <a:off x="4981575" y="3910013"/>
              <a:ext cx="207963" cy="2444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719137" y="1988841"/>
            <a:ext cx="7704000" cy="576064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Eksempel: Seriediagram</a:t>
            </a:r>
          </a:p>
        </p:txBody>
      </p:sp>
      <p:sp>
        <p:nvSpPr>
          <p:cNvPr id="1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6. Forstå datavariationer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indhold 2"/>
          <p:cNvSpPr>
            <a:spLocks noGrp="1"/>
          </p:cNvSpPr>
          <p:nvPr>
            <p:ph idx="1"/>
          </p:nvPr>
        </p:nvSpPr>
        <p:spPr>
          <a:xfrm>
            <a:off x="719137" y="3861048"/>
            <a:ext cx="7704000" cy="230797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a-DK" altLang="da-DK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da-DK" altLang="da-DK" sz="2000" b="1" dirty="0">
                <a:solidFill>
                  <a:schemeClr val="tx2"/>
                </a:solidFill>
              </a:rPr>
              <a:t>Ikke-tilfældig variation</a:t>
            </a:r>
          </a:p>
          <a:p>
            <a:pPr>
              <a:defRPr/>
            </a:pPr>
            <a:r>
              <a:rPr lang="da-DK" altLang="da-DK" sz="2000" dirty="0" smtClean="0"/>
              <a:t>skyldes udefrakommende påvirkninger. </a:t>
            </a:r>
            <a:endParaRPr lang="da-DK" altLang="da-DK" sz="2000" dirty="0"/>
          </a:p>
          <a:p>
            <a:pPr>
              <a:defRPr/>
            </a:pPr>
            <a:r>
              <a:rPr lang="da-DK" altLang="da-DK" sz="2000" dirty="0"/>
              <a:t>kan være </a:t>
            </a:r>
            <a:r>
              <a:rPr lang="da-DK" altLang="da-DK" sz="2000" dirty="0" smtClean="0"/>
              <a:t>resultat af </a:t>
            </a:r>
            <a:r>
              <a:rPr lang="da-DK" altLang="da-DK" sz="2000" dirty="0"/>
              <a:t>ønskede forbedringer eller uønskede </a:t>
            </a:r>
            <a:r>
              <a:rPr lang="da-DK" altLang="da-DK" sz="2000" dirty="0" smtClean="0"/>
              <a:t>forværringer.</a:t>
            </a:r>
            <a:endParaRPr lang="da-DK" altLang="da-DK" sz="2000" dirty="0"/>
          </a:p>
          <a:p>
            <a:pPr>
              <a:defRPr/>
            </a:pPr>
            <a:r>
              <a:rPr lang="da-DK" altLang="da-DK" sz="2000" dirty="0"/>
              <a:t>kan påvises med enkle statistiske test i </a:t>
            </a:r>
            <a:r>
              <a:rPr lang="da-DK" altLang="da-DK" sz="2000" dirty="0" smtClean="0"/>
              <a:t>seriediagram.</a:t>
            </a:r>
            <a:endParaRPr lang="da-DK" altLang="da-D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09" y="2354882"/>
            <a:ext cx="42592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720000" y="1988840"/>
            <a:ext cx="3852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da-DK" altLang="da-DK" sz="2000" b="1" kern="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da-DK" altLang="da-DK" sz="2000" b="1" kern="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da-DK" altLang="da-DK" sz="2000" b="1" kern="0" dirty="0" smtClean="0">
                <a:solidFill>
                  <a:schemeClr val="tx2"/>
                </a:solidFill>
              </a:rPr>
              <a:t>Tilfældig variation</a:t>
            </a:r>
          </a:p>
          <a:p>
            <a:pPr>
              <a:defRPr/>
            </a:pPr>
            <a:r>
              <a:rPr lang="da-DK" altLang="da-DK" sz="2000" kern="0" dirty="0" smtClean="0"/>
              <a:t>er altid til stede.</a:t>
            </a:r>
          </a:p>
          <a:p>
            <a:pPr>
              <a:defRPr/>
            </a:pPr>
            <a:r>
              <a:rPr lang="da-DK" altLang="da-DK" sz="2000" kern="0" dirty="0" smtClean="0"/>
              <a:t>er en del af processer.</a:t>
            </a:r>
          </a:p>
          <a:p>
            <a:pPr>
              <a:defRPr/>
            </a:pPr>
            <a:r>
              <a:rPr lang="da-DK" altLang="da-DK" sz="2000" kern="0" dirty="0" smtClean="0"/>
              <a:t>er stabil og indenfor visse rammer forudsigelig.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a-DK" altLang="da-DK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altLang="da-DK" kern="0" dirty="0"/>
          </a:p>
          <a:p>
            <a:pPr marL="0" indent="0">
              <a:buFont typeface="Wingdings" pitchFamily="2" charset="2"/>
              <a:buNone/>
              <a:defRPr/>
            </a:pPr>
            <a:endParaRPr lang="da-DK" altLang="da-DK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altLang="da-DK" kern="0" dirty="0"/>
          </a:p>
          <a:p>
            <a:pPr marL="0" indent="0">
              <a:buFont typeface="Wingdings" pitchFamily="2" charset="2"/>
              <a:buNone/>
              <a:defRPr/>
            </a:pPr>
            <a:endParaRPr lang="da-DK" altLang="da-DK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altLang="da-DK" kern="0" dirty="0"/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own deer on whi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t="12413" r="8999"/>
          <a:stretch/>
        </p:blipFill>
        <p:spPr bwMode="auto">
          <a:xfrm>
            <a:off x="2900855" y="2081048"/>
            <a:ext cx="5691352" cy="42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SÅ ER DET BARE AT GÅ I GANG</a:t>
            </a:r>
            <a:br>
              <a:rPr lang="da-DK" altLang="da-DK" dirty="0" smtClean="0"/>
            </a:br>
            <a:endParaRPr lang="da-DK" altLang="da-DK" dirty="0" smtClean="0"/>
          </a:p>
        </p:txBody>
      </p:sp>
      <p:sp>
        <p:nvSpPr>
          <p:cNvPr id="49155" name="Pladsholder til indhold 2"/>
          <p:cNvSpPr>
            <a:spLocks noGrp="1"/>
          </p:cNvSpPr>
          <p:nvPr>
            <p:ph idx="1"/>
          </p:nvPr>
        </p:nvSpPr>
        <p:spPr>
          <a:xfrm>
            <a:off x="719137" y="2159000"/>
            <a:ext cx="3492823" cy="4010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a-DK" altLang="da-DK" b="1" dirty="0" smtClean="0"/>
              <a:t>HUSK: </a:t>
            </a:r>
            <a:r>
              <a:rPr lang="da-DK" altLang="da-DK" dirty="0" smtClean="0"/>
              <a:t>Jeres projekt ændrer formentlig retning undervejs.</a:t>
            </a:r>
          </a:p>
          <a:p>
            <a:pPr marL="0" indent="0">
              <a:buNone/>
              <a:defRPr/>
            </a:pPr>
            <a:endParaRPr lang="da-DK" altLang="da-DK" dirty="0" smtClean="0"/>
          </a:p>
          <a:p>
            <a:pPr marL="0" indent="0">
              <a:buNone/>
              <a:defRPr/>
            </a:pPr>
            <a:r>
              <a:rPr lang="da-DK" altLang="da-DK" dirty="0" smtClean="0"/>
              <a:t>Derfor kan jeres mål og data også ændre sig.</a:t>
            </a:r>
          </a:p>
          <a:p>
            <a:pPr marL="0" indent="0">
              <a:buNone/>
              <a:defRPr/>
            </a:pPr>
            <a:endParaRPr lang="da-DK" altLang="da-DK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a-DK" altLang="da-DK" dirty="0" smtClean="0"/>
          </a:p>
        </p:txBody>
      </p:sp>
      <p:grpSp>
        <p:nvGrpSpPr>
          <p:cNvPr id="7" name="Gruppe 6"/>
          <p:cNvGrpSpPr/>
          <p:nvPr/>
        </p:nvGrpSpPr>
        <p:grpSpPr>
          <a:xfrm>
            <a:off x="5796136" y="3789040"/>
            <a:ext cx="648072" cy="648072"/>
            <a:chOff x="6084168" y="3933056"/>
            <a:chExt cx="648072" cy="648072"/>
          </a:xfrm>
        </p:grpSpPr>
        <p:sp>
          <p:nvSpPr>
            <p:cNvPr id="2" name="Ellipse 1"/>
            <p:cNvSpPr/>
            <p:nvPr/>
          </p:nvSpPr>
          <p:spPr>
            <a:xfrm>
              <a:off x="6084168" y="3933056"/>
              <a:ext cx="648072" cy="648072"/>
            </a:xfrm>
            <a:prstGeom prst="ellipse">
              <a:avLst/>
            </a:prstGeom>
            <a:noFill/>
            <a:ln w="28575" cap="rnd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cxnSp>
          <p:nvCxnSpPr>
            <p:cNvPr id="4" name="Lige forbindelse 3"/>
            <p:cNvCxnSpPr>
              <a:stCxn id="2" idx="0"/>
            </p:cNvCxnSpPr>
            <p:nvPr/>
          </p:nvCxnSpPr>
          <p:spPr bwMode="auto">
            <a:xfrm>
              <a:off x="6408204" y="3933056"/>
              <a:ext cx="0" cy="6480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Lige forbindelse 7"/>
            <p:cNvCxnSpPr>
              <a:stCxn id="2" idx="2"/>
              <a:endCxn id="2" idx="6"/>
            </p:cNvCxnSpPr>
            <p:nvPr/>
          </p:nvCxnSpPr>
          <p:spPr bwMode="auto">
            <a:xfrm>
              <a:off x="6084168" y="4257092"/>
              <a:ext cx="64807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værktøj til at arbejde med datavariationer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</a:t>
            </a:r>
            <a:r>
              <a:rPr lang="da-DK" dirty="0" smtClean="0"/>
              <a:t>og find bl.a.:</a:t>
            </a:r>
          </a:p>
          <a:p>
            <a:pPr lvl="1"/>
            <a:r>
              <a:rPr lang="da-DK" dirty="0" smtClean="0"/>
              <a:t>Skabelon til ”All or none”</a:t>
            </a:r>
          </a:p>
          <a:p>
            <a:pPr lvl="1"/>
            <a:r>
              <a:rPr lang="da-DK" dirty="0"/>
              <a:t>T</a:t>
            </a:r>
            <a:r>
              <a:rPr lang="da-DK" dirty="0" smtClean="0"/>
              <a:t>rin for trin-vejledning til ”</a:t>
            </a:r>
            <a:r>
              <a:rPr lang="da-DK" dirty="0" err="1" smtClean="0"/>
              <a:t>Quick</a:t>
            </a:r>
            <a:r>
              <a:rPr lang="da-DK" dirty="0" smtClean="0"/>
              <a:t> &amp; </a:t>
            </a:r>
            <a:r>
              <a:rPr lang="da-DK" dirty="0" err="1" smtClean="0"/>
              <a:t>dirty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Øvelsen ”Mr. </a:t>
            </a:r>
            <a:r>
              <a:rPr lang="da-DK" dirty="0" err="1" smtClean="0"/>
              <a:t>Potatohead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Guide til SMART-mål</a:t>
            </a:r>
          </a:p>
          <a:p>
            <a:pPr marL="625475" lvl="1" indent="0">
              <a:buNone/>
            </a:pPr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 data – </a:t>
            </a:r>
            <a:r>
              <a:rPr lang="da-DK" dirty="0" err="1" smtClean="0"/>
              <a:t>no</a:t>
            </a:r>
            <a:r>
              <a:rPr lang="da-DK" dirty="0" smtClean="0"/>
              <a:t> problem - </a:t>
            </a:r>
            <a:r>
              <a:rPr lang="da-DK" dirty="0" err="1" smtClean="0"/>
              <a:t>no</a:t>
            </a:r>
            <a:r>
              <a:rPr lang="da-DK" dirty="0" smtClean="0"/>
              <a:t> action!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443311"/>
            <a:ext cx="4716959" cy="350596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Data er nøglen til forbedrings-</a:t>
            </a:r>
            <a:r>
              <a:rPr lang="da-DK" dirty="0" err="1" smtClean="0"/>
              <a:t>ferrarien</a:t>
            </a:r>
            <a:r>
              <a:rPr lang="da-DK" dirty="0"/>
              <a:t>!</a:t>
            </a:r>
            <a:r>
              <a:rPr lang="da-DK" dirty="0" smtClean="0"/>
              <a:t> Vi kommer ingen vegne uden data: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Hvis vi ikke har data, så kan vi ikke identificere problemet og dets omfang samt målet, og så kan vi ikke handle på det.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red person with keyfob of red Ferrari super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24844"/>
            <a:ext cx="2753544" cy="41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oks 5"/>
          <p:cNvSpPr txBox="1"/>
          <p:nvPr/>
        </p:nvSpPr>
        <p:spPr>
          <a:xfrm rot="4840395">
            <a:off x="6444208" y="46061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DATA</a:t>
            </a:r>
            <a:endParaRPr lang="da-DK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forbedringsdata?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t="20486" r="18887" b="8507"/>
          <a:stretch>
            <a:fillRect/>
          </a:stretch>
        </p:blipFill>
        <p:spPr bwMode="auto">
          <a:xfrm>
            <a:off x="611560" y="1876898"/>
            <a:ext cx="7776864" cy="43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572000" y="1916832"/>
            <a:ext cx="1800200" cy="4263256"/>
          </a:xfrm>
          <a:prstGeom prst="rect">
            <a:avLst/>
          </a:prstGeom>
          <a:noFill/>
          <a:ln w="5715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du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2159000"/>
            <a:ext cx="7924530" cy="4010025"/>
          </a:xfrm>
        </p:spPr>
        <p:txBody>
          <a:bodyPr/>
          <a:lstStyle/>
          <a:p>
            <a:pPr lvl="0">
              <a:buClr>
                <a:srgbClr val="84715E"/>
              </a:buClr>
              <a:buFont typeface="Wingdings" pitchFamily="2" charset="2"/>
              <a:buChar char="ü"/>
            </a:pPr>
            <a:endParaRPr lang="da-DK" dirty="0" smtClean="0">
              <a:solidFill>
                <a:srgbClr val="3F3018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Sæt målet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D</a:t>
            </a:r>
            <a:r>
              <a:rPr lang="da-DK" dirty="0" smtClean="0"/>
              <a:t>efinér resultat-, proces- </a:t>
            </a:r>
            <a:r>
              <a:rPr lang="da-DK" dirty="0"/>
              <a:t>og </a:t>
            </a:r>
            <a:r>
              <a:rPr lang="da-DK" dirty="0" smtClean="0"/>
              <a:t>ulempeindikatorer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Saml baseline-data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Begynd at indsamle data på indsatserne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Synliggør data (gør dem synlige for kolleger)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Forstå datavariationer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Trinene er uddybet på de følgende slides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Højrepil 3"/>
          <p:cNvSpPr/>
          <p:nvPr/>
        </p:nvSpPr>
        <p:spPr>
          <a:xfrm>
            <a:off x="755576" y="5373216"/>
            <a:ext cx="720080" cy="180020"/>
          </a:xfrm>
          <a:prstGeom prst="rightArrow">
            <a:avLst/>
          </a:prstGeom>
          <a:solidFill>
            <a:schemeClr val="accent2"/>
          </a:solidFill>
          <a:ln w="1524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</a:t>
            </a:r>
            <a:r>
              <a:rPr lang="da-DK" dirty="0" smtClean="0"/>
              <a:t>. Sæt målet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6584" y="2155939"/>
            <a:ext cx="3505376" cy="407966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Du skal sætte et SMART mål for din forbedringsindsats: </a:t>
            </a:r>
            <a:endParaRPr lang="da-DK" dirty="0" smtClean="0">
              <a:solidFill>
                <a:srgbClr val="FF0000"/>
              </a:solidFill>
            </a:endParaRP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Rektangel 1"/>
          <p:cNvSpPr>
            <a:spLocks noChangeArrowheads="1"/>
          </p:cNvSpPr>
          <p:nvPr/>
        </p:nvSpPr>
        <p:spPr bwMode="auto">
          <a:xfrm>
            <a:off x="6048720" y="1606033"/>
            <a:ext cx="2395628" cy="2183008"/>
          </a:xfrm>
          <a:prstGeom prst="rect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marL="2857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>
                <a:srgbClr val="84715E"/>
              </a:buClr>
              <a:buFont typeface="Wingdings" pitchFamily="2" charset="2"/>
              <a:buNone/>
              <a:defRPr/>
            </a:pPr>
            <a:endParaRPr lang="da-DK" altLang="da-DK" sz="1800" b="1" dirty="0">
              <a:solidFill>
                <a:schemeClr val="bg1"/>
              </a:solidFill>
            </a:endParaRPr>
          </a:p>
          <a:p>
            <a:pPr marL="0" indent="0" algn="ctr" eaLnBrk="1" hangingPunct="1"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None/>
              <a:defRPr/>
            </a:pPr>
            <a:r>
              <a:rPr lang="da-DK" altLang="da-DK" sz="1800" b="1" dirty="0" smtClean="0">
                <a:solidFill>
                  <a:schemeClr val="bg1"/>
                </a:solidFill>
              </a:rPr>
              <a:t>SMART MÅL:</a:t>
            </a:r>
          </a:p>
          <a:p>
            <a:pPr marL="0" indent="0" algn="ctr" eaLnBrk="1" hangingPunct="1"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None/>
              <a:defRPr/>
            </a:pPr>
            <a:r>
              <a:rPr lang="da-DK" altLang="da-DK" sz="1800" b="1" dirty="0" smtClean="0">
                <a:solidFill>
                  <a:schemeClr val="bg1"/>
                </a:solidFill>
              </a:rPr>
              <a:t>S</a:t>
            </a:r>
            <a:r>
              <a:rPr lang="da-DK" altLang="da-DK" sz="1800" dirty="0" smtClean="0">
                <a:solidFill>
                  <a:schemeClr val="bg1"/>
                </a:solidFill>
              </a:rPr>
              <a:t>pecifikt     </a:t>
            </a:r>
            <a:endParaRPr lang="da-DK" altLang="da-DK" sz="1800" dirty="0">
              <a:solidFill>
                <a:schemeClr val="bg1"/>
              </a:solidFill>
            </a:endParaRPr>
          </a:p>
          <a:p>
            <a:pPr marL="0" indent="0" algn="ctr" eaLnBrk="1" hangingPunct="1"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None/>
              <a:defRPr/>
            </a:pPr>
            <a:r>
              <a:rPr lang="da-DK" altLang="da-DK" sz="1800" b="1" dirty="0">
                <a:solidFill>
                  <a:schemeClr val="bg1"/>
                </a:solidFill>
              </a:rPr>
              <a:t>M</a:t>
            </a:r>
            <a:r>
              <a:rPr lang="da-DK" altLang="da-DK" sz="1800" dirty="0">
                <a:solidFill>
                  <a:schemeClr val="bg1"/>
                </a:solidFill>
              </a:rPr>
              <a:t>ålbart</a:t>
            </a:r>
          </a:p>
          <a:p>
            <a:pPr marL="0" indent="0" algn="ctr" eaLnBrk="1" hangingPunct="1"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None/>
              <a:defRPr/>
            </a:pPr>
            <a:r>
              <a:rPr lang="da-DK" altLang="da-DK" sz="1800" b="1" dirty="0" smtClean="0">
                <a:solidFill>
                  <a:schemeClr val="bg1"/>
                </a:solidFill>
              </a:rPr>
              <a:t>A</a:t>
            </a:r>
            <a:r>
              <a:rPr lang="da-DK" altLang="da-DK" sz="1800" dirty="0" smtClean="0">
                <a:solidFill>
                  <a:schemeClr val="bg1"/>
                </a:solidFill>
              </a:rPr>
              <a:t>ccepteret</a:t>
            </a:r>
          </a:p>
          <a:p>
            <a:pPr marL="0" indent="0" algn="ctr" eaLnBrk="1" hangingPunct="1"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None/>
              <a:defRPr/>
            </a:pPr>
            <a:r>
              <a:rPr lang="da-DK" altLang="da-DK" sz="1800" b="1" dirty="0" smtClean="0">
                <a:solidFill>
                  <a:schemeClr val="bg1"/>
                </a:solidFill>
              </a:rPr>
              <a:t>R</a:t>
            </a:r>
            <a:r>
              <a:rPr lang="da-DK" altLang="da-DK" sz="1800" dirty="0" smtClean="0">
                <a:solidFill>
                  <a:schemeClr val="bg1"/>
                </a:solidFill>
              </a:rPr>
              <a:t>ealiserbart</a:t>
            </a:r>
            <a:endParaRPr lang="da-DK" altLang="da-DK" sz="1800" dirty="0">
              <a:solidFill>
                <a:schemeClr val="bg1"/>
              </a:solidFill>
            </a:endParaRPr>
          </a:p>
          <a:p>
            <a:pPr marL="0" indent="0" algn="ctr" eaLnBrk="1" hangingPunct="1"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None/>
              <a:defRPr/>
            </a:pPr>
            <a:r>
              <a:rPr lang="da-DK" altLang="da-DK" sz="1800" b="1" dirty="0">
                <a:solidFill>
                  <a:schemeClr val="bg1"/>
                </a:solidFill>
              </a:rPr>
              <a:t>T</a:t>
            </a:r>
            <a:r>
              <a:rPr lang="da-DK" altLang="da-DK" sz="1800" dirty="0">
                <a:solidFill>
                  <a:schemeClr val="bg1"/>
                </a:solidFill>
              </a:rPr>
              <a:t>idsafgrænset</a:t>
            </a:r>
          </a:p>
        </p:txBody>
      </p:sp>
      <p:sp>
        <p:nvSpPr>
          <p:cNvPr id="6" name="Rektangel 5"/>
          <p:cNvSpPr/>
          <p:nvPr/>
        </p:nvSpPr>
        <p:spPr>
          <a:xfrm>
            <a:off x="706583" y="4437628"/>
            <a:ext cx="773776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a-DK" sz="1600" b="1" dirty="0" smtClean="0"/>
              <a:t>95 </a:t>
            </a:r>
            <a:r>
              <a:rPr lang="da-DK" sz="1600" b="1" dirty="0"/>
              <a:t>% </a:t>
            </a:r>
            <a:r>
              <a:rPr lang="da-DK" sz="1600" dirty="0"/>
              <a:t>af </a:t>
            </a:r>
            <a:r>
              <a:rPr lang="da-DK" sz="1600" dirty="0" smtClean="0"/>
              <a:t>alle </a:t>
            </a:r>
            <a:r>
              <a:rPr lang="da-DK" sz="1600" dirty="0"/>
              <a:t>interne overleveringer i vagtskifte </a:t>
            </a:r>
            <a:r>
              <a:rPr lang="da-DK" sz="1600" dirty="0" smtClean="0"/>
              <a:t>skal indeholde </a:t>
            </a:r>
            <a:r>
              <a:rPr lang="da-DK" sz="1600" dirty="0"/>
              <a:t>sikkerhedsbriefing i form af en </a:t>
            </a:r>
            <a:r>
              <a:rPr lang="da-DK" sz="1600" dirty="0" smtClean="0"/>
              <a:t>opsummering af </a:t>
            </a:r>
            <a:r>
              <a:rPr lang="da-DK" sz="1600" dirty="0"/>
              <a:t>patienter med: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Calibri" panose="020F0502020204030204" pitchFamily="34" charset="0"/>
              </a:rPr>
              <a:t>selvmordsrisikoniveau ≥ 2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da-DK" sz="1600" dirty="0" err="1">
                <a:latin typeface="Calibri" panose="020F0502020204030204" pitchFamily="34" charset="0"/>
              </a:rPr>
              <a:t>brøset</a:t>
            </a:r>
            <a:r>
              <a:rPr lang="da-DK" sz="1600" dirty="0">
                <a:latin typeface="Calibri" panose="020F0502020204030204" pitchFamily="34" charset="0"/>
              </a:rPr>
              <a:t>  ≥ 1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da-DK" sz="1600" dirty="0" err="1">
                <a:latin typeface="Calibri" panose="020F0502020204030204" pitchFamily="34" charset="0"/>
              </a:rPr>
              <a:t>skærmningsniveau</a:t>
            </a:r>
            <a:r>
              <a:rPr lang="da-DK" sz="1600" dirty="0">
                <a:latin typeface="Calibri" panose="020F0502020204030204" pitchFamily="34" charset="0"/>
              </a:rPr>
              <a:t>  ≥ 2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Calibri" panose="020F0502020204030204" pitchFamily="34" charset="0"/>
              </a:rPr>
              <a:t>plan for den enkelte patient i vagten</a:t>
            </a:r>
          </a:p>
          <a:p>
            <a:pPr eaLnBrk="1" hangingPunct="1">
              <a:defRPr/>
            </a:pPr>
            <a:r>
              <a:rPr lang="da-DK" sz="1600" b="1" dirty="0"/>
              <a:t>pr. 31. oktober </a:t>
            </a:r>
            <a:r>
              <a:rPr lang="da-DK" sz="1600" b="1" dirty="0" smtClean="0"/>
              <a:t>2020</a:t>
            </a:r>
            <a:endParaRPr lang="da-DK" sz="16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red and yellow hand to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21859"/>
          <a:stretch/>
        </p:blipFill>
        <p:spPr bwMode="auto">
          <a:xfrm>
            <a:off x="4283968" y="1606032"/>
            <a:ext cx="1764751" cy="2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</a:t>
            </a:r>
            <a:r>
              <a:rPr lang="da-DK" dirty="0" smtClean="0"/>
              <a:t>. </a:t>
            </a:r>
            <a:r>
              <a:rPr lang="da-DK" dirty="0"/>
              <a:t>Definér resultat-, proces-</a:t>
            </a:r>
            <a:br>
              <a:rPr lang="da-DK" dirty="0"/>
            </a:br>
            <a:r>
              <a:rPr lang="da-DK" dirty="0"/>
              <a:t>og ulempeindikatorer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a-DK" altLang="da-DK" dirty="0"/>
              <a:t>En indikator er altid et tal (antal eller andel</a:t>
            </a:r>
            <a:r>
              <a:rPr lang="da-DK" altLang="da-DK" dirty="0" smtClean="0"/>
              <a:t>):</a:t>
            </a:r>
          </a:p>
          <a:p>
            <a:pPr>
              <a:defRPr/>
            </a:pPr>
            <a:r>
              <a:rPr lang="da-DK" altLang="da-DK" b="1" dirty="0" smtClean="0">
                <a:solidFill>
                  <a:schemeClr val="tx2"/>
                </a:solidFill>
              </a:rPr>
              <a:t>Resultatindikatorer</a:t>
            </a:r>
            <a:r>
              <a:rPr lang="da-DK" altLang="da-DK" sz="3600" dirty="0" smtClean="0">
                <a:solidFill>
                  <a:srgbClr val="C00000"/>
                </a:solidFill>
              </a:rPr>
              <a:t> </a:t>
            </a:r>
            <a:r>
              <a:rPr lang="da-DK" altLang="da-DK" sz="2000" dirty="0"/>
              <a:t>beskriver ønsket resultat/effekt for </a:t>
            </a:r>
            <a:r>
              <a:rPr lang="da-DK" altLang="da-DK" sz="2000" dirty="0" smtClean="0"/>
              <a:t>patienterne. </a:t>
            </a:r>
            <a:endParaRPr lang="da-DK" altLang="da-DK" sz="1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da-DK" altLang="da-DK" b="1" dirty="0">
                <a:solidFill>
                  <a:schemeClr val="tx2"/>
                </a:solidFill>
              </a:rPr>
              <a:t>Procesindikatorer</a:t>
            </a:r>
            <a:r>
              <a:rPr lang="da-DK" altLang="da-DK" dirty="0">
                <a:solidFill>
                  <a:schemeClr val="tx2"/>
                </a:solidFill>
              </a:rPr>
              <a:t> </a:t>
            </a:r>
            <a:r>
              <a:rPr lang="da-DK" altLang="da-DK" sz="2000" dirty="0" smtClean="0"/>
              <a:t>siger noget om </a:t>
            </a:r>
            <a:r>
              <a:rPr lang="da-DK" altLang="da-DK" sz="2000" dirty="0"/>
              <a:t>de arbejdsgange, der fører </a:t>
            </a:r>
            <a:r>
              <a:rPr lang="da-DK" altLang="da-DK" sz="2000" dirty="0" smtClean="0"/>
              <a:t>til resultatet, fx væsentlige procedurer for at opnå </a:t>
            </a:r>
            <a:r>
              <a:rPr lang="da-DK" altLang="da-DK" sz="2000" dirty="0"/>
              <a:t>resultatindikatoren.</a:t>
            </a:r>
            <a:r>
              <a:rPr lang="da-DK" altLang="da-DK" dirty="0"/>
              <a:t> </a:t>
            </a:r>
            <a:r>
              <a:rPr lang="da-DK" altLang="da-DK" sz="2000" dirty="0"/>
              <a:t>Fungerer vores processer? </a:t>
            </a:r>
            <a:endParaRPr lang="da-DK" altLang="da-DK" sz="1800" dirty="0"/>
          </a:p>
          <a:p>
            <a:pPr>
              <a:defRPr/>
            </a:pPr>
            <a:r>
              <a:rPr lang="da-DK" altLang="da-DK" b="1" dirty="0" smtClean="0">
                <a:solidFill>
                  <a:schemeClr val="tx2"/>
                </a:solidFill>
              </a:rPr>
              <a:t>Ulempeindikatorer</a:t>
            </a:r>
            <a:r>
              <a:rPr lang="da-DK" altLang="da-DK" sz="2000" dirty="0" smtClean="0"/>
              <a:t> </a:t>
            </a:r>
            <a:r>
              <a:rPr lang="da-DK" altLang="da-DK" sz="2000" dirty="0"/>
              <a:t>h</a:t>
            </a:r>
            <a:r>
              <a:rPr lang="da-DK" altLang="da-DK" sz="2000" dirty="0" smtClean="0"/>
              <a:t>ar </a:t>
            </a:r>
            <a:r>
              <a:rPr lang="da-DK" altLang="da-DK" sz="2000" dirty="0"/>
              <a:t>vores forbedring på et område uønskede effekter på et andet område? </a:t>
            </a: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Eksempel på indikatorer </a:t>
            </a: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a-DK" altLang="da-DK" b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da-DK" altLang="da-DK" b="1" dirty="0">
                <a:solidFill>
                  <a:schemeClr val="tx2"/>
                </a:solidFill>
              </a:rPr>
              <a:t>Resultatindikator</a:t>
            </a:r>
          </a:p>
          <a:p>
            <a:pPr marL="0" indent="0">
              <a:buNone/>
              <a:defRPr/>
            </a:pPr>
            <a:r>
              <a:rPr lang="da-DK" dirty="0"/>
              <a:t>Andel af indlagte patienter, der bæltefikseres på afsnit S14 er reduceret til 5% 1.7.2020.</a:t>
            </a:r>
            <a:r>
              <a:rPr lang="da-DK" dirty="0">
                <a:solidFill>
                  <a:schemeClr val="tx2"/>
                </a:solidFill>
              </a:rPr>
              <a:t> </a:t>
            </a:r>
            <a:endParaRPr lang="da-DK" altLang="da-DK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da-DK" altLang="da-DK" b="1" dirty="0">
                <a:solidFill>
                  <a:schemeClr val="tx2"/>
                </a:solidFill>
              </a:rPr>
              <a:t>Procesindikator</a:t>
            </a:r>
          </a:p>
          <a:p>
            <a:pPr marL="0" indent="0">
              <a:buNone/>
              <a:defRPr/>
            </a:pPr>
            <a:r>
              <a:rPr lang="da-DK" dirty="0"/>
              <a:t>Andel af indlagte patienter på afsnit S14, der får udarbejdet en forhåndstilkendegivelse indenfor 24 timer er 95% 1.7.2020.</a:t>
            </a:r>
            <a:endParaRPr lang="da-DK" altLang="da-DK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da-DK" altLang="da-DK" b="1" dirty="0">
                <a:solidFill>
                  <a:schemeClr val="tx2"/>
                </a:solidFill>
              </a:rPr>
              <a:t>Ulempeindikator</a:t>
            </a:r>
          </a:p>
          <a:p>
            <a:pPr marL="0" indent="0">
              <a:buNone/>
              <a:defRPr/>
            </a:pPr>
            <a:r>
              <a:rPr lang="da-DK" altLang="da-DK" dirty="0"/>
              <a:t>Andel af patienter, der får tvangsmedicinering på S14 er ikke steget 1.7.2020.  </a:t>
            </a:r>
          </a:p>
          <a:p>
            <a:pPr marL="0" indent="0">
              <a:buNone/>
              <a:defRPr/>
            </a:pPr>
            <a:endParaRPr lang="da-DK" altLang="da-DK" dirty="0">
              <a:solidFill>
                <a:srgbClr val="C00000"/>
              </a:solidFill>
            </a:endParaRPr>
          </a:p>
          <a:p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procesindikator opgjort som andel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98712"/>
            <a:ext cx="754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</a:t>
            </a:r>
            <a:r>
              <a:rPr lang="da-DK" dirty="0" smtClean="0"/>
              <a:t>. Saml baseline-data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159000"/>
            <a:ext cx="7885311" cy="401002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For at kunne sammenligne data/variation over tid skal du have et udgangspunkt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Baselinemåling er en måling, der foretages ved opstart af forbedring.</a:t>
            </a:r>
          </a:p>
          <a:p>
            <a:r>
              <a:rPr lang="da-DK" dirty="0"/>
              <a:t>Du </a:t>
            </a:r>
            <a:r>
              <a:rPr lang="da-DK" dirty="0" smtClean="0"/>
              <a:t>skal have mindst 12 målinger, gerne 20 </a:t>
            </a:r>
            <a:r>
              <a:rPr lang="da-DK" smtClean="0"/>
              <a:t>eller flere, fx </a:t>
            </a:r>
            <a:r>
              <a:rPr lang="da-DK" dirty="0" smtClean="0"/>
              <a:t>fra eksisterende data. Sæt dem </a:t>
            </a:r>
            <a:r>
              <a:rPr lang="da-DK" dirty="0"/>
              <a:t>op i et </a:t>
            </a:r>
            <a:r>
              <a:rPr lang="da-DK" dirty="0" smtClean="0"/>
              <a:t>seriediagram.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Alternativt </a:t>
            </a:r>
            <a:r>
              <a:rPr lang="da-DK" dirty="0" smtClean="0"/>
              <a:t>brug ”</a:t>
            </a:r>
            <a:r>
              <a:rPr lang="da-DK" dirty="0" err="1" smtClean="0"/>
              <a:t>Quick</a:t>
            </a:r>
            <a:r>
              <a:rPr lang="da-DK" dirty="0" smtClean="0"/>
              <a:t> &amp; </a:t>
            </a:r>
            <a:r>
              <a:rPr lang="da-DK" dirty="0" err="1" smtClean="0"/>
              <a:t>dirty</a:t>
            </a:r>
            <a:r>
              <a:rPr lang="da-DK" dirty="0" smtClean="0"/>
              <a:t>” (Til en hurtig baseline, se trin for trin-guide i værktøjskassen).</a:t>
            </a: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rug og forstå data og datavariationer&amp;quot;&quot;/&gt;&lt;property id=&quot;20307&quot; value=&quot;262&quot;/&gt;&lt;/object&gt;&lt;object type=&quot;3&quot; unique_id=&quot;12461&quot;&gt;&lt;property id=&quot;20148&quot; value=&quot;5&quot;/&gt;&lt;property id=&quot;20300&quot; value=&quot;Slide 2 - &amp;quot;No data – no problem - no action!&amp;#x0D;&amp;#x0A;&amp;quot;&quot;/&gt;&lt;property id=&quot;20307&quot; value=&quot;279&quot;/&gt;&lt;/object&gt;&lt;object type=&quot;3&quot; unique_id=&quot;12463&quot;&gt;&lt;property id=&quot;20148&quot; value=&quot;5&quot;/&gt;&lt;property id=&quot;20300&quot; value=&quot;Slide 4 - &amp;quot;Sådan gør du&amp;#x0D;&amp;#x0A;&amp;quot;&quot;/&gt;&lt;property id=&quot;20307&quot; value=&quot;268&quot;/&gt;&lt;/object&gt;&lt;object type=&quot;3&quot; unique_id=&quot;12464&quot;&gt;&lt;property id=&quot;20148&quot; value=&quot;5&quot;/&gt;&lt;property id=&quot;20300&quot; value=&quot;Slide 9 - &amp;quot;3. Saml baseline-data&amp;#x0D;&amp;#x0A;&amp;quot;&quot;/&gt;&lt;property id=&quot;20307&quot; value=&quot;281&quot;/&gt;&lt;/object&gt;&lt;object type=&quot;3&quot; unique_id=&quot;12465&quot;&gt;&lt;property id=&quot;20148&quot; value=&quot;5&quot;/&gt;&lt;property id=&quot;20300&quot; value=&quot;Slide 5 - &amp;quot;1. Sæt målet&amp;#x0D;&amp;#x0A;&amp;quot;&quot;/&gt;&lt;property id=&quot;20307&quot; value=&quot;270&quot;/&gt;&lt;/object&gt;&lt;object type=&quot;3&quot; unique_id=&quot;12467&quot;&gt;&lt;property id=&quot;20148&quot; value=&quot;5&quot;/&gt;&lt;property id=&quot;20300&quot; value=&quot;Slide 7 - &amp;quot;Eksempel på indikatorer &amp;#x0D;&amp;#x0A;&amp;quot;&quot;/&gt;&lt;property id=&quot;20307&quot; value=&quot;280&quot;/&gt;&lt;/object&gt;&lt;object type=&quot;3&quot; unique_id=&quot;12472&quot;&gt;&lt;property id=&quot;20148&quot; value=&quot;5&quot;/&gt;&lt;property id=&quot;20300&quot; value=&quot;Slide 15 - &amp;quot;SÅ ER DET BARE AT GÅ I GANG&amp;#x0D;&amp;#x0A;&amp;quot;&quot;/&gt;&lt;property id=&quot;20307&quot; value=&quot;277&quot;/&gt;&lt;/object&gt;&lt;object type=&quot;3&quot; unique_id=&quot;12474&quot;&gt;&lt;property id=&quot;20148&quot; value=&quot;5&quot;/&gt;&lt;property id=&quot;20300&quot; value=&quot;Slide 16 - &amp;quot;Få mere værktøj til at arbejde med datavariationer&amp;quot;&quot;/&gt;&lt;property id=&quot;20307&quot; value=&quot;266&quot;/&gt;&lt;/object&gt;&lt;object type=&quot;3&quot; unique_id=&quot;12784&quot;&gt;&lt;property id=&quot;20148&quot; value=&quot;5&quot;/&gt;&lt;property id=&quot;20300&quot; value=&quot;Slide 3 - &amp;quot;Hvad er forbedringsdata?&amp;#x0D;&amp;#x0A;&amp;quot;&quot;/&gt;&lt;property id=&quot;20307&quot; value=&quot;289&quot;/&gt;&lt;/object&gt;&lt;object type=&quot;3&quot; unique_id=&quot;12785&quot;&gt;&lt;property id=&quot;20148&quot; value=&quot;5&quot;/&gt;&lt;property id=&quot;20300&quot; value=&quot;Slide 6 - &amp;quot;2. Definér resultat-, proces-&amp;#x0D;&amp;#x0A;og ulempeindikatorer&amp;quot;&quot;/&gt;&lt;property id=&quot;20307&quot; value=&quot;282&quot;/&gt;&lt;/object&gt;&lt;object type=&quot;3&quot; unique_id=&quot;12786&quot;&gt;&lt;property id=&quot;20148&quot; value=&quot;5&quot;/&gt;&lt;property id=&quot;20300&quot; value=&quot;Slide 8 - &amp;quot;Eksempel på procesindikator opgjort som andel&amp;quot;&quot;/&gt;&lt;property id=&quot;20307&quot; value=&quot;283&quot;/&gt;&lt;/object&gt;&lt;object type=&quot;3&quot; unique_id=&quot;12788&quot;&gt;&lt;property id=&quot;20148&quot; value=&quot;5&quot;/&gt;&lt;property id=&quot;20300&quot; value=&quot;Slide 11 - &amp;quot;5. Synliggør data&amp;#x0D;&amp;#x0A;&amp;quot;&quot;/&gt;&lt;property id=&quot;20307&quot; value=&quot;285&quot;/&gt;&lt;/object&gt;&lt;object type=&quot;3&quot; unique_id=&quot;12789&quot;&gt;&lt;property id=&quot;20148&quot; value=&quot;5&quot;/&gt;&lt;property id=&quot;20300&quot; value=&quot;Slide 14 - &amp;quot;6. Forstå datavariationer&amp;#x0D;&amp;#x0A;&amp;quot;&quot;/&gt;&lt;property id=&quot;20307&quot; value=&quot;284&quot;/&gt;&lt;/object&gt;&lt;object type=&quot;3&quot; unique_id=&quot;12790&quot;&gt;&lt;property id=&quot;20148&quot; value=&quot;5&quot;/&gt;&lt;property id=&quot;20300&quot; value=&quot;Slide 13 - &amp;quot;Vis sammenhængen mellem indsatserne og udviklingen i data&amp;quot;&quot;/&gt;&lt;property id=&quot;20307&quot; value=&quot;286&quot;/&gt;&lt;/object&gt;&lt;object type=&quot;3&quot; unique_id=&quot;12791&quot;&gt;&lt;property id=&quot;20148&quot; value=&quot;5&quot;/&gt;&lt;property id=&quot;20300&quot; value=&quot;Slide 12 - &amp;quot;Synliggør håndholdte data&amp;#x0D;&amp;#x0A;&amp;quot;&quot;/&gt;&lt;property id=&quot;20307&quot; value=&quot;287&quot;/&gt;&lt;/object&gt;&lt;object type=&quot;3&quot; unique_id=&quot;61553&quot;&gt;&lt;property id=&quot;20148&quot; value=&quot;5&quot;/&gt;&lt;property id=&quot;20300&quot; value=&quot;Slide 10 - &amp;quot;4. Begynd at indsamle data ift. indsatserne&amp;#x0D;&amp;#x0A;&amp;quot;&quot;/&gt;&lt;property id=&quot;20307&quot; value=&quot;290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618</Words>
  <Application>Microsoft Office PowerPoint</Application>
  <PresentationFormat>Skærmshow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RM-petrol_v01</vt:lpstr>
      <vt:lpstr>Brug og forstå data og datavariationer</vt:lpstr>
      <vt:lpstr>No data – no problem - no action! </vt:lpstr>
      <vt:lpstr>Hvad er forbedringsdata? </vt:lpstr>
      <vt:lpstr>Sådan gør du </vt:lpstr>
      <vt:lpstr>1. Sæt målet </vt:lpstr>
      <vt:lpstr>2. Definér resultat-, proces- og ulempeindikatorer</vt:lpstr>
      <vt:lpstr>Eksempel på indikatorer  </vt:lpstr>
      <vt:lpstr>Eksempel på procesindikator opgjort som andel</vt:lpstr>
      <vt:lpstr>3. Saml baseline-data </vt:lpstr>
      <vt:lpstr>4. Begynd at indsamle data ift. indsatserne </vt:lpstr>
      <vt:lpstr>5. Synliggør data </vt:lpstr>
      <vt:lpstr>Synliggør håndholdte data </vt:lpstr>
      <vt:lpstr>Vis sammenhængen mellem indsatserne og udviklingen i data</vt:lpstr>
      <vt:lpstr>6. Forstå datavariationer </vt:lpstr>
      <vt:lpstr>SÅ ER DET BARE AT GÅ I GANG </vt:lpstr>
      <vt:lpstr>Få mere værktøj til at arbejde med datavariationer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25</cp:revision>
  <dcterms:created xsi:type="dcterms:W3CDTF">2020-03-23T09:57:22Z</dcterms:created>
  <dcterms:modified xsi:type="dcterms:W3CDTF">2020-08-20T12:25:56Z</dcterms:modified>
</cp:coreProperties>
</file>