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91" r:id="rId3"/>
    <p:sldId id="290" r:id="rId4"/>
    <p:sldId id="293" r:id="rId5"/>
    <p:sldId id="292" r:id="rId6"/>
    <p:sldId id="296" r:id="rId7"/>
    <p:sldId id="295" r:id="rId8"/>
    <p:sldId id="294" r:id="rId9"/>
  </p:sldIdLst>
  <p:sldSz cx="9144000" cy="6858000" type="screen4x3"/>
  <p:notesSz cx="6858000" cy="9144000"/>
  <p:custDataLst>
    <p:tags r:id="rId11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e Sommer" initials="LS" lastIdx="1" clrIdx="0"/>
  <p:cmAuthor id="1" name="Marianne Sigrid Bovard" initials="MSB" lastIdx="9" clrIdx="1"/>
  <p:cmAuthor id="2" name="Signe Valsgaard Bechmann" initials="SVB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16" autoAdjust="0"/>
  </p:normalViewPr>
  <p:slideViewPr>
    <p:cSldViewPr>
      <p:cViewPr>
        <p:scale>
          <a:sx n="70" d="100"/>
          <a:sy n="70" d="100"/>
        </p:scale>
        <p:origin x="-1080" y="192"/>
      </p:cViewPr>
      <p:guideLst>
        <p:guide orient="horz" pos="2160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20-08-2020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44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15 skridt er sat som en ramme - men det er vigtigt at komme omkring de 4 dimensioner, og få dialogen mellem afsnittet der har besøg og den der er på besøg. </a:t>
            </a:r>
          </a:p>
          <a:p>
            <a:r>
              <a:rPr lang="da-DK" dirty="0" smtClean="0"/>
              <a:t>Det kræver som regel at der er én med som sikre at 15 skridt kommer omkring dimensionerne. </a:t>
            </a:r>
          </a:p>
          <a:p>
            <a:endParaRPr lang="da-DK" dirty="0" smtClean="0"/>
          </a:p>
          <a:p>
            <a:r>
              <a:rPr lang="da-DK" dirty="0" smtClean="0"/>
              <a:t>Det er meget konkret - oplever du tryghed ved informationen. Er informationen omkring aktiviteter relevant. Vil denne måde at blive modtaget på give dig tryghed .</a:t>
            </a:r>
          </a:p>
          <a:p>
            <a:endParaRPr lang="da-DK" dirty="0" smtClean="0"/>
          </a:p>
          <a:p>
            <a:r>
              <a:rPr lang="da-DK" dirty="0" smtClean="0"/>
              <a:t>Så det er meget konkret, jeg sender dig en opfølgning så kan du se konkretiseringsniveauet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488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.dk/forbedring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:\Temp\IMG_07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7107" r="11" b="25164"/>
          <a:stretch/>
        </p:blipFill>
        <p:spPr bwMode="auto">
          <a:xfrm>
            <a:off x="179512" y="771896"/>
            <a:ext cx="5176193" cy="301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:\Temp\IMG_07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/>
          <a:stretch/>
        </p:blipFill>
        <p:spPr bwMode="auto">
          <a:xfrm>
            <a:off x="5355706" y="771896"/>
            <a:ext cx="3608784" cy="301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sz="2800" dirty="0" smtClean="0"/>
              <a:t>Trin for trin: </a:t>
            </a:r>
            <a:r>
              <a:rPr lang="da-DK" dirty="0" smtClean="0"/>
              <a:t>15 skridt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</a:t>
            </a:r>
            <a:r>
              <a:rPr lang="da-DK" dirty="0" smtClean="0">
                <a:solidFill>
                  <a:schemeClr val="bg1"/>
                </a:solidFill>
              </a:rPr>
              <a:t>forbedrings</a:t>
            </a:r>
            <a:r>
              <a:rPr lang="da-DK" dirty="0" smtClean="0">
                <a:solidFill>
                  <a:schemeClr val="bg1"/>
                </a:solidFill>
              </a:rPr>
              <a:t>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Afdeling\POSADMIN\KOM\Kom.team\Bechmann\billeder\RP Randers\DSC_03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0" b="19529"/>
          <a:stretch/>
        </p:blipFill>
        <p:spPr bwMode="auto">
          <a:xfrm>
            <a:off x="179512" y="771896"/>
            <a:ext cx="8784978" cy="30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Formålet med 15 skridt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060848"/>
            <a:ext cx="7704000" cy="4010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a-DK" b="1" dirty="0" smtClean="0">
                <a:solidFill>
                  <a:srgbClr val="3F3018"/>
                </a:solidFill>
              </a:rPr>
              <a:t>At forbedre </a:t>
            </a:r>
            <a:r>
              <a:rPr lang="da-DK" b="1" dirty="0">
                <a:solidFill>
                  <a:srgbClr val="3F3018"/>
                </a:solidFill>
              </a:rPr>
              <a:t>patienter</a:t>
            </a:r>
            <a:r>
              <a:rPr lang="da-DK" b="1" dirty="0" smtClean="0">
                <a:solidFill>
                  <a:srgbClr val="3F3018"/>
                </a:solidFill>
              </a:rPr>
              <a:t>/ </a:t>
            </a:r>
            <a:r>
              <a:rPr lang="da-DK" b="1" dirty="0" smtClean="0">
                <a:solidFill>
                  <a:srgbClr val="3F3018"/>
                </a:solidFill>
              </a:rPr>
              <a:t>pårørendes </a:t>
            </a:r>
            <a:r>
              <a:rPr lang="da-DK" b="1" dirty="0">
                <a:solidFill>
                  <a:srgbClr val="3F3018"/>
                </a:solidFill>
              </a:rPr>
              <a:t>umiddelbare oplevelse af afdelingen. </a:t>
            </a:r>
          </a:p>
          <a:p>
            <a:pPr marL="0" indent="0">
              <a:buNone/>
              <a:defRPr/>
            </a:pPr>
            <a:r>
              <a:rPr lang="da-DK" dirty="0" smtClean="0"/>
              <a:t>Fokus er følgende set fra </a:t>
            </a:r>
            <a:r>
              <a:rPr lang="da-DK" dirty="0" smtClean="0"/>
              <a:t>patientens/ </a:t>
            </a:r>
            <a:r>
              <a:rPr lang="da-DK" dirty="0" smtClean="0"/>
              <a:t>pårørendes synsvinkel: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0294363-9B0B-4057-989A-B094693E727A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2" descr="brown wooden table near windo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3"/>
          <a:stretch/>
        </p:blipFill>
        <p:spPr bwMode="auto">
          <a:xfrm>
            <a:off x="6109261" y="3429000"/>
            <a:ext cx="2423179" cy="26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755650" y="3717032"/>
            <a:ext cx="5685927" cy="276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da-DK" kern="0" dirty="0" smtClean="0"/>
              <a:t>Afdelingens imødekommenhed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a-DK" kern="0" dirty="0" smtClean="0"/>
              <a:t>Sikkerhed og tryghed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a-DK" kern="0" dirty="0" smtClean="0"/>
              <a:t>Behandling, pleje, faglige tilgange (pædagogisk, psykologisk, psykiatrisk)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a-DK" kern="0" dirty="0" smtClean="0"/>
              <a:t>Velorganiseret og harmoni/ro</a:t>
            </a:r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5728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indhold 2"/>
          <p:cNvSpPr>
            <a:spLocks noGrp="1"/>
          </p:cNvSpPr>
          <p:nvPr>
            <p:ph sz="half" idx="1"/>
          </p:nvPr>
        </p:nvSpPr>
        <p:spPr>
          <a:xfrm>
            <a:off x="683568" y="2420888"/>
            <a:ext cx="4176464" cy="3976981"/>
          </a:xfrm>
        </p:spPr>
        <p:txBody>
          <a:bodyPr/>
          <a:lstStyle/>
          <a:p>
            <a:pPr marL="627062" lvl="1" indent="0">
              <a:spcAft>
                <a:spcPts val="1800"/>
              </a:spcAft>
              <a:buNone/>
            </a:pPr>
            <a:r>
              <a:rPr lang="da-DK" sz="2200" b="1" dirty="0" smtClean="0"/>
              <a:t>Deltagere</a:t>
            </a:r>
            <a:r>
              <a:rPr lang="da-DK" sz="2200" b="1" dirty="0"/>
              <a:t>: </a:t>
            </a:r>
            <a:r>
              <a:rPr lang="da-DK" sz="2200" dirty="0" smtClean="0"/>
              <a:t>Leder og relevante medarbejdere, den person, der skal gå 15 skridt, fx patient/ pårørende, der er knyttet til afdeling.</a:t>
            </a:r>
            <a:endParaRPr lang="da-DK" sz="2200" dirty="0"/>
          </a:p>
          <a:p>
            <a:pPr marL="627062" lvl="1" indent="0">
              <a:buNone/>
            </a:pPr>
            <a:r>
              <a:rPr lang="da-DK" sz="2200" b="1" dirty="0"/>
              <a:t>Materialer:</a:t>
            </a:r>
            <a:r>
              <a:rPr lang="da-DK" sz="2200" dirty="0"/>
              <a:t> </a:t>
            </a:r>
            <a:r>
              <a:rPr lang="da-DK" sz="2200" dirty="0" smtClean="0"/>
              <a:t>Print noteark til 15 skridt ud fra </a:t>
            </a:r>
            <a:r>
              <a:rPr lang="da-DK" sz="2200" dirty="0" smtClean="0">
                <a:hlinkClick r:id="rId3"/>
              </a:rPr>
              <a:t>www.rm.dk/forbedringps</a:t>
            </a:r>
            <a:endParaRPr lang="da-DK" sz="2200" dirty="0" smtClean="0"/>
          </a:p>
          <a:p>
            <a:pPr marL="627062" lvl="1" indent="0">
              <a:buNone/>
            </a:pPr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Inden </a:t>
            </a:r>
            <a:r>
              <a:rPr lang="da-DK" dirty="0"/>
              <a:t>I</a:t>
            </a:r>
            <a:r>
              <a:rPr lang="da-DK" dirty="0" smtClean="0"/>
              <a:t> begynder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7" y="2011264"/>
            <a:ext cx="7669287" cy="1716584"/>
          </a:xfrm>
        </p:spPr>
        <p:txBody>
          <a:bodyPr/>
          <a:lstStyle/>
          <a:p>
            <a:pPr marL="0" indent="0">
              <a:buNone/>
            </a:pPr>
            <a:endParaRPr lang="da-DK" sz="1800" dirty="0"/>
          </a:p>
          <a:p>
            <a:pPr marL="627062" lvl="1" indent="0">
              <a:buNone/>
            </a:pPr>
            <a:endParaRPr lang="da-DK" sz="1800" b="1" dirty="0" smtClean="0"/>
          </a:p>
        </p:txBody>
      </p:sp>
      <p:grpSp>
        <p:nvGrpSpPr>
          <p:cNvPr id="6" name="Gruppe 5"/>
          <p:cNvGrpSpPr/>
          <p:nvPr/>
        </p:nvGrpSpPr>
        <p:grpSpPr>
          <a:xfrm>
            <a:off x="5148064" y="3645024"/>
            <a:ext cx="3240360" cy="2520279"/>
            <a:chOff x="4716016" y="3282793"/>
            <a:chExt cx="3600401" cy="1280089"/>
          </a:xfrm>
        </p:grpSpPr>
        <p:sp>
          <p:nvSpPr>
            <p:cNvPr id="7" name="Rektangel 6"/>
            <p:cNvSpPr/>
            <p:nvPr/>
          </p:nvSpPr>
          <p:spPr>
            <a:xfrm>
              <a:off x="4716016" y="3282793"/>
              <a:ext cx="3600401" cy="1280089"/>
            </a:xfrm>
            <a:prstGeom prst="rect">
              <a:avLst/>
            </a:prstGeom>
            <a:solidFill>
              <a:schemeClr val="accent2"/>
            </a:solidFill>
            <a:ln w="152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  <p:sp>
          <p:nvSpPr>
            <p:cNvPr id="8" name="Tekstboks 7"/>
            <p:cNvSpPr txBox="1"/>
            <p:nvPr/>
          </p:nvSpPr>
          <p:spPr>
            <a:xfrm>
              <a:off x="5033942" y="3380883"/>
              <a:ext cx="3138458" cy="828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 smtClean="0">
                  <a:solidFill>
                    <a:schemeClr val="bg1"/>
                  </a:solidFill>
                </a:rPr>
                <a:t>Resultat: </a:t>
              </a:r>
            </a:p>
            <a:p>
              <a:r>
                <a:rPr lang="da-DK" sz="2000" dirty="0" smtClean="0">
                  <a:solidFill>
                    <a:schemeClr val="bg1"/>
                  </a:solidFill>
                </a:rPr>
                <a:t>Noteark med 15 skridt-personens iagttagelser og ideer til forbedring.</a:t>
              </a:r>
              <a:endParaRPr lang="da-DK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65"/>
          <p:cNvGrpSpPr>
            <a:grpSpLocks noChangeAspect="1"/>
          </p:cNvGrpSpPr>
          <p:nvPr/>
        </p:nvGrpSpPr>
        <p:grpSpPr bwMode="auto">
          <a:xfrm>
            <a:off x="755576" y="2420888"/>
            <a:ext cx="364024" cy="372831"/>
            <a:chOff x="1477" y="2340"/>
            <a:chExt cx="744" cy="762"/>
          </a:xfrm>
        </p:grpSpPr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552" y="2340"/>
              <a:ext cx="139" cy="129"/>
            </a:xfrm>
            <a:custGeom>
              <a:avLst/>
              <a:gdLst>
                <a:gd name="T0" fmla="*/ 53 w 105"/>
                <a:gd name="T1" fmla="*/ 98 h 98"/>
                <a:gd name="T2" fmla="*/ 105 w 105"/>
                <a:gd name="T3" fmla="*/ 45 h 98"/>
                <a:gd name="T4" fmla="*/ 60 w 105"/>
                <a:gd name="T5" fmla="*/ 0 h 98"/>
                <a:gd name="T6" fmla="*/ 0 w 105"/>
                <a:gd name="T7" fmla="*/ 45 h 98"/>
                <a:gd name="T8" fmla="*/ 53 w 105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8">
                  <a:moveTo>
                    <a:pt x="53" y="98"/>
                  </a:moveTo>
                  <a:cubicBezTo>
                    <a:pt x="82" y="98"/>
                    <a:pt x="105" y="74"/>
                    <a:pt x="105" y="45"/>
                  </a:cubicBezTo>
                  <a:cubicBezTo>
                    <a:pt x="105" y="16"/>
                    <a:pt x="90" y="0"/>
                    <a:pt x="60" y="0"/>
                  </a:cubicBezTo>
                  <a:cubicBezTo>
                    <a:pt x="31" y="0"/>
                    <a:pt x="0" y="16"/>
                    <a:pt x="0" y="45"/>
                  </a:cubicBezTo>
                  <a:cubicBezTo>
                    <a:pt x="0" y="74"/>
                    <a:pt x="24" y="98"/>
                    <a:pt x="53" y="98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7"/>
            <p:cNvSpPr>
              <a:spLocks noEditPoints="1"/>
            </p:cNvSpPr>
            <p:nvPr/>
          </p:nvSpPr>
          <p:spPr bwMode="auto">
            <a:xfrm>
              <a:off x="1477" y="2476"/>
              <a:ext cx="337" cy="623"/>
            </a:xfrm>
            <a:custGeom>
              <a:avLst/>
              <a:gdLst>
                <a:gd name="T0" fmla="*/ 52 w 337"/>
                <a:gd name="T1" fmla="*/ 0 h 623"/>
                <a:gd name="T2" fmla="*/ 52 w 337"/>
                <a:gd name="T3" fmla="*/ 0 h 623"/>
                <a:gd name="T4" fmla="*/ 52 w 337"/>
                <a:gd name="T5" fmla="*/ 0 h 623"/>
                <a:gd name="T6" fmla="*/ 45 w 337"/>
                <a:gd name="T7" fmla="*/ 0 h 623"/>
                <a:gd name="T8" fmla="*/ 42 w 337"/>
                <a:gd name="T9" fmla="*/ 13 h 623"/>
                <a:gd name="T10" fmla="*/ 0 w 337"/>
                <a:gd name="T11" fmla="*/ 159 h 623"/>
                <a:gd name="T12" fmla="*/ 70 w 337"/>
                <a:gd name="T13" fmla="*/ 290 h 623"/>
                <a:gd name="T14" fmla="*/ 73 w 337"/>
                <a:gd name="T15" fmla="*/ 582 h 623"/>
                <a:gd name="T16" fmla="*/ 46 w 337"/>
                <a:gd name="T17" fmla="*/ 619 h 623"/>
                <a:gd name="T18" fmla="*/ 114 w 337"/>
                <a:gd name="T19" fmla="*/ 615 h 623"/>
                <a:gd name="T20" fmla="*/ 155 w 337"/>
                <a:gd name="T21" fmla="*/ 298 h 623"/>
                <a:gd name="T22" fmla="*/ 211 w 337"/>
                <a:gd name="T23" fmla="*/ 623 h 623"/>
                <a:gd name="T24" fmla="*/ 273 w 337"/>
                <a:gd name="T25" fmla="*/ 623 h 623"/>
                <a:gd name="T26" fmla="*/ 246 w 337"/>
                <a:gd name="T27" fmla="*/ 587 h 623"/>
                <a:gd name="T28" fmla="*/ 240 w 337"/>
                <a:gd name="T29" fmla="*/ 236 h 623"/>
                <a:gd name="T30" fmla="*/ 215 w 337"/>
                <a:gd name="T31" fmla="*/ 87 h 623"/>
                <a:gd name="T32" fmla="*/ 310 w 337"/>
                <a:gd name="T33" fmla="*/ 257 h 623"/>
                <a:gd name="T34" fmla="*/ 337 w 337"/>
                <a:gd name="T35" fmla="*/ 251 h 623"/>
                <a:gd name="T36" fmla="*/ 219 w 337"/>
                <a:gd name="T37" fmla="*/ 4 h 623"/>
                <a:gd name="T38" fmla="*/ 52 w 337"/>
                <a:gd name="T39" fmla="*/ 0 h 623"/>
                <a:gd name="T40" fmla="*/ 33 w 337"/>
                <a:gd name="T41" fmla="*/ 149 h 623"/>
                <a:gd name="T42" fmla="*/ 58 w 337"/>
                <a:gd name="T43" fmla="*/ 93 h 623"/>
                <a:gd name="T44" fmla="*/ 64 w 337"/>
                <a:gd name="T45" fmla="*/ 138 h 623"/>
                <a:gd name="T46" fmla="*/ 69 w 337"/>
                <a:gd name="T47" fmla="*/ 217 h 623"/>
                <a:gd name="T48" fmla="*/ 69 w 337"/>
                <a:gd name="T49" fmla="*/ 249 h 623"/>
                <a:gd name="T50" fmla="*/ 33 w 337"/>
                <a:gd name="T51" fmla="*/ 14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623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2" y="13"/>
                  </a:lnTo>
                  <a:lnTo>
                    <a:pt x="0" y="159"/>
                  </a:lnTo>
                  <a:lnTo>
                    <a:pt x="70" y="290"/>
                  </a:lnTo>
                  <a:lnTo>
                    <a:pt x="73" y="582"/>
                  </a:lnTo>
                  <a:lnTo>
                    <a:pt x="46" y="619"/>
                  </a:lnTo>
                  <a:lnTo>
                    <a:pt x="114" y="615"/>
                  </a:lnTo>
                  <a:lnTo>
                    <a:pt x="155" y="298"/>
                  </a:lnTo>
                  <a:lnTo>
                    <a:pt x="211" y="623"/>
                  </a:lnTo>
                  <a:lnTo>
                    <a:pt x="273" y="623"/>
                  </a:lnTo>
                  <a:lnTo>
                    <a:pt x="246" y="587"/>
                  </a:lnTo>
                  <a:lnTo>
                    <a:pt x="240" y="236"/>
                  </a:lnTo>
                  <a:lnTo>
                    <a:pt x="215" y="87"/>
                  </a:lnTo>
                  <a:lnTo>
                    <a:pt x="310" y="257"/>
                  </a:lnTo>
                  <a:lnTo>
                    <a:pt x="337" y="251"/>
                  </a:lnTo>
                  <a:lnTo>
                    <a:pt x="219" y="4"/>
                  </a:lnTo>
                  <a:lnTo>
                    <a:pt x="52" y="0"/>
                  </a:lnTo>
                  <a:close/>
                  <a:moveTo>
                    <a:pt x="33" y="149"/>
                  </a:moveTo>
                  <a:lnTo>
                    <a:pt x="58" y="93"/>
                  </a:lnTo>
                  <a:lnTo>
                    <a:pt x="64" y="138"/>
                  </a:lnTo>
                  <a:lnTo>
                    <a:pt x="69" y="217"/>
                  </a:lnTo>
                  <a:lnTo>
                    <a:pt x="69" y="249"/>
                  </a:lnTo>
                  <a:lnTo>
                    <a:pt x="33" y="149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1959" y="2341"/>
              <a:ext cx="140" cy="129"/>
            </a:xfrm>
            <a:custGeom>
              <a:avLst/>
              <a:gdLst>
                <a:gd name="T0" fmla="*/ 53 w 106"/>
                <a:gd name="T1" fmla="*/ 98 h 98"/>
                <a:gd name="T2" fmla="*/ 106 w 106"/>
                <a:gd name="T3" fmla="*/ 45 h 98"/>
                <a:gd name="T4" fmla="*/ 61 w 106"/>
                <a:gd name="T5" fmla="*/ 0 h 98"/>
                <a:gd name="T6" fmla="*/ 0 w 106"/>
                <a:gd name="T7" fmla="*/ 45 h 98"/>
                <a:gd name="T8" fmla="*/ 53 w 106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8">
                  <a:moveTo>
                    <a:pt x="53" y="98"/>
                  </a:moveTo>
                  <a:cubicBezTo>
                    <a:pt x="82" y="98"/>
                    <a:pt x="106" y="74"/>
                    <a:pt x="106" y="45"/>
                  </a:cubicBezTo>
                  <a:cubicBezTo>
                    <a:pt x="106" y="16"/>
                    <a:pt x="90" y="0"/>
                    <a:pt x="61" y="0"/>
                  </a:cubicBezTo>
                  <a:cubicBezTo>
                    <a:pt x="32" y="0"/>
                    <a:pt x="0" y="16"/>
                    <a:pt x="0" y="45"/>
                  </a:cubicBezTo>
                  <a:cubicBezTo>
                    <a:pt x="0" y="74"/>
                    <a:pt x="24" y="98"/>
                    <a:pt x="53" y="98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1864" y="2478"/>
              <a:ext cx="357" cy="624"/>
            </a:xfrm>
            <a:custGeom>
              <a:avLst/>
              <a:gdLst>
                <a:gd name="T0" fmla="*/ 357 w 357"/>
                <a:gd name="T1" fmla="*/ 252 h 624"/>
                <a:gd name="T2" fmla="*/ 239 w 357"/>
                <a:gd name="T3" fmla="*/ 6 h 624"/>
                <a:gd name="T4" fmla="*/ 67 w 357"/>
                <a:gd name="T5" fmla="*/ 0 h 624"/>
                <a:gd name="T6" fmla="*/ 66 w 357"/>
                <a:gd name="T7" fmla="*/ 6 h 624"/>
                <a:gd name="T8" fmla="*/ 20 w 357"/>
                <a:gd name="T9" fmla="*/ 160 h 624"/>
                <a:gd name="T10" fmla="*/ 0 w 357"/>
                <a:gd name="T11" fmla="*/ 263 h 624"/>
                <a:gd name="T12" fmla="*/ 30 w 357"/>
                <a:gd name="T13" fmla="*/ 257 h 624"/>
                <a:gd name="T14" fmla="*/ 67 w 357"/>
                <a:gd name="T15" fmla="*/ 139 h 624"/>
                <a:gd name="T16" fmla="*/ 78 w 357"/>
                <a:gd name="T17" fmla="*/ 98 h 624"/>
                <a:gd name="T18" fmla="*/ 82 w 357"/>
                <a:gd name="T19" fmla="*/ 137 h 624"/>
                <a:gd name="T20" fmla="*/ 90 w 357"/>
                <a:gd name="T21" fmla="*/ 218 h 624"/>
                <a:gd name="T22" fmla="*/ 53 w 357"/>
                <a:gd name="T23" fmla="*/ 389 h 624"/>
                <a:gd name="T24" fmla="*/ 92 w 357"/>
                <a:gd name="T25" fmla="*/ 389 h 624"/>
                <a:gd name="T26" fmla="*/ 93 w 357"/>
                <a:gd name="T27" fmla="*/ 583 h 624"/>
                <a:gd name="T28" fmla="*/ 67 w 357"/>
                <a:gd name="T29" fmla="*/ 620 h 624"/>
                <a:gd name="T30" fmla="*/ 134 w 357"/>
                <a:gd name="T31" fmla="*/ 616 h 624"/>
                <a:gd name="T32" fmla="*/ 163 w 357"/>
                <a:gd name="T33" fmla="*/ 392 h 624"/>
                <a:gd name="T34" fmla="*/ 177 w 357"/>
                <a:gd name="T35" fmla="*/ 394 h 624"/>
                <a:gd name="T36" fmla="*/ 192 w 357"/>
                <a:gd name="T37" fmla="*/ 394 h 624"/>
                <a:gd name="T38" fmla="*/ 232 w 357"/>
                <a:gd name="T39" fmla="*/ 624 h 624"/>
                <a:gd name="T40" fmla="*/ 293 w 357"/>
                <a:gd name="T41" fmla="*/ 624 h 624"/>
                <a:gd name="T42" fmla="*/ 266 w 357"/>
                <a:gd name="T43" fmla="*/ 588 h 624"/>
                <a:gd name="T44" fmla="*/ 262 w 357"/>
                <a:gd name="T45" fmla="*/ 402 h 624"/>
                <a:gd name="T46" fmla="*/ 312 w 357"/>
                <a:gd name="T47" fmla="*/ 402 h 624"/>
                <a:gd name="T48" fmla="*/ 260 w 357"/>
                <a:gd name="T49" fmla="*/ 238 h 624"/>
                <a:gd name="T50" fmla="*/ 235 w 357"/>
                <a:gd name="T51" fmla="*/ 87 h 624"/>
                <a:gd name="T52" fmla="*/ 331 w 357"/>
                <a:gd name="T53" fmla="*/ 259 h 624"/>
                <a:gd name="T54" fmla="*/ 357 w 357"/>
                <a:gd name="T55" fmla="*/ 25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24">
                  <a:moveTo>
                    <a:pt x="357" y="252"/>
                  </a:moveTo>
                  <a:lnTo>
                    <a:pt x="239" y="6"/>
                  </a:lnTo>
                  <a:lnTo>
                    <a:pt x="67" y="0"/>
                  </a:lnTo>
                  <a:lnTo>
                    <a:pt x="66" y="6"/>
                  </a:lnTo>
                  <a:lnTo>
                    <a:pt x="20" y="160"/>
                  </a:lnTo>
                  <a:lnTo>
                    <a:pt x="0" y="263"/>
                  </a:lnTo>
                  <a:lnTo>
                    <a:pt x="30" y="257"/>
                  </a:lnTo>
                  <a:lnTo>
                    <a:pt x="67" y="139"/>
                  </a:lnTo>
                  <a:lnTo>
                    <a:pt x="78" y="98"/>
                  </a:lnTo>
                  <a:lnTo>
                    <a:pt x="82" y="137"/>
                  </a:lnTo>
                  <a:lnTo>
                    <a:pt x="90" y="218"/>
                  </a:lnTo>
                  <a:lnTo>
                    <a:pt x="53" y="389"/>
                  </a:lnTo>
                  <a:lnTo>
                    <a:pt x="92" y="389"/>
                  </a:lnTo>
                  <a:lnTo>
                    <a:pt x="93" y="583"/>
                  </a:lnTo>
                  <a:lnTo>
                    <a:pt x="67" y="620"/>
                  </a:lnTo>
                  <a:lnTo>
                    <a:pt x="134" y="616"/>
                  </a:lnTo>
                  <a:lnTo>
                    <a:pt x="163" y="392"/>
                  </a:lnTo>
                  <a:lnTo>
                    <a:pt x="177" y="394"/>
                  </a:lnTo>
                  <a:lnTo>
                    <a:pt x="192" y="394"/>
                  </a:lnTo>
                  <a:lnTo>
                    <a:pt x="232" y="624"/>
                  </a:lnTo>
                  <a:lnTo>
                    <a:pt x="293" y="624"/>
                  </a:lnTo>
                  <a:lnTo>
                    <a:pt x="266" y="588"/>
                  </a:lnTo>
                  <a:lnTo>
                    <a:pt x="262" y="402"/>
                  </a:lnTo>
                  <a:lnTo>
                    <a:pt x="312" y="402"/>
                  </a:lnTo>
                  <a:lnTo>
                    <a:pt x="260" y="238"/>
                  </a:lnTo>
                  <a:lnTo>
                    <a:pt x="235" y="87"/>
                  </a:lnTo>
                  <a:lnTo>
                    <a:pt x="331" y="259"/>
                  </a:lnTo>
                  <a:lnTo>
                    <a:pt x="357" y="25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683568" y="4653136"/>
            <a:ext cx="482666" cy="416681"/>
          </a:xfrm>
          <a:custGeom>
            <a:avLst/>
            <a:gdLst>
              <a:gd name="T0" fmla="*/ 592 w 809"/>
              <a:gd name="T1" fmla="*/ 414 h 612"/>
              <a:gd name="T2" fmla="*/ 161 w 809"/>
              <a:gd name="T3" fmla="*/ 56 h 612"/>
              <a:gd name="T4" fmla="*/ 14 w 809"/>
              <a:gd name="T5" fmla="*/ 0 h 612"/>
              <a:gd name="T6" fmla="*/ 129 w 809"/>
              <a:gd name="T7" fmla="*/ 32 h 612"/>
              <a:gd name="T8" fmla="*/ 161 w 809"/>
              <a:gd name="T9" fmla="*/ 88 h 612"/>
              <a:gd name="T10" fmla="*/ 574 w 809"/>
              <a:gd name="T11" fmla="*/ 382 h 612"/>
              <a:gd name="T12" fmla="*/ 161 w 809"/>
              <a:gd name="T13" fmla="*/ 88 h 612"/>
              <a:gd name="T14" fmla="*/ 224 w 809"/>
              <a:gd name="T15" fmla="*/ 154 h 612"/>
              <a:gd name="T16" fmla="*/ 280 w 809"/>
              <a:gd name="T17" fmla="*/ 210 h 612"/>
              <a:gd name="T18" fmla="*/ 333 w 809"/>
              <a:gd name="T19" fmla="*/ 153 h 612"/>
              <a:gd name="T20" fmla="*/ 394 w 809"/>
              <a:gd name="T21" fmla="*/ 213 h 612"/>
              <a:gd name="T22" fmla="*/ 333 w 809"/>
              <a:gd name="T23" fmla="*/ 153 h 612"/>
              <a:gd name="T24" fmla="*/ 440 w 809"/>
              <a:gd name="T25" fmla="*/ 155 h 612"/>
              <a:gd name="T26" fmla="*/ 496 w 809"/>
              <a:gd name="T27" fmla="*/ 211 h 612"/>
              <a:gd name="T28" fmla="*/ 606 w 809"/>
              <a:gd name="T29" fmla="*/ 155 h 612"/>
              <a:gd name="T30" fmla="*/ 545 w 809"/>
              <a:gd name="T31" fmla="*/ 214 h 612"/>
              <a:gd name="T32" fmla="*/ 606 w 809"/>
              <a:gd name="T33" fmla="*/ 155 h 612"/>
              <a:gd name="T34" fmla="*/ 280 w 809"/>
              <a:gd name="T35" fmla="*/ 320 h 612"/>
              <a:gd name="T36" fmla="*/ 224 w 809"/>
              <a:gd name="T37" fmla="*/ 265 h 612"/>
              <a:gd name="T38" fmla="*/ 333 w 809"/>
              <a:gd name="T39" fmla="*/ 264 h 612"/>
              <a:gd name="T40" fmla="*/ 391 w 809"/>
              <a:gd name="T41" fmla="*/ 322 h 612"/>
              <a:gd name="T42" fmla="*/ 333 w 809"/>
              <a:gd name="T43" fmla="*/ 264 h 612"/>
              <a:gd name="T44" fmla="*/ 497 w 809"/>
              <a:gd name="T45" fmla="*/ 320 h 612"/>
              <a:gd name="T46" fmla="*/ 441 w 809"/>
              <a:gd name="T47" fmla="*/ 265 h 612"/>
              <a:gd name="T48" fmla="*/ 162 w 809"/>
              <a:gd name="T49" fmla="*/ 448 h 612"/>
              <a:gd name="T50" fmla="*/ 87 w 809"/>
              <a:gd name="T51" fmla="*/ 585 h 612"/>
              <a:gd name="T52" fmla="*/ 146 w 809"/>
              <a:gd name="T53" fmla="*/ 612 h 612"/>
              <a:gd name="T54" fmla="*/ 235 w 809"/>
              <a:gd name="T55" fmla="*/ 534 h 612"/>
              <a:gd name="T56" fmla="*/ 162 w 809"/>
              <a:gd name="T57" fmla="*/ 448 h 612"/>
              <a:gd name="T58" fmla="*/ 186 w 809"/>
              <a:gd name="T59" fmla="*/ 569 h 612"/>
              <a:gd name="T60" fmla="*/ 108 w 809"/>
              <a:gd name="T61" fmla="*/ 567 h 612"/>
              <a:gd name="T62" fmla="*/ 159 w 809"/>
              <a:gd name="T63" fmla="*/ 476 h 612"/>
              <a:gd name="T64" fmla="*/ 196 w 809"/>
              <a:gd name="T65" fmla="*/ 492 h 612"/>
              <a:gd name="T66" fmla="*/ 207 w 809"/>
              <a:gd name="T67" fmla="*/ 530 h 612"/>
              <a:gd name="T68" fmla="*/ 456 w 809"/>
              <a:gd name="T69" fmla="*/ 585 h 612"/>
              <a:gd name="T70" fmla="*/ 573 w 809"/>
              <a:gd name="T71" fmla="*/ 590 h 612"/>
              <a:gd name="T72" fmla="*/ 587 w 809"/>
              <a:gd name="T73" fmla="*/ 474 h 612"/>
              <a:gd name="T74" fmla="*/ 576 w 809"/>
              <a:gd name="T75" fmla="*/ 530 h 612"/>
              <a:gd name="T76" fmla="*/ 478 w 809"/>
              <a:gd name="T77" fmla="*/ 567 h 612"/>
              <a:gd name="T78" fmla="*/ 528 w 809"/>
              <a:gd name="T79" fmla="*/ 476 h 612"/>
              <a:gd name="T80" fmla="*/ 576 w 809"/>
              <a:gd name="T81" fmla="*/ 53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9" h="612">
                <a:moveTo>
                  <a:pt x="129" y="414"/>
                </a:moveTo>
                <a:cubicBezTo>
                  <a:pt x="592" y="414"/>
                  <a:pt x="592" y="414"/>
                  <a:pt x="592" y="414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0"/>
                  <a:pt x="161" y="0"/>
                  <a:pt x="16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129" y="32"/>
                  <a:pt x="129" y="32"/>
                  <a:pt x="129" y="32"/>
                </a:cubicBezTo>
                <a:lnTo>
                  <a:pt x="129" y="414"/>
                </a:lnTo>
                <a:close/>
                <a:moveTo>
                  <a:pt x="161" y="88"/>
                </a:moveTo>
                <a:cubicBezTo>
                  <a:pt x="721" y="87"/>
                  <a:pt x="721" y="87"/>
                  <a:pt x="721" y="87"/>
                </a:cubicBezTo>
                <a:cubicBezTo>
                  <a:pt x="574" y="382"/>
                  <a:pt x="574" y="382"/>
                  <a:pt x="574" y="382"/>
                </a:cubicBezTo>
                <a:cubicBezTo>
                  <a:pt x="161" y="382"/>
                  <a:pt x="161" y="382"/>
                  <a:pt x="161" y="382"/>
                </a:cubicBezTo>
                <a:lnTo>
                  <a:pt x="161" y="88"/>
                </a:lnTo>
                <a:close/>
                <a:moveTo>
                  <a:pt x="280" y="154"/>
                </a:moveTo>
                <a:cubicBezTo>
                  <a:pt x="224" y="154"/>
                  <a:pt x="224" y="154"/>
                  <a:pt x="224" y="1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80" y="210"/>
                  <a:pt x="280" y="210"/>
                  <a:pt x="280" y="210"/>
                </a:cubicBezTo>
                <a:lnTo>
                  <a:pt x="280" y="154"/>
                </a:lnTo>
                <a:close/>
                <a:moveTo>
                  <a:pt x="333" y="153"/>
                </a:moveTo>
                <a:cubicBezTo>
                  <a:pt x="333" y="208"/>
                  <a:pt x="333" y="208"/>
                  <a:pt x="333" y="208"/>
                </a:cubicBezTo>
                <a:cubicBezTo>
                  <a:pt x="394" y="213"/>
                  <a:pt x="394" y="213"/>
                  <a:pt x="394" y="213"/>
                </a:cubicBezTo>
                <a:cubicBezTo>
                  <a:pt x="389" y="153"/>
                  <a:pt x="389" y="153"/>
                  <a:pt x="389" y="153"/>
                </a:cubicBezTo>
                <a:lnTo>
                  <a:pt x="333" y="153"/>
                </a:lnTo>
                <a:close/>
                <a:moveTo>
                  <a:pt x="496" y="155"/>
                </a:moveTo>
                <a:cubicBezTo>
                  <a:pt x="440" y="155"/>
                  <a:pt x="440" y="155"/>
                  <a:pt x="440" y="155"/>
                </a:cubicBezTo>
                <a:cubicBezTo>
                  <a:pt x="435" y="215"/>
                  <a:pt x="435" y="215"/>
                  <a:pt x="435" y="215"/>
                </a:cubicBezTo>
                <a:cubicBezTo>
                  <a:pt x="496" y="211"/>
                  <a:pt x="496" y="211"/>
                  <a:pt x="496" y="211"/>
                </a:cubicBezTo>
                <a:lnTo>
                  <a:pt x="496" y="155"/>
                </a:lnTo>
                <a:close/>
                <a:moveTo>
                  <a:pt x="606" y="155"/>
                </a:moveTo>
                <a:cubicBezTo>
                  <a:pt x="550" y="155"/>
                  <a:pt x="550" y="155"/>
                  <a:pt x="550" y="155"/>
                </a:cubicBezTo>
                <a:cubicBezTo>
                  <a:pt x="545" y="214"/>
                  <a:pt x="545" y="214"/>
                  <a:pt x="545" y="214"/>
                </a:cubicBezTo>
                <a:cubicBezTo>
                  <a:pt x="606" y="211"/>
                  <a:pt x="606" y="211"/>
                  <a:pt x="606" y="211"/>
                </a:cubicBezTo>
                <a:lnTo>
                  <a:pt x="606" y="155"/>
                </a:lnTo>
                <a:close/>
                <a:moveTo>
                  <a:pt x="224" y="320"/>
                </a:moveTo>
                <a:cubicBezTo>
                  <a:pt x="280" y="320"/>
                  <a:pt x="280" y="320"/>
                  <a:pt x="280" y="320"/>
                </a:cubicBezTo>
                <a:cubicBezTo>
                  <a:pt x="286" y="265"/>
                  <a:pt x="286" y="265"/>
                  <a:pt x="286" y="265"/>
                </a:cubicBezTo>
                <a:cubicBezTo>
                  <a:pt x="224" y="265"/>
                  <a:pt x="224" y="265"/>
                  <a:pt x="224" y="265"/>
                </a:cubicBezTo>
                <a:lnTo>
                  <a:pt x="224" y="320"/>
                </a:lnTo>
                <a:close/>
                <a:moveTo>
                  <a:pt x="333" y="264"/>
                </a:moveTo>
                <a:cubicBezTo>
                  <a:pt x="333" y="320"/>
                  <a:pt x="333" y="320"/>
                  <a:pt x="333" y="320"/>
                </a:cubicBezTo>
                <a:cubicBezTo>
                  <a:pt x="391" y="322"/>
                  <a:pt x="391" y="322"/>
                  <a:pt x="391" y="322"/>
                </a:cubicBezTo>
                <a:cubicBezTo>
                  <a:pt x="389" y="264"/>
                  <a:pt x="389" y="264"/>
                  <a:pt x="389" y="264"/>
                </a:cubicBezTo>
                <a:lnTo>
                  <a:pt x="333" y="264"/>
                </a:lnTo>
                <a:close/>
                <a:moveTo>
                  <a:pt x="441" y="320"/>
                </a:moveTo>
                <a:cubicBezTo>
                  <a:pt x="497" y="320"/>
                  <a:pt x="497" y="320"/>
                  <a:pt x="497" y="320"/>
                </a:cubicBezTo>
                <a:cubicBezTo>
                  <a:pt x="502" y="262"/>
                  <a:pt x="502" y="262"/>
                  <a:pt x="502" y="262"/>
                </a:cubicBezTo>
                <a:cubicBezTo>
                  <a:pt x="441" y="265"/>
                  <a:pt x="441" y="265"/>
                  <a:pt x="441" y="265"/>
                </a:cubicBezTo>
                <a:lnTo>
                  <a:pt x="441" y="320"/>
                </a:lnTo>
                <a:close/>
                <a:moveTo>
                  <a:pt x="162" y="448"/>
                </a:moveTo>
                <a:cubicBezTo>
                  <a:pt x="140" y="447"/>
                  <a:pt x="118" y="455"/>
                  <a:pt x="101" y="469"/>
                </a:cubicBezTo>
                <a:cubicBezTo>
                  <a:pt x="65" y="500"/>
                  <a:pt x="59" y="552"/>
                  <a:pt x="87" y="585"/>
                </a:cubicBezTo>
                <a:cubicBezTo>
                  <a:pt x="101" y="602"/>
                  <a:pt x="121" y="611"/>
                  <a:pt x="143" y="612"/>
                </a:cubicBezTo>
                <a:cubicBezTo>
                  <a:pt x="144" y="612"/>
                  <a:pt x="145" y="612"/>
                  <a:pt x="146" y="612"/>
                </a:cubicBezTo>
                <a:cubicBezTo>
                  <a:pt x="167" y="612"/>
                  <a:pt x="187" y="604"/>
                  <a:pt x="204" y="590"/>
                </a:cubicBezTo>
                <a:cubicBezTo>
                  <a:pt x="221" y="576"/>
                  <a:pt x="232" y="556"/>
                  <a:pt x="235" y="534"/>
                </a:cubicBezTo>
                <a:cubicBezTo>
                  <a:pt x="238" y="512"/>
                  <a:pt x="232" y="491"/>
                  <a:pt x="218" y="474"/>
                </a:cubicBezTo>
                <a:cubicBezTo>
                  <a:pt x="204" y="458"/>
                  <a:pt x="184" y="449"/>
                  <a:pt x="162" y="448"/>
                </a:cubicBezTo>
                <a:close/>
                <a:moveTo>
                  <a:pt x="207" y="530"/>
                </a:moveTo>
                <a:cubicBezTo>
                  <a:pt x="205" y="545"/>
                  <a:pt x="198" y="559"/>
                  <a:pt x="186" y="569"/>
                </a:cubicBezTo>
                <a:cubicBezTo>
                  <a:pt x="174" y="579"/>
                  <a:pt x="159" y="584"/>
                  <a:pt x="144" y="584"/>
                </a:cubicBezTo>
                <a:cubicBezTo>
                  <a:pt x="130" y="583"/>
                  <a:pt x="117" y="577"/>
                  <a:pt x="108" y="567"/>
                </a:cubicBezTo>
                <a:cubicBezTo>
                  <a:pt x="90" y="546"/>
                  <a:pt x="95" y="511"/>
                  <a:pt x="119" y="491"/>
                </a:cubicBezTo>
                <a:cubicBezTo>
                  <a:pt x="131" y="481"/>
                  <a:pt x="145" y="476"/>
                  <a:pt x="159" y="476"/>
                </a:cubicBezTo>
                <a:cubicBezTo>
                  <a:pt x="159" y="476"/>
                  <a:pt x="160" y="476"/>
                  <a:pt x="161" y="476"/>
                </a:cubicBezTo>
                <a:cubicBezTo>
                  <a:pt x="175" y="476"/>
                  <a:pt x="188" y="482"/>
                  <a:pt x="196" y="492"/>
                </a:cubicBezTo>
                <a:cubicBezTo>
                  <a:pt x="196" y="492"/>
                  <a:pt x="196" y="492"/>
                  <a:pt x="196" y="492"/>
                </a:cubicBezTo>
                <a:cubicBezTo>
                  <a:pt x="205" y="503"/>
                  <a:pt x="209" y="516"/>
                  <a:pt x="207" y="530"/>
                </a:cubicBezTo>
                <a:close/>
                <a:moveTo>
                  <a:pt x="470" y="469"/>
                </a:moveTo>
                <a:cubicBezTo>
                  <a:pt x="434" y="500"/>
                  <a:pt x="428" y="552"/>
                  <a:pt x="456" y="585"/>
                </a:cubicBezTo>
                <a:cubicBezTo>
                  <a:pt x="471" y="603"/>
                  <a:pt x="493" y="612"/>
                  <a:pt x="516" y="612"/>
                </a:cubicBezTo>
                <a:cubicBezTo>
                  <a:pt x="536" y="612"/>
                  <a:pt x="556" y="605"/>
                  <a:pt x="573" y="590"/>
                </a:cubicBezTo>
                <a:cubicBezTo>
                  <a:pt x="590" y="576"/>
                  <a:pt x="601" y="556"/>
                  <a:pt x="604" y="534"/>
                </a:cubicBezTo>
                <a:cubicBezTo>
                  <a:pt x="607" y="512"/>
                  <a:pt x="601" y="491"/>
                  <a:pt x="587" y="474"/>
                </a:cubicBezTo>
                <a:cubicBezTo>
                  <a:pt x="559" y="441"/>
                  <a:pt x="506" y="439"/>
                  <a:pt x="470" y="469"/>
                </a:cubicBezTo>
                <a:close/>
                <a:moveTo>
                  <a:pt x="576" y="530"/>
                </a:moveTo>
                <a:cubicBezTo>
                  <a:pt x="575" y="545"/>
                  <a:pt x="567" y="559"/>
                  <a:pt x="555" y="569"/>
                </a:cubicBezTo>
                <a:cubicBezTo>
                  <a:pt x="531" y="590"/>
                  <a:pt x="496" y="589"/>
                  <a:pt x="478" y="567"/>
                </a:cubicBezTo>
                <a:cubicBezTo>
                  <a:pt x="459" y="546"/>
                  <a:pt x="464" y="511"/>
                  <a:pt x="489" y="491"/>
                </a:cubicBezTo>
                <a:cubicBezTo>
                  <a:pt x="500" y="481"/>
                  <a:pt x="514" y="476"/>
                  <a:pt x="528" y="476"/>
                </a:cubicBezTo>
                <a:cubicBezTo>
                  <a:pt x="543" y="476"/>
                  <a:pt x="556" y="481"/>
                  <a:pt x="566" y="492"/>
                </a:cubicBezTo>
                <a:cubicBezTo>
                  <a:pt x="575" y="503"/>
                  <a:pt x="578" y="516"/>
                  <a:pt x="576" y="530"/>
                </a:cubicBezTo>
                <a:close/>
              </a:path>
            </a:pathLst>
          </a:custGeom>
          <a:solidFill>
            <a:srgbClr val="46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Pladsholder til indhold 3"/>
          <p:cNvSpPr txBox="1">
            <a:spLocks/>
          </p:cNvSpPr>
          <p:nvPr/>
        </p:nvSpPr>
        <p:spPr bwMode="auto">
          <a:xfrm>
            <a:off x="5148064" y="2348880"/>
            <a:ext cx="3240360" cy="8996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a-DK" sz="2000" b="1" kern="0" dirty="0" smtClean="0">
                <a:solidFill>
                  <a:schemeClr val="bg1"/>
                </a:solidFill>
              </a:rPr>
              <a:t>Varighed: </a:t>
            </a:r>
            <a:r>
              <a:rPr lang="da-DK" sz="2000" kern="0" dirty="0" smtClean="0">
                <a:solidFill>
                  <a:schemeClr val="bg1"/>
                </a:solidFill>
              </a:rPr>
              <a:t>1-2 timer</a:t>
            </a:r>
            <a:endParaRPr lang="da-DK" sz="2000" kern="0" dirty="0">
              <a:solidFill>
                <a:schemeClr val="bg1"/>
              </a:solidFill>
            </a:endParaRPr>
          </a:p>
        </p:txBody>
      </p:sp>
      <p:sp>
        <p:nvSpPr>
          <p:cNvPr id="23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0294363-9B0B-4057-989A-B094693E727A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Inden I begynder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132856"/>
            <a:ext cx="7704000" cy="3748137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Forberedelse</a:t>
            </a:r>
          </a:p>
          <a:p>
            <a:pPr marL="0" indent="0">
              <a:buNone/>
            </a:pPr>
            <a:r>
              <a:rPr lang="da-DK" dirty="0"/>
              <a:t>Afstem forventninger med deltagere ift. tidsramme, roller og opsamling. Giv notearket på forhånd. Aftal et evt. særligt fokus indenfor de 15 skridt, fx dokumentation med patienter.</a:t>
            </a:r>
          </a:p>
          <a:p>
            <a:pPr>
              <a:defRPr/>
            </a:pPr>
            <a:endParaRPr lang="da-DK" dirty="0" smtClean="0"/>
          </a:p>
          <a:p>
            <a:pPr marL="0" indent="0">
              <a:buNone/>
              <a:defRPr/>
            </a:pPr>
            <a:r>
              <a:rPr lang="da-DK" b="1" dirty="0" smtClean="0"/>
              <a:t>Reflektér</a:t>
            </a:r>
          </a:p>
          <a:p>
            <a:pPr>
              <a:defRPr/>
            </a:pPr>
            <a:r>
              <a:rPr lang="da-DK" dirty="0" smtClean="0"/>
              <a:t>Hvad vil vi gerne have feedback på hos os med 15 skridt? Og hvem kan bedst give os den viden? </a:t>
            </a:r>
            <a:r>
              <a:rPr lang="da-DK" dirty="0" smtClean="0"/>
              <a:t>Patient </a:t>
            </a:r>
            <a:r>
              <a:rPr lang="da-DK" dirty="0" smtClean="0"/>
              <a:t>eller pårørende?</a:t>
            </a: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0294363-9B0B-4057-989A-B094693E727A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 smtClean="0"/>
              <a:t>Tag </a:t>
            </a:r>
            <a:r>
              <a:rPr lang="da-DK" altLang="da-DK" dirty="0"/>
              <a:t>15 skridt i </a:t>
            </a:r>
            <a:r>
              <a:rPr lang="da-DK" altLang="da-DK" dirty="0" smtClean="0"/>
              <a:t>afdelingen. 15 skridt-personen ser </a:t>
            </a:r>
            <a:r>
              <a:rPr lang="da-DK" altLang="da-DK" dirty="0"/>
              <a:t>s</a:t>
            </a:r>
            <a:r>
              <a:rPr lang="da-DK" altLang="da-DK" dirty="0" smtClean="0"/>
              <a:t>ig omkring. I stopper og taler om det, I ser. Dette gentages.</a:t>
            </a:r>
            <a:endParaRPr lang="da-DK" altLang="da-DK" dirty="0"/>
          </a:p>
          <a:p>
            <a:r>
              <a:rPr lang="da-DK" altLang="da-DK" dirty="0" smtClean="0"/>
              <a:t>Brug </a:t>
            </a:r>
            <a:r>
              <a:rPr lang="da-DK" altLang="da-DK" dirty="0"/>
              <a:t>sanser til at opbygge </a:t>
            </a:r>
            <a:r>
              <a:rPr lang="da-DK" altLang="da-DK" dirty="0" smtClean="0"/>
              <a:t>førstehåndsindtryk.</a:t>
            </a:r>
            <a:endParaRPr lang="da-DK" altLang="da-DK" dirty="0"/>
          </a:p>
          <a:p>
            <a:r>
              <a:rPr lang="da-DK" altLang="da-DK" dirty="0"/>
              <a:t>Prøv at konkretisere, hvorfor </a:t>
            </a:r>
            <a:r>
              <a:rPr lang="da-DK" altLang="da-DK" dirty="0" smtClean="0"/>
              <a:t>det føles </a:t>
            </a:r>
            <a:r>
              <a:rPr lang="da-DK" altLang="da-DK" dirty="0"/>
              <a:t>som de </a:t>
            </a:r>
            <a:r>
              <a:rPr lang="da-DK" altLang="da-DK" dirty="0" smtClean="0"/>
              <a:t>gør.</a:t>
            </a:r>
            <a:endParaRPr lang="da-DK" altLang="da-DK" dirty="0"/>
          </a:p>
          <a:p>
            <a:r>
              <a:rPr lang="da-DK" altLang="da-DK" dirty="0" smtClean="0"/>
              <a:t>Medarbejder: Brug </a:t>
            </a:r>
            <a:r>
              <a:rPr lang="da-DK" altLang="da-DK" dirty="0"/>
              <a:t>spørgsmål i spørgeguide til at fokusere og holde systematik, lyt og </a:t>
            </a:r>
            <a:r>
              <a:rPr lang="da-DK" altLang="da-DK" dirty="0" smtClean="0"/>
              <a:t>se – vær nysgerrig</a:t>
            </a:r>
            <a:endParaRPr lang="da-DK" altLang="da-DK" dirty="0"/>
          </a:p>
          <a:p>
            <a:r>
              <a:rPr lang="da-DK" altLang="da-DK" dirty="0" smtClean="0"/>
              <a:t>Spørg patienter/pårørende /personale</a:t>
            </a:r>
            <a:r>
              <a:rPr lang="da-DK" altLang="da-DK" dirty="0" smtClean="0"/>
              <a:t>, når </a:t>
            </a:r>
            <a:r>
              <a:rPr lang="da-DK" altLang="da-DK" dirty="0"/>
              <a:t>det er </a:t>
            </a:r>
            <a:r>
              <a:rPr lang="da-DK" altLang="da-DK" dirty="0" smtClean="0"/>
              <a:t>relevant og muligt. </a:t>
            </a:r>
            <a:endParaRPr lang="da-DK" altLang="da-DK" dirty="0" smtClean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0294363-9B0B-4057-989A-B094693E727A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Opsamling: Noteark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4864"/>
            <a:ext cx="7222381" cy="403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0294363-9B0B-4057-989A-B094693E727A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Vigtigt: Opfølgning på 15 skridt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Gør jer klart, hvordan I vil følge op på jeres nye viden. Det er her I får værdi.</a:t>
            </a:r>
            <a:endParaRPr lang="da-DK" dirty="0"/>
          </a:p>
          <a:p>
            <a:r>
              <a:rPr lang="da-DK" dirty="0" smtClean="0"/>
              <a:t>Prioritér og sæt indsatser i gang, der  inddrager medarbejdere og egne patienter i løsningerne.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grpSp>
        <p:nvGrpSpPr>
          <p:cNvPr id="4" name="Gruppe 3"/>
          <p:cNvGrpSpPr/>
          <p:nvPr/>
        </p:nvGrpSpPr>
        <p:grpSpPr>
          <a:xfrm>
            <a:off x="735312" y="3846474"/>
            <a:ext cx="7632774" cy="2390838"/>
            <a:chOff x="4716016" y="3282793"/>
            <a:chExt cx="3600401" cy="4039449"/>
          </a:xfrm>
        </p:grpSpPr>
        <p:sp>
          <p:nvSpPr>
            <p:cNvPr id="5" name="Rektangel 4"/>
            <p:cNvSpPr/>
            <p:nvPr/>
          </p:nvSpPr>
          <p:spPr>
            <a:xfrm>
              <a:off x="4716016" y="3282793"/>
              <a:ext cx="3600401" cy="4039449"/>
            </a:xfrm>
            <a:prstGeom prst="rect">
              <a:avLst/>
            </a:prstGeom>
            <a:solidFill>
              <a:schemeClr val="accent2"/>
            </a:solidFill>
            <a:ln w="152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  <p:sp>
          <p:nvSpPr>
            <p:cNvPr id="6" name="Tekstboks 5"/>
            <p:cNvSpPr txBox="1"/>
            <p:nvPr/>
          </p:nvSpPr>
          <p:spPr>
            <a:xfrm>
              <a:off x="4861441" y="3836247"/>
              <a:ext cx="3328704" cy="275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da-DK" b="1" dirty="0" smtClean="0">
                  <a:solidFill>
                    <a:schemeClr val="bg1"/>
                  </a:solidFill>
                </a:rPr>
                <a:t>Eksempler på opfølgning i psykiatrien i RM</a:t>
              </a:r>
            </a:p>
            <a:p>
              <a:r>
                <a:rPr lang="da-DK" dirty="0">
                  <a:solidFill>
                    <a:schemeClr val="bg1"/>
                  </a:solidFill>
                </a:rPr>
                <a:t>I</a:t>
              </a:r>
              <a:r>
                <a:rPr lang="da-DK" dirty="0" smtClean="0">
                  <a:solidFill>
                    <a:schemeClr val="bg1"/>
                  </a:solidFill>
                </a:rPr>
                <a:t>ndretning </a:t>
              </a:r>
              <a:r>
                <a:rPr lang="da-DK" dirty="0">
                  <a:solidFill>
                    <a:schemeClr val="bg1"/>
                  </a:solidFill>
                </a:rPr>
                <a:t>af aktivitetsrum, opslag om </a:t>
              </a:r>
              <a:r>
                <a:rPr lang="da-DK" dirty="0" smtClean="0">
                  <a:solidFill>
                    <a:schemeClr val="bg1"/>
                  </a:solidFill>
                </a:rPr>
                <a:t>patientaktiviteter</a:t>
              </a:r>
              <a:r>
                <a:rPr lang="da-DK" dirty="0">
                  <a:solidFill>
                    <a:schemeClr val="bg1"/>
                  </a:solidFill>
                </a:rPr>
                <a:t>, information i </a:t>
              </a:r>
              <a:r>
                <a:rPr lang="da-DK" dirty="0" smtClean="0">
                  <a:solidFill>
                    <a:schemeClr val="bg1"/>
                  </a:solidFill>
                </a:rPr>
                <a:t>afdelingen, </a:t>
              </a:r>
              <a:r>
                <a:rPr lang="da-DK" dirty="0">
                  <a:solidFill>
                    <a:schemeClr val="bg1"/>
                  </a:solidFill>
                </a:rPr>
                <a:t>arbejde med fælles </a:t>
              </a:r>
              <a:r>
                <a:rPr lang="da-DK" dirty="0" smtClean="0">
                  <a:solidFill>
                    <a:schemeClr val="bg1"/>
                  </a:solidFill>
                </a:rPr>
                <a:t>dokumentation, ny </a:t>
              </a:r>
              <a:r>
                <a:rPr lang="da-DK" dirty="0">
                  <a:solidFill>
                    <a:schemeClr val="bg1"/>
                  </a:solidFill>
                </a:rPr>
                <a:t>omgang 15 skridt med deltagelse i patientmøder </a:t>
              </a:r>
              <a:r>
                <a:rPr lang="da-DK" dirty="0" smtClean="0">
                  <a:solidFill>
                    <a:schemeClr val="bg1"/>
                  </a:solidFill>
                </a:rPr>
                <a:t>eller </a:t>
              </a:r>
              <a:r>
                <a:rPr lang="da-DK" dirty="0">
                  <a:solidFill>
                    <a:schemeClr val="bg1"/>
                  </a:solidFill>
                </a:rPr>
                <a:t>modtagelse </a:t>
              </a:r>
              <a:r>
                <a:rPr lang="da-DK" dirty="0" smtClean="0">
                  <a:solidFill>
                    <a:schemeClr val="bg1"/>
                  </a:solidFill>
                </a:rPr>
                <a:t>af patient.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0294363-9B0B-4057-989A-B094693E727A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værktøj til at forstå dit system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</a:t>
            </a:r>
            <a:r>
              <a:rPr lang="da-DK" smtClean="0"/>
              <a:t>på </a:t>
            </a:r>
            <a:r>
              <a:rPr lang="da-DK" smtClean="0">
                <a:hlinkClick r:id="rId2"/>
              </a:rPr>
              <a:t>www.psykiatri.rm.dk/forbedring</a:t>
            </a:r>
            <a:r>
              <a:rPr lang="da-DK" smtClean="0"/>
              <a:t> og </a:t>
            </a:r>
            <a:r>
              <a:rPr lang="da-DK" dirty="0" smtClean="0"/>
              <a:t>find bl.a.:</a:t>
            </a:r>
          </a:p>
          <a:p>
            <a:pPr lvl="1"/>
            <a:r>
              <a:rPr lang="da-DK" dirty="0" smtClean="0"/>
              <a:t>Arbejdsgangsanalyse</a:t>
            </a:r>
          </a:p>
          <a:p>
            <a:pPr lvl="1"/>
            <a:r>
              <a:rPr lang="da-DK" dirty="0" err="1"/>
              <a:t>P</a:t>
            </a:r>
            <a:r>
              <a:rPr lang="da-DK" dirty="0" err="1" smtClean="0"/>
              <a:t>aretoanalyse</a:t>
            </a:r>
            <a:endParaRPr lang="da-DK" dirty="0" smtClean="0"/>
          </a:p>
          <a:p>
            <a:pPr lvl="1"/>
            <a:r>
              <a:rPr lang="da-DK" dirty="0"/>
              <a:t>T</a:t>
            </a:r>
            <a:r>
              <a:rPr lang="da-DK" dirty="0" smtClean="0"/>
              <a:t>rin for trin-vejledning til ”</a:t>
            </a:r>
            <a:r>
              <a:rPr lang="da-DK" dirty="0" err="1" smtClean="0"/>
              <a:t>Quick</a:t>
            </a:r>
            <a:r>
              <a:rPr lang="da-DK" dirty="0" smtClean="0"/>
              <a:t> &amp; </a:t>
            </a:r>
            <a:r>
              <a:rPr lang="da-DK" dirty="0" err="1" smtClean="0"/>
              <a:t>dirty</a:t>
            </a: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Trin for trin-vejledning til driverdiagrammer</a:t>
            </a:r>
          </a:p>
          <a:p>
            <a:pPr lvl="1"/>
            <a:r>
              <a:rPr lang="da-DK" dirty="0" smtClean="0"/>
              <a:t>SMART-mål</a:t>
            </a:r>
          </a:p>
          <a:p>
            <a:pPr marL="625475" lvl="1" indent="0">
              <a:buNone/>
            </a:pPr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0294363-9B0B-4057-989A-B094693E727A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in for trin: 15 skridt&amp;quot;&quot;/&gt;&lt;property id=&quot;20307&quot; value=&quot;262&quot;/&gt;&lt;/object&gt;&lt;object type=&quot;3&quot; unique_id=&quot;12549&quot;&gt;&lt;property id=&quot;20148&quot; value=&quot;5&quot;/&gt;&lt;property id=&quot;20300&quot; value=&quot;Slide 3 - &amp;quot;Inden I begynder&amp;#x0D;&amp;#x0A;&amp;quot;&quot;/&gt;&lt;property id=&quot;20307&quot; value=&quot;290&quot;/&gt;&lt;/object&gt;&lt;object type=&quot;3&quot; unique_id=&quot;12550&quot;&gt;&lt;property id=&quot;20148&quot; value=&quot;5&quot;/&gt;&lt;property id=&quot;20300&quot; value=&quot;Slide 2 - &amp;quot;Formålet med 15 skridt&amp;#x0D;&amp;#x0A;&amp;quot;&quot;/&gt;&lt;property id=&quot;20307&quot; value=&quot;291&quot;/&gt;&lt;/object&gt;&lt;object type=&quot;3&quot; unique_id=&quot;12551&quot;&gt;&lt;property id=&quot;20148&quot; value=&quot;5&quot;/&gt;&lt;property id=&quot;20300&quot; value=&quot;Slide 5 - &amp;quot;Sådan gør I&amp;#x0D;&amp;#x0A;&amp;quot;&quot;/&gt;&lt;property id=&quot;20307&quot; value=&quot;292&quot;/&gt;&lt;/object&gt;&lt;object type=&quot;3&quot; unique_id=&quot;12552&quot;&gt;&lt;property id=&quot;20148&quot; value=&quot;5&quot;/&gt;&lt;property id=&quot;20300&quot; value=&quot;Slide 4 - &amp;quot;Inden I begynder&amp;#x0D;&amp;#x0A;&amp;quot;&quot;/&gt;&lt;property id=&quot;20307&quot; value=&quot;293&quot;/&gt;&lt;/object&gt;&lt;object type=&quot;3&quot; unique_id=&quot;62313&quot;&gt;&lt;property id=&quot;20148&quot; value=&quot;5&quot;/&gt;&lt;property id=&quot;20300&quot; value=&quot;Slide 8 - &amp;quot;Få mere værktøj til at forstå dit system&amp;quot;&quot;/&gt;&lt;property id=&quot;20307&quot; value=&quot;294&quot;/&gt;&lt;/object&gt;&lt;object type=&quot;3&quot; unique_id=&quot;62355&quot;&gt;&lt;property id=&quot;20148&quot; value=&quot;5&quot;/&gt;&lt;property id=&quot;20300&quot; value=&quot;Slide 7 - &amp;quot;Vigtigt: Opfølgning på 15 skridt&amp;#x0D;&amp;#x0A;&amp;quot;&quot;/&gt;&lt;property id=&quot;20307&quot; value=&quot;295&quot;/&gt;&lt;/object&gt;&lt;object type=&quot;3&quot; unique_id=&quot;62368&quot;&gt;&lt;property id=&quot;20148&quot; value=&quot;5&quot;/&gt;&lt;property id=&quot;20300&quot; value=&quot;Slide 6 - &amp;quot;Opsamling: Noteark&amp;#x0D;&amp;#x0A;&amp;quot;&quot;/&gt;&lt;property id=&quot;20307&quot; value=&quot;296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485</Words>
  <Application>Microsoft Office PowerPoint</Application>
  <PresentationFormat>Skærmshow (4:3)</PresentationFormat>
  <Paragraphs>64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RM-petrol_v01</vt:lpstr>
      <vt:lpstr>Trin for trin: 15 skridt</vt:lpstr>
      <vt:lpstr>Formålet med 15 skridt </vt:lpstr>
      <vt:lpstr>Inden I begynder </vt:lpstr>
      <vt:lpstr>Inden I begynder </vt:lpstr>
      <vt:lpstr>Sådan gør I </vt:lpstr>
      <vt:lpstr>Opsamling: Noteark </vt:lpstr>
      <vt:lpstr>Vigtigt: Opfølgning på 15 skridt </vt:lpstr>
      <vt:lpstr>Få mere værktøj til at forstå dit system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35</cp:revision>
  <dcterms:created xsi:type="dcterms:W3CDTF">2020-03-23T09:57:22Z</dcterms:created>
  <dcterms:modified xsi:type="dcterms:W3CDTF">2020-08-20T10:27:03Z</dcterms:modified>
</cp:coreProperties>
</file>