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custDataLst>
    <p:tags r:id="rId18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ne Sommer" initials="L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12" autoAdjust="0"/>
  </p:normalViewPr>
  <p:slideViewPr>
    <p:cSldViewPr>
      <p:cViewPr>
        <p:scale>
          <a:sx n="80" d="100"/>
          <a:sy n="80" d="100"/>
        </p:scale>
        <p:origin x="-780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E432B-761F-4D84-9E98-1D32270C8A49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</dgm:pt>
    <dgm:pt modelId="{5D1270FD-225F-4031-A439-760DBE50E3FB}">
      <dgm:prSet phldrT="[Tekst]" custT="1"/>
      <dgm:spPr/>
      <dgm:t>
        <a:bodyPr/>
        <a:lstStyle/>
        <a:p>
          <a:r>
            <a:rPr lang="da-DK" sz="2800" dirty="0" smtClean="0"/>
            <a:t>Start</a:t>
          </a:r>
          <a:endParaRPr lang="da-DK" sz="2800" dirty="0"/>
        </a:p>
      </dgm:t>
    </dgm:pt>
    <dgm:pt modelId="{2548944D-AE58-4A32-9371-BD0B19ED256B}" type="parTrans" cxnId="{74EF37B5-D0FD-420C-BFAC-9067D137BE21}">
      <dgm:prSet/>
      <dgm:spPr/>
      <dgm:t>
        <a:bodyPr/>
        <a:lstStyle/>
        <a:p>
          <a:endParaRPr lang="da-DK"/>
        </a:p>
      </dgm:t>
    </dgm:pt>
    <dgm:pt modelId="{95C765B4-5F54-4012-B3E3-46C5156F96BD}" type="sibTrans" cxnId="{74EF37B5-D0FD-420C-BFAC-9067D137BE21}">
      <dgm:prSet/>
      <dgm:spPr/>
      <dgm:t>
        <a:bodyPr/>
        <a:lstStyle/>
        <a:p>
          <a:endParaRPr lang="da-DK"/>
        </a:p>
      </dgm:t>
    </dgm:pt>
    <dgm:pt modelId="{5814814D-F4B6-4E27-A6E0-2B7CAC5B71A4}">
      <dgm:prSet phldrT="[Tekst]" custT="1"/>
      <dgm:spPr/>
      <dgm:t>
        <a:bodyPr/>
        <a:lstStyle/>
        <a:p>
          <a:r>
            <a:rPr lang="da-DK" sz="2800" dirty="0" smtClean="0"/>
            <a:t>Noget sker</a:t>
          </a:r>
          <a:endParaRPr lang="da-DK" sz="2800" dirty="0"/>
        </a:p>
      </dgm:t>
    </dgm:pt>
    <dgm:pt modelId="{6DE5B841-556F-4B2A-A718-5031A8647C32}" type="parTrans" cxnId="{F1352EE6-AC1C-4766-A73D-7B012673CFC2}">
      <dgm:prSet/>
      <dgm:spPr/>
      <dgm:t>
        <a:bodyPr/>
        <a:lstStyle/>
        <a:p>
          <a:endParaRPr lang="da-DK"/>
        </a:p>
      </dgm:t>
    </dgm:pt>
    <dgm:pt modelId="{7FA4722A-5765-494F-8676-049238427076}" type="sibTrans" cxnId="{F1352EE6-AC1C-4766-A73D-7B012673CFC2}">
      <dgm:prSet/>
      <dgm:spPr/>
      <dgm:t>
        <a:bodyPr/>
        <a:lstStyle/>
        <a:p>
          <a:endParaRPr lang="da-DK"/>
        </a:p>
      </dgm:t>
    </dgm:pt>
    <dgm:pt modelId="{338EEDC2-D5F2-4692-B596-B4A9E4E6AA32}">
      <dgm:prSet phldrT="[Tekst]" custT="1"/>
      <dgm:spPr/>
      <dgm:t>
        <a:bodyPr/>
        <a:lstStyle/>
        <a:p>
          <a:r>
            <a:rPr lang="da-DK" sz="2800" dirty="0" smtClean="0"/>
            <a:t>Slut</a:t>
          </a:r>
          <a:endParaRPr lang="da-DK" sz="2800" dirty="0"/>
        </a:p>
      </dgm:t>
    </dgm:pt>
    <dgm:pt modelId="{087EC2F3-58AC-455E-A9F3-49BA3DC06F9B}" type="parTrans" cxnId="{484E74D4-33F4-42D8-ADA5-4CFA261CC003}">
      <dgm:prSet/>
      <dgm:spPr/>
      <dgm:t>
        <a:bodyPr/>
        <a:lstStyle/>
        <a:p>
          <a:endParaRPr lang="da-DK"/>
        </a:p>
      </dgm:t>
    </dgm:pt>
    <dgm:pt modelId="{B3EB703E-5AA4-4C91-ACA7-74805A67D1AA}" type="sibTrans" cxnId="{484E74D4-33F4-42D8-ADA5-4CFA261CC003}">
      <dgm:prSet/>
      <dgm:spPr/>
      <dgm:t>
        <a:bodyPr/>
        <a:lstStyle/>
        <a:p>
          <a:endParaRPr lang="da-DK"/>
        </a:p>
      </dgm:t>
    </dgm:pt>
    <dgm:pt modelId="{D7435B97-980C-4696-8356-8EB5376CF0FC}" type="pres">
      <dgm:prSet presAssocID="{D4FE432B-761F-4D84-9E98-1D32270C8A49}" presName="Name0" presStyleCnt="0">
        <dgm:presLayoutVars>
          <dgm:dir/>
          <dgm:resizeHandles val="exact"/>
        </dgm:presLayoutVars>
      </dgm:prSet>
      <dgm:spPr/>
    </dgm:pt>
    <dgm:pt modelId="{D84051F9-FE37-466A-9CE2-CB455DD2B276}" type="pres">
      <dgm:prSet presAssocID="{5D1270FD-225F-4031-A439-760DBE50E3F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7085820-A22E-4AD6-A7FF-2C4400255F9D}" type="pres">
      <dgm:prSet presAssocID="{95C765B4-5F54-4012-B3E3-46C5156F96BD}" presName="sibTrans" presStyleLbl="sibTrans2D1" presStyleIdx="0" presStyleCnt="2"/>
      <dgm:spPr/>
      <dgm:t>
        <a:bodyPr/>
        <a:lstStyle/>
        <a:p>
          <a:endParaRPr lang="da-DK"/>
        </a:p>
      </dgm:t>
    </dgm:pt>
    <dgm:pt modelId="{81527697-39E9-4419-8400-BEDEC03FEFFD}" type="pres">
      <dgm:prSet presAssocID="{95C765B4-5F54-4012-B3E3-46C5156F96BD}" presName="connectorText" presStyleLbl="sibTrans2D1" presStyleIdx="0" presStyleCnt="2"/>
      <dgm:spPr/>
      <dgm:t>
        <a:bodyPr/>
        <a:lstStyle/>
        <a:p>
          <a:endParaRPr lang="da-DK"/>
        </a:p>
      </dgm:t>
    </dgm:pt>
    <dgm:pt modelId="{F0FC099A-9FD7-4BF5-A3D6-596CB1DC51D0}" type="pres">
      <dgm:prSet presAssocID="{5814814D-F4B6-4E27-A6E0-2B7CAC5B71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2DC2747-F93C-40E4-A53F-FABB1D2F3CD8}" type="pres">
      <dgm:prSet presAssocID="{7FA4722A-5765-494F-8676-049238427076}" presName="sibTrans" presStyleLbl="sibTrans2D1" presStyleIdx="1" presStyleCnt="2"/>
      <dgm:spPr/>
      <dgm:t>
        <a:bodyPr/>
        <a:lstStyle/>
        <a:p>
          <a:endParaRPr lang="da-DK"/>
        </a:p>
      </dgm:t>
    </dgm:pt>
    <dgm:pt modelId="{1C4D0614-EF20-44A7-AB3A-9809274D957E}" type="pres">
      <dgm:prSet presAssocID="{7FA4722A-5765-494F-8676-049238427076}" presName="connectorText" presStyleLbl="sibTrans2D1" presStyleIdx="1" presStyleCnt="2"/>
      <dgm:spPr/>
      <dgm:t>
        <a:bodyPr/>
        <a:lstStyle/>
        <a:p>
          <a:endParaRPr lang="da-DK"/>
        </a:p>
      </dgm:t>
    </dgm:pt>
    <dgm:pt modelId="{95B17D74-B5B4-43B6-A483-E3B46B1B3589}" type="pres">
      <dgm:prSet presAssocID="{338EEDC2-D5F2-4692-B596-B4A9E4E6AA3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2351E678-24F2-4BF1-9A0A-3C738346518A}" type="presOf" srcId="{95C765B4-5F54-4012-B3E3-46C5156F96BD}" destId="{37085820-A22E-4AD6-A7FF-2C4400255F9D}" srcOrd="0" destOrd="0" presId="urn:microsoft.com/office/officeart/2005/8/layout/process1"/>
    <dgm:cxn modelId="{72E5EDB1-0D78-4985-87C8-3FA187582E5B}" type="presOf" srcId="{338EEDC2-D5F2-4692-B596-B4A9E4E6AA32}" destId="{95B17D74-B5B4-43B6-A483-E3B46B1B3589}" srcOrd="0" destOrd="0" presId="urn:microsoft.com/office/officeart/2005/8/layout/process1"/>
    <dgm:cxn modelId="{0B1C6E4B-6363-4658-82A1-6E83A459BF7F}" type="presOf" srcId="{7FA4722A-5765-494F-8676-049238427076}" destId="{72DC2747-F93C-40E4-A53F-FABB1D2F3CD8}" srcOrd="0" destOrd="0" presId="urn:microsoft.com/office/officeart/2005/8/layout/process1"/>
    <dgm:cxn modelId="{7EA92C58-FAED-4628-ABB0-0A33B4777FB1}" type="presOf" srcId="{5D1270FD-225F-4031-A439-760DBE50E3FB}" destId="{D84051F9-FE37-466A-9CE2-CB455DD2B276}" srcOrd="0" destOrd="0" presId="urn:microsoft.com/office/officeart/2005/8/layout/process1"/>
    <dgm:cxn modelId="{74EF37B5-D0FD-420C-BFAC-9067D137BE21}" srcId="{D4FE432B-761F-4D84-9E98-1D32270C8A49}" destId="{5D1270FD-225F-4031-A439-760DBE50E3FB}" srcOrd="0" destOrd="0" parTransId="{2548944D-AE58-4A32-9371-BD0B19ED256B}" sibTransId="{95C765B4-5F54-4012-B3E3-46C5156F96BD}"/>
    <dgm:cxn modelId="{F1352EE6-AC1C-4766-A73D-7B012673CFC2}" srcId="{D4FE432B-761F-4D84-9E98-1D32270C8A49}" destId="{5814814D-F4B6-4E27-A6E0-2B7CAC5B71A4}" srcOrd="1" destOrd="0" parTransId="{6DE5B841-556F-4B2A-A718-5031A8647C32}" sibTransId="{7FA4722A-5765-494F-8676-049238427076}"/>
    <dgm:cxn modelId="{484E74D4-33F4-42D8-ADA5-4CFA261CC003}" srcId="{D4FE432B-761F-4D84-9E98-1D32270C8A49}" destId="{338EEDC2-D5F2-4692-B596-B4A9E4E6AA32}" srcOrd="2" destOrd="0" parTransId="{087EC2F3-58AC-455E-A9F3-49BA3DC06F9B}" sibTransId="{B3EB703E-5AA4-4C91-ACA7-74805A67D1AA}"/>
    <dgm:cxn modelId="{AA22F48A-B3A7-40D3-AA36-5175CC8A2748}" type="presOf" srcId="{5814814D-F4B6-4E27-A6E0-2B7CAC5B71A4}" destId="{F0FC099A-9FD7-4BF5-A3D6-596CB1DC51D0}" srcOrd="0" destOrd="0" presId="urn:microsoft.com/office/officeart/2005/8/layout/process1"/>
    <dgm:cxn modelId="{B4BB4BB9-D5B9-41E1-8535-7C83CA17D8BE}" type="presOf" srcId="{D4FE432B-761F-4D84-9E98-1D32270C8A49}" destId="{D7435B97-980C-4696-8356-8EB5376CF0FC}" srcOrd="0" destOrd="0" presId="urn:microsoft.com/office/officeart/2005/8/layout/process1"/>
    <dgm:cxn modelId="{743F1035-79BF-4D49-8C0E-67AF660E4B53}" type="presOf" srcId="{7FA4722A-5765-494F-8676-049238427076}" destId="{1C4D0614-EF20-44A7-AB3A-9809274D957E}" srcOrd="1" destOrd="0" presId="urn:microsoft.com/office/officeart/2005/8/layout/process1"/>
    <dgm:cxn modelId="{ED06FD33-F786-471B-B755-F3F7AF866E95}" type="presOf" srcId="{95C765B4-5F54-4012-B3E3-46C5156F96BD}" destId="{81527697-39E9-4419-8400-BEDEC03FEFFD}" srcOrd="1" destOrd="0" presId="urn:microsoft.com/office/officeart/2005/8/layout/process1"/>
    <dgm:cxn modelId="{9C7817C6-90AD-480E-867C-17C52E2C5143}" type="presParOf" srcId="{D7435B97-980C-4696-8356-8EB5376CF0FC}" destId="{D84051F9-FE37-466A-9CE2-CB455DD2B276}" srcOrd="0" destOrd="0" presId="urn:microsoft.com/office/officeart/2005/8/layout/process1"/>
    <dgm:cxn modelId="{3033D8D7-300A-4FEE-A3F5-323B0456D31E}" type="presParOf" srcId="{D7435B97-980C-4696-8356-8EB5376CF0FC}" destId="{37085820-A22E-4AD6-A7FF-2C4400255F9D}" srcOrd="1" destOrd="0" presId="urn:microsoft.com/office/officeart/2005/8/layout/process1"/>
    <dgm:cxn modelId="{74218A29-339C-43C6-88B7-2DC7A6E3F34D}" type="presParOf" srcId="{37085820-A22E-4AD6-A7FF-2C4400255F9D}" destId="{81527697-39E9-4419-8400-BEDEC03FEFFD}" srcOrd="0" destOrd="0" presId="urn:microsoft.com/office/officeart/2005/8/layout/process1"/>
    <dgm:cxn modelId="{8EC8737B-C3A5-49EE-AA6E-925E9029A02D}" type="presParOf" srcId="{D7435B97-980C-4696-8356-8EB5376CF0FC}" destId="{F0FC099A-9FD7-4BF5-A3D6-596CB1DC51D0}" srcOrd="2" destOrd="0" presId="urn:microsoft.com/office/officeart/2005/8/layout/process1"/>
    <dgm:cxn modelId="{9C4A2F2B-8DA1-4660-9FBA-EFC0CDF98BEC}" type="presParOf" srcId="{D7435B97-980C-4696-8356-8EB5376CF0FC}" destId="{72DC2747-F93C-40E4-A53F-FABB1D2F3CD8}" srcOrd="3" destOrd="0" presId="urn:microsoft.com/office/officeart/2005/8/layout/process1"/>
    <dgm:cxn modelId="{DD1E8B4D-3643-46DE-84A9-8902993CFD1D}" type="presParOf" srcId="{72DC2747-F93C-40E4-A53F-FABB1D2F3CD8}" destId="{1C4D0614-EF20-44A7-AB3A-9809274D957E}" srcOrd="0" destOrd="0" presId="urn:microsoft.com/office/officeart/2005/8/layout/process1"/>
    <dgm:cxn modelId="{DBA9D874-99F9-48A7-B1A0-F549D84127B4}" type="presParOf" srcId="{D7435B97-980C-4696-8356-8EB5376CF0FC}" destId="{95B17D74-B5B4-43B6-A483-E3B46B1B358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D866E2-498E-432B-99D7-8B45E71CEB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</dgm:pt>
    <dgm:pt modelId="{CDF3DB2C-3195-4621-BE29-552469936A8D}">
      <dgm:prSet phldrT="[Tekst]"/>
      <dgm:spPr/>
      <dgm:t>
        <a:bodyPr/>
        <a:lstStyle/>
        <a:p>
          <a:r>
            <a:rPr lang="da-DK" dirty="0" smtClean="0"/>
            <a:t>Den definerede og dokumenterede proces</a:t>
          </a:r>
          <a:endParaRPr lang="da-DK" dirty="0"/>
        </a:p>
      </dgm:t>
    </dgm:pt>
    <dgm:pt modelId="{FB0F5C76-EE9B-46D8-8C5A-F79D2DA23763}" type="parTrans" cxnId="{86483207-3A56-4139-ACC9-D682859120FF}">
      <dgm:prSet/>
      <dgm:spPr/>
      <dgm:t>
        <a:bodyPr/>
        <a:lstStyle/>
        <a:p>
          <a:endParaRPr lang="da-DK"/>
        </a:p>
      </dgm:t>
    </dgm:pt>
    <dgm:pt modelId="{8B791FAB-D768-4B91-95A3-CE0110A47EEB}" type="sibTrans" cxnId="{86483207-3A56-4139-ACC9-D682859120FF}">
      <dgm:prSet/>
      <dgm:spPr/>
      <dgm:t>
        <a:bodyPr/>
        <a:lstStyle/>
        <a:p>
          <a:endParaRPr lang="da-DK"/>
        </a:p>
      </dgm:t>
    </dgm:pt>
    <dgm:pt modelId="{FE1B412F-16A7-4EAF-817F-888BBF911E13}">
      <dgm:prSet phldrT="[Tekst]"/>
      <dgm:spPr/>
      <dgm:t>
        <a:bodyPr/>
        <a:lstStyle/>
        <a:p>
          <a:r>
            <a:rPr lang="da-DK" dirty="0" smtClean="0"/>
            <a:t>Den proces vi gennemfører i praksis</a:t>
          </a:r>
          <a:endParaRPr lang="da-DK" dirty="0"/>
        </a:p>
      </dgm:t>
    </dgm:pt>
    <dgm:pt modelId="{9F4E72EE-C755-4264-B5C9-F350CFEF2202}" type="parTrans" cxnId="{3B9ABE8F-6AA0-4304-A485-0054F2D145DD}">
      <dgm:prSet/>
      <dgm:spPr/>
      <dgm:t>
        <a:bodyPr/>
        <a:lstStyle/>
        <a:p>
          <a:endParaRPr lang="da-DK"/>
        </a:p>
      </dgm:t>
    </dgm:pt>
    <dgm:pt modelId="{02316FBA-1B11-4C38-88F2-9CBFE8C13EEF}" type="sibTrans" cxnId="{3B9ABE8F-6AA0-4304-A485-0054F2D145DD}">
      <dgm:prSet/>
      <dgm:spPr/>
      <dgm:t>
        <a:bodyPr/>
        <a:lstStyle/>
        <a:p>
          <a:endParaRPr lang="da-DK"/>
        </a:p>
      </dgm:t>
    </dgm:pt>
    <dgm:pt modelId="{0D99C9D9-DE0A-4260-91EE-AD8D59A166D8}">
      <dgm:prSet phldrT="[Tekst]"/>
      <dgm:spPr/>
      <dgm:t>
        <a:bodyPr/>
        <a:lstStyle/>
        <a:p>
          <a:r>
            <a:rPr lang="da-DK" dirty="0" smtClean="0"/>
            <a:t>Den proces vi ønsker</a:t>
          </a:r>
          <a:endParaRPr lang="da-DK" dirty="0"/>
        </a:p>
      </dgm:t>
    </dgm:pt>
    <dgm:pt modelId="{300114BD-9952-46CA-9EEF-47E6964712A9}" type="parTrans" cxnId="{EBCA11FD-6392-4321-B1CB-2F2E09E2C2AE}">
      <dgm:prSet/>
      <dgm:spPr/>
      <dgm:t>
        <a:bodyPr/>
        <a:lstStyle/>
        <a:p>
          <a:endParaRPr lang="da-DK"/>
        </a:p>
      </dgm:t>
    </dgm:pt>
    <dgm:pt modelId="{9064EFB8-94BB-4049-8E42-66588E3DCD60}" type="sibTrans" cxnId="{EBCA11FD-6392-4321-B1CB-2F2E09E2C2AE}">
      <dgm:prSet/>
      <dgm:spPr/>
      <dgm:t>
        <a:bodyPr/>
        <a:lstStyle/>
        <a:p>
          <a:endParaRPr lang="da-DK"/>
        </a:p>
      </dgm:t>
    </dgm:pt>
    <dgm:pt modelId="{24DDE4D8-7643-4C33-A59F-B4945B78A36E}" type="pres">
      <dgm:prSet presAssocID="{EFD866E2-498E-432B-99D7-8B45E71CEBDB}" presName="Name0" presStyleCnt="0">
        <dgm:presLayoutVars>
          <dgm:chMax val="7"/>
          <dgm:chPref val="7"/>
          <dgm:dir/>
        </dgm:presLayoutVars>
      </dgm:prSet>
      <dgm:spPr/>
    </dgm:pt>
    <dgm:pt modelId="{934856EA-3C6B-4BFF-8133-2180FD8C78D6}" type="pres">
      <dgm:prSet presAssocID="{EFD866E2-498E-432B-99D7-8B45E71CEBDB}" presName="Name1" presStyleCnt="0"/>
      <dgm:spPr/>
    </dgm:pt>
    <dgm:pt modelId="{361CF7AA-CAE8-4D59-9B44-D2FFEA500268}" type="pres">
      <dgm:prSet presAssocID="{EFD866E2-498E-432B-99D7-8B45E71CEBDB}" presName="cycle" presStyleCnt="0"/>
      <dgm:spPr/>
    </dgm:pt>
    <dgm:pt modelId="{449BF24D-FD20-4E87-89ED-B4DC9996A5E1}" type="pres">
      <dgm:prSet presAssocID="{EFD866E2-498E-432B-99D7-8B45E71CEBDB}" presName="srcNode" presStyleLbl="node1" presStyleIdx="0" presStyleCnt="3"/>
      <dgm:spPr/>
    </dgm:pt>
    <dgm:pt modelId="{CAA47BE1-AE78-47A2-899E-CAD1D50EF498}" type="pres">
      <dgm:prSet presAssocID="{EFD866E2-498E-432B-99D7-8B45E71CEBDB}" presName="conn" presStyleLbl="parChTrans1D2" presStyleIdx="0" presStyleCnt="1"/>
      <dgm:spPr/>
      <dgm:t>
        <a:bodyPr/>
        <a:lstStyle/>
        <a:p>
          <a:endParaRPr lang="da-DK"/>
        </a:p>
      </dgm:t>
    </dgm:pt>
    <dgm:pt modelId="{A1A0F734-F4B3-442F-84BB-A5840F19D179}" type="pres">
      <dgm:prSet presAssocID="{EFD866E2-498E-432B-99D7-8B45E71CEBDB}" presName="extraNode" presStyleLbl="node1" presStyleIdx="0" presStyleCnt="3"/>
      <dgm:spPr/>
    </dgm:pt>
    <dgm:pt modelId="{08CF7B33-38C8-4C2C-AD7D-E00BB3FE5A44}" type="pres">
      <dgm:prSet presAssocID="{EFD866E2-498E-432B-99D7-8B45E71CEBDB}" presName="dstNode" presStyleLbl="node1" presStyleIdx="0" presStyleCnt="3"/>
      <dgm:spPr/>
    </dgm:pt>
    <dgm:pt modelId="{0B4B7FD8-62FF-47EA-8AAE-9994B157E95E}" type="pres">
      <dgm:prSet presAssocID="{CDF3DB2C-3195-4621-BE29-552469936A8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2B11F3D-2DBA-4F7D-9B76-A6E997011D9A}" type="pres">
      <dgm:prSet presAssocID="{CDF3DB2C-3195-4621-BE29-552469936A8D}" presName="accent_1" presStyleCnt="0"/>
      <dgm:spPr/>
    </dgm:pt>
    <dgm:pt modelId="{7BB66B71-85AE-4CA8-88D7-67FBCC6BF7A5}" type="pres">
      <dgm:prSet presAssocID="{CDF3DB2C-3195-4621-BE29-552469936A8D}" presName="accentRepeatNode" presStyleLbl="solidFgAcc1" presStyleIdx="0" presStyleCnt="3"/>
      <dgm:spPr/>
    </dgm:pt>
    <dgm:pt modelId="{78ED8FD6-2002-4AD9-B373-30E2779D1572}" type="pres">
      <dgm:prSet presAssocID="{FE1B412F-16A7-4EAF-817F-888BBF911E1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8AF8EF7-B075-49F8-A327-AFDB068924C2}" type="pres">
      <dgm:prSet presAssocID="{FE1B412F-16A7-4EAF-817F-888BBF911E13}" presName="accent_2" presStyleCnt="0"/>
      <dgm:spPr/>
    </dgm:pt>
    <dgm:pt modelId="{25B091F3-3698-4473-9252-835EE530535A}" type="pres">
      <dgm:prSet presAssocID="{FE1B412F-16A7-4EAF-817F-888BBF911E13}" presName="accentRepeatNode" presStyleLbl="solidFgAcc1" presStyleIdx="1" presStyleCnt="3"/>
      <dgm:spPr/>
    </dgm:pt>
    <dgm:pt modelId="{C99BAF31-8AC4-4086-8365-F70CF49B8F8B}" type="pres">
      <dgm:prSet presAssocID="{0D99C9D9-DE0A-4260-91EE-AD8D59A166D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9D3C70F-8F19-4062-A5CC-B6C59F494372}" type="pres">
      <dgm:prSet presAssocID="{0D99C9D9-DE0A-4260-91EE-AD8D59A166D8}" presName="accent_3" presStyleCnt="0"/>
      <dgm:spPr/>
    </dgm:pt>
    <dgm:pt modelId="{71C6CA51-6C98-48A3-A234-DA1EB705DA49}" type="pres">
      <dgm:prSet presAssocID="{0D99C9D9-DE0A-4260-91EE-AD8D59A166D8}" presName="accentRepeatNode" presStyleLbl="solidFgAcc1" presStyleIdx="2" presStyleCnt="3"/>
      <dgm:spPr/>
    </dgm:pt>
  </dgm:ptLst>
  <dgm:cxnLst>
    <dgm:cxn modelId="{EBCA11FD-6392-4321-B1CB-2F2E09E2C2AE}" srcId="{EFD866E2-498E-432B-99D7-8B45E71CEBDB}" destId="{0D99C9D9-DE0A-4260-91EE-AD8D59A166D8}" srcOrd="2" destOrd="0" parTransId="{300114BD-9952-46CA-9EEF-47E6964712A9}" sibTransId="{9064EFB8-94BB-4049-8E42-66588E3DCD60}"/>
    <dgm:cxn modelId="{86483207-3A56-4139-ACC9-D682859120FF}" srcId="{EFD866E2-498E-432B-99D7-8B45E71CEBDB}" destId="{CDF3DB2C-3195-4621-BE29-552469936A8D}" srcOrd="0" destOrd="0" parTransId="{FB0F5C76-EE9B-46D8-8C5A-F79D2DA23763}" sibTransId="{8B791FAB-D768-4B91-95A3-CE0110A47EEB}"/>
    <dgm:cxn modelId="{B01BCAA1-0898-4108-A5AC-71ADB856844E}" type="presOf" srcId="{0D99C9D9-DE0A-4260-91EE-AD8D59A166D8}" destId="{C99BAF31-8AC4-4086-8365-F70CF49B8F8B}" srcOrd="0" destOrd="0" presId="urn:microsoft.com/office/officeart/2008/layout/VerticalCurvedList"/>
    <dgm:cxn modelId="{3B9ABE8F-6AA0-4304-A485-0054F2D145DD}" srcId="{EFD866E2-498E-432B-99D7-8B45E71CEBDB}" destId="{FE1B412F-16A7-4EAF-817F-888BBF911E13}" srcOrd="1" destOrd="0" parTransId="{9F4E72EE-C755-4264-B5C9-F350CFEF2202}" sibTransId="{02316FBA-1B11-4C38-88F2-9CBFE8C13EEF}"/>
    <dgm:cxn modelId="{1E683688-9E58-420D-820D-616DE30570A9}" type="presOf" srcId="{8B791FAB-D768-4B91-95A3-CE0110A47EEB}" destId="{CAA47BE1-AE78-47A2-899E-CAD1D50EF498}" srcOrd="0" destOrd="0" presId="urn:microsoft.com/office/officeart/2008/layout/VerticalCurvedList"/>
    <dgm:cxn modelId="{D44C2424-FA5E-49AD-97BF-2EB3AD762B15}" type="presOf" srcId="{CDF3DB2C-3195-4621-BE29-552469936A8D}" destId="{0B4B7FD8-62FF-47EA-8AAE-9994B157E95E}" srcOrd="0" destOrd="0" presId="urn:microsoft.com/office/officeart/2008/layout/VerticalCurvedList"/>
    <dgm:cxn modelId="{B53E9BF0-7ECB-4194-AF5D-43BB878A1861}" type="presOf" srcId="{EFD866E2-498E-432B-99D7-8B45E71CEBDB}" destId="{24DDE4D8-7643-4C33-A59F-B4945B78A36E}" srcOrd="0" destOrd="0" presId="urn:microsoft.com/office/officeart/2008/layout/VerticalCurvedList"/>
    <dgm:cxn modelId="{544840C7-85F0-436E-8361-65ADF88DDB5B}" type="presOf" srcId="{FE1B412F-16A7-4EAF-817F-888BBF911E13}" destId="{78ED8FD6-2002-4AD9-B373-30E2779D1572}" srcOrd="0" destOrd="0" presId="urn:microsoft.com/office/officeart/2008/layout/VerticalCurvedList"/>
    <dgm:cxn modelId="{791EEB56-36EC-4D9B-A721-16738AE81784}" type="presParOf" srcId="{24DDE4D8-7643-4C33-A59F-B4945B78A36E}" destId="{934856EA-3C6B-4BFF-8133-2180FD8C78D6}" srcOrd="0" destOrd="0" presId="urn:microsoft.com/office/officeart/2008/layout/VerticalCurvedList"/>
    <dgm:cxn modelId="{A593FFD8-5164-4817-A5DD-03B2C2DA8E69}" type="presParOf" srcId="{934856EA-3C6B-4BFF-8133-2180FD8C78D6}" destId="{361CF7AA-CAE8-4D59-9B44-D2FFEA500268}" srcOrd="0" destOrd="0" presId="urn:microsoft.com/office/officeart/2008/layout/VerticalCurvedList"/>
    <dgm:cxn modelId="{449A2538-9D74-4929-A2C6-0AD4B4539A48}" type="presParOf" srcId="{361CF7AA-CAE8-4D59-9B44-D2FFEA500268}" destId="{449BF24D-FD20-4E87-89ED-B4DC9996A5E1}" srcOrd="0" destOrd="0" presId="urn:microsoft.com/office/officeart/2008/layout/VerticalCurvedList"/>
    <dgm:cxn modelId="{C39E96DF-EAD6-499F-9084-DD2BC58F626B}" type="presParOf" srcId="{361CF7AA-CAE8-4D59-9B44-D2FFEA500268}" destId="{CAA47BE1-AE78-47A2-899E-CAD1D50EF498}" srcOrd="1" destOrd="0" presId="urn:microsoft.com/office/officeart/2008/layout/VerticalCurvedList"/>
    <dgm:cxn modelId="{2723F113-7033-4D88-91F1-AB07F6B957C1}" type="presParOf" srcId="{361CF7AA-CAE8-4D59-9B44-D2FFEA500268}" destId="{A1A0F734-F4B3-442F-84BB-A5840F19D179}" srcOrd="2" destOrd="0" presId="urn:microsoft.com/office/officeart/2008/layout/VerticalCurvedList"/>
    <dgm:cxn modelId="{F3FB2E9B-5FAE-428A-91C0-AFF5F7F409A5}" type="presParOf" srcId="{361CF7AA-CAE8-4D59-9B44-D2FFEA500268}" destId="{08CF7B33-38C8-4C2C-AD7D-E00BB3FE5A44}" srcOrd="3" destOrd="0" presId="urn:microsoft.com/office/officeart/2008/layout/VerticalCurvedList"/>
    <dgm:cxn modelId="{F29E3176-5BAA-4471-A227-70355EB3A4B5}" type="presParOf" srcId="{934856EA-3C6B-4BFF-8133-2180FD8C78D6}" destId="{0B4B7FD8-62FF-47EA-8AAE-9994B157E95E}" srcOrd="1" destOrd="0" presId="urn:microsoft.com/office/officeart/2008/layout/VerticalCurvedList"/>
    <dgm:cxn modelId="{C3D2F2B8-E56F-4786-A83B-063306CEB43A}" type="presParOf" srcId="{934856EA-3C6B-4BFF-8133-2180FD8C78D6}" destId="{C2B11F3D-2DBA-4F7D-9B76-A6E997011D9A}" srcOrd="2" destOrd="0" presId="urn:microsoft.com/office/officeart/2008/layout/VerticalCurvedList"/>
    <dgm:cxn modelId="{41C6B8A7-0336-4665-BC73-2CE640579A02}" type="presParOf" srcId="{C2B11F3D-2DBA-4F7D-9B76-A6E997011D9A}" destId="{7BB66B71-85AE-4CA8-88D7-67FBCC6BF7A5}" srcOrd="0" destOrd="0" presId="urn:microsoft.com/office/officeart/2008/layout/VerticalCurvedList"/>
    <dgm:cxn modelId="{AF1B6D2F-7417-45F3-B0A7-C6A4F3F4E17C}" type="presParOf" srcId="{934856EA-3C6B-4BFF-8133-2180FD8C78D6}" destId="{78ED8FD6-2002-4AD9-B373-30E2779D1572}" srcOrd="3" destOrd="0" presId="urn:microsoft.com/office/officeart/2008/layout/VerticalCurvedList"/>
    <dgm:cxn modelId="{25FBE2B2-9B31-497B-AC3D-2F38A85BAB8F}" type="presParOf" srcId="{934856EA-3C6B-4BFF-8133-2180FD8C78D6}" destId="{88AF8EF7-B075-49F8-A327-AFDB068924C2}" srcOrd="4" destOrd="0" presId="urn:microsoft.com/office/officeart/2008/layout/VerticalCurvedList"/>
    <dgm:cxn modelId="{DB692D2C-23A8-495E-8716-B5FAA330E204}" type="presParOf" srcId="{88AF8EF7-B075-49F8-A327-AFDB068924C2}" destId="{25B091F3-3698-4473-9252-835EE530535A}" srcOrd="0" destOrd="0" presId="urn:microsoft.com/office/officeart/2008/layout/VerticalCurvedList"/>
    <dgm:cxn modelId="{2015499D-7032-451B-BDB0-C444F94FBEB8}" type="presParOf" srcId="{934856EA-3C6B-4BFF-8133-2180FD8C78D6}" destId="{C99BAF31-8AC4-4086-8365-F70CF49B8F8B}" srcOrd="5" destOrd="0" presId="urn:microsoft.com/office/officeart/2008/layout/VerticalCurvedList"/>
    <dgm:cxn modelId="{F412C5A6-1027-4F1C-965B-31902D913E9B}" type="presParOf" srcId="{934856EA-3C6B-4BFF-8133-2180FD8C78D6}" destId="{E9D3C70F-8F19-4062-A5CC-B6C59F494372}" srcOrd="6" destOrd="0" presId="urn:microsoft.com/office/officeart/2008/layout/VerticalCurvedList"/>
    <dgm:cxn modelId="{D491DBBF-F322-4D8D-991C-F0591F039FB3}" type="presParOf" srcId="{E9D3C70F-8F19-4062-A5CC-B6C59F494372}" destId="{71C6CA51-6C98-48A3-A234-DA1EB705DA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051F9-FE37-466A-9CE2-CB455DD2B276}">
      <dsp:nvSpPr>
        <dsp:cNvPr id="0" name=""/>
        <dsp:cNvSpPr/>
      </dsp:nvSpPr>
      <dsp:spPr>
        <a:xfrm>
          <a:off x="6771" y="1878984"/>
          <a:ext cx="2023840" cy="121430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/>
            <a:t>Start</a:t>
          </a:r>
          <a:endParaRPr lang="da-DK" sz="2800" kern="1200" dirty="0"/>
        </a:p>
      </dsp:txBody>
      <dsp:txXfrm>
        <a:off x="42337" y="1914550"/>
        <a:ext cx="1952708" cy="1143172"/>
      </dsp:txXfrm>
    </dsp:sp>
    <dsp:sp modelId="{37085820-A22E-4AD6-A7FF-2C4400255F9D}">
      <dsp:nvSpPr>
        <dsp:cNvPr id="0" name=""/>
        <dsp:cNvSpPr/>
      </dsp:nvSpPr>
      <dsp:spPr>
        <a:xfrm>
          <a:off x="2232995" y="2235180"/>
          <a:ext cx="429054" cy="5019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100" kern="1200"/>
        </a:p>
      </dsp:txBody>
      <dsp:txXfrm>
        <a:off x="2232995" y="2335562"/>
        <a:ext cx="300338" cy="301148"/>
      </dsp:txXfrm>
    </dsp:sp>
    <dsp:sp modelId="{F0FC099A-9FD7-4BF5-A3D6-596CB1DC51D0}">
      <dsp:nvSpPr>
        <dsp:cNvPr id="0" name=""/>
        <dsp:cNvSpPr/>
      </dsp:nvSpPr>
      <dsp:spPr>
        <a:xfrm>
          <a:off x="2840148" y="1878984"/>
          <a:ext cx="2023840" cy="121430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46752"/>
            <a:satOff val="-20340"/>
            <a:lumOff val="184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/>
            <a:t>Noget sker</a:t>
          </a:r>
          <a:endParaRPr lang="da-DK" sz="2800" kern="1200" dirty="0"/>
        </a:p>
      </dsp:txBody>
      <dsp:txXfrm>
        <a:off x="2875714" y="1914550"/>
        <a:ext cx="1952708" cy="1143172"/>
      </dsp:txXfrm>
    </dsp:sp>
    <dsp:sp modelId="{72DC2747-F93C-40E4-A53F-FABB1D2F3CD8}">
      <dsp:nvSpPr>
        <dsp:cNvPr id="0" name=""/>
        <dsp:cNvSpPr/>
      </dsp:nvSpPr>
      <dsp:spPr>
        <a:xfrm>
          <a:off x="5066372" y="2235180"/>
          <a:ext cx="429054" cy="5019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93604"/>
            <a:satOff val="-40169"/>
            <a:lumOff val="352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100" kern="1200"/>
        </a:p>
      </dsp:txBody>
      <dsp:txXfrm>
        <a:off x="5066372" y="2335562"/>
        <a:ext cx="300338" cy="301148"/>
      </dsp:txXfrm>
    </dsp:sp>
    <dsp:sp modelId="{95B17D74-B5B4-43B6-A483-E3B46B1B3589}">
      <dsp:nvSpPr>
        <dsp:cNvPr id="0" name=""/>
        <dsp:cNvSpPr/>
      </dsp:nvSpPr>
      <dsp:spPr>
        <a:xfrm>
          <a:off x="5673525" y="1878984"/>
          <a:ext cx="2023840" cy="121430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293504"/>
            <a:satOff val="-40680"/>
            <a:lumOff val="368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/>
            <a:t>Slut</a:t>
          </a:r>
          <a:endParaRPr lang="da-DK" sz="2800" kern="1200" dirty="0"/>
        </a:p>
      </dsp:txBody>
      <dsp:txXfrm>
        <a:off x="5709091" y="1914550"/>
        <a:ext cx="1952708" cy="1143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47BE1-AE78-47A2-899E-CAD1D50EF498}">
      <dsp:nvSpPr>
        <dsp:cNvPr id="0" name=""/>
        <dsp:cNvSpPr/>
      </dsp:nvSpPr>
      <dsp:spPr>
        <a:xfrm>
          <a:off x="-4318442" y="-662464"/>
          <a:ext cx="5145074" cy="5145074"/>
        </a:xfrm>
        <a:prstGeom prst="blockArc">
          <a:avLst>
            <a:gd name="adj1" fmla="val 18900000"/>
            <a:gd name="adj2" fmla="val 2700000"/>
            <a:gd name="adj3" fmla="val 420"/>
          </a:avLst>
        </a:pr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B7FD8-62FF-47EA-8AAE-9994B157E95E}">
      <dsp:nvSpPr>
        <dsp:cNvPr id="0" name=""/>
        <dsp:cNvSpPr/>
      </dsp:nvSpPr>
      <dsp:spPr>
        <a:xfrm>
          <a:off x="531618" y="382014"/>
          <a:ext cx="5753749" cy="76402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44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300" kern="1200" dirty="0" smtClean="0"/>
            <a:t>Den definerede og dokumenterede proces</a:t>
          </a:r>
          <a:endParaRPr lang="da-DK" sz="2300" kern="1200" dirty="0"/>
        </a:p>
      </dsp:txBody>
      <dsp:txXfrm>
        <a:off x="531618" y="382014"/>
        <a:ext cx="5753749" cy="764029"/>
      </dsp:txXfrm>
    </dsp:sp>
    <dsp:sp modelId="{7BB66B71-85AE-4CA8-88D7-67FBCC6BF7A5}">
      <dsp:nvSpPr>
        <dsp:cNvPr id="0" name=""/>
        <dsp:cNvSpPr/>
      </dsp:nvSpPr>
      <dsp:spPr>
        <a:xfrm>
          <a:off x="54100" y="286510"/>
          <a:ext cx="955036" cy="955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D8FD6-2002-4AD9-B373-30E2779D1572}">
      <dsp:nvSpPr>
        <dsp:cNvPr id="0" name=""/>
        <dsp:cNvSpPr/>
      </dsp:nvSpPr>
      <dsp:spPr>
        <a:xfrm>
          <a:off x="809343" y="1528058"/>
          <a:ext cx="5476025" cy="76402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44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300" kern="1200" dirty="0" smtClean="0"/>
            <a:t>Den proces vi gennemfører i praksis</a:t>
          </a:r>
          <a:endParaRPr lang="da-DK" sz="2300" kern="1200" dirty="0"/>
        </a:p>
      </dsp:txBody>
      <dsp:txXfrm>
        <a:off x="809343" y="1528058"/>
        <a:ext cx="5476025" cy="764029"/>
      </dsp:txXfrm>
    </dsp:sp>
    <dsp:sp modelId="{25B091F3-3698-4473-9252-835EE530535A}">
      <dsp:nvSpPr>
        <dsp:cNvPr id="0" name=""/>
        <dsp:cNvSpPr/>
      </dsp:nvSpPr>
      <dsp:spPr>
        <a:xfrm>
          <a:off x="331825" y="1432554"/>
          <a:ext cx="955036" cy="955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BAF31-8AC4-4086-8365-F70CF49B8F8B}">
      <dsp:nvSpPr>
        <dsp:cNvPr id="0" name=""/>
        <dsp:cNvSpPr/>
      </dsp:nvSpPr>
      <dsp:spPr>
        <a:xfrm>
          <a:off x="531618" y="2674101"/>
          <a:ext cx="5753749" cy="76402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44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300" kern="1200" dirty="0" smtClean="0"/>
            <a:t>Den proces vi ønsker</a:t>
          </a:r>
          <a:endParaRPr lang="da-DK" sz="2300" kern="1200" dirty="0"/>
        </a:p>
      </dsp:txBody>
      <dsp:txXfrm>
        <a:off x="531618" y="2674101"/>
        <a:ext cx="5753749" cy="764029"/>
      </dsp:txXfrm>
    </dsp:sp>
    <dsp:sp modelId="{71C6CA51-6C98-48A3-A234-DA1EB705DA49}">
      <dsp:nvSpPr>
        <dsp:cNvPr id="0" name=""/>
        <dsp:cNvSpPr/>
      </dsp:nvSpPr>
      <dsp:spPr>
        <a:xfrm>
          <a:off x="54100" y="2578597"/>
          <a:ext cx="955036" cy="955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0F27E-0455-4CC2-98F7-BB71D3DFDA74}" type="datetimeFigureOut">
              <a:rPr lang="da-DK" smtClean="0"/>
              <a:t>20-08-2020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70A35-78E3-44A8-8817-30F330E52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11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 dirty="0" smtClean="0"/>
              <a:t>En kortlægning af processen skal sikre, at alle i teamet har en fælles og korrekt forståelse</a:t>
            </a:r>
            <a:r>
              <a:rPr lang="da-DK" altLang="da-DK" baseline="0" dirty="0" smtClean="0"/>
              <a:t> </a:t>
            </a:r>
            <a:r>
              <a:rPr lang="da-DK" altLang="da-DK" dirty="0" smtClean="0"/>
              <a:t>af den proces, vi ønsker at forbedre løbende.</a:t>
            </a:r>
          </a:p>
          <a:p>
            <a:r>
              <a:rPr lang="da-DK" altLang="da-DK" dirty="0" smtClean="0"/>
              <a:t>Afhængig af hvor vi som sundhedspersoner er i processen, har vi typisk et forskelligt billede af hele processen eller er uvidende om, hvem der gør hvad på hvilket tidpunkt i processen. </a:t>
            </a:r>
          </a:p>
        </p:txBody>
      </p:sp>
      <p:sp>
        <p:nvSpPr>
          <p:cNvPr id="25604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89094CE7-9054-4CEE-A058-91AAB6D1A1F4}" type="slidenum">
              <a:rPr lang="da-DK" altLang="da-DK" sz="1300" smtClean="0"/>
              <a:pPr>
                <a:spcBef>
                  <a:spcPct val="0"/>
                </a:spcBef>
              </a:pPr>
              <a:t>2</a:t>
            </a:fld>
            <a:endParaRPr lang="da-DK" altLang="da-DK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hjælpsomt redskab til at vise forbedringsmuligheder</a:t>
            </a:r>
          </a:p>
          <a:p>
            <a:pPr lvl="1" rtl="0"/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”Re-designe” processen</a:t>
            </a:r>
          </a:p>
          <a:p>
            <a:pPr lvl="1" rtl="0"/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”Designe” en ny proces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743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baseline="0" smtClean="0"/>
              <a:t>Patienter/pårørende </a:t>
            </a:r>
            <a:r>
              <a:rPr lang="da-DK" altLang="da-DK" baseline="0" dirty="0" smtClean="0"/>
              <a:t>oplever resultatet a</a:t>
            </a:r>
            <a:r>
              <a:rPr lang="da-DK" altLang="da-DK" dirty="0" smtClean="0"/>
              <a:t>f processen og kan være værdiskabende at inddrage i kortlægningen af processen.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776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 med at lade alle deltagere skrive deres ’trin’ fra arbejdsgangen ned på enkelte post-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it’s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Så kan I senere placere dem i rigtig rækkefølge og skrive dem ned på papir eller pc. 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9838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Arbejdsgangsanalyse kan laves ved hjælp af; Flowdiagram, spaghettidiagram, svømmebanediagram og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værdistrømsanalyse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1843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Hver vandret svømmebane repræsenterer en person eller en afdeling, der er ansvarlig for en række trin i processen. Fra</a:t>
            </a:r>
            <a:r>
              <a:rPr lang="da-DK" baseline="0" dirty="0" smtClean="0"/>
              <a:t> venstre mod højre plottes de aktiviteter som hver person/afdeling udfører i den samlede proces. På den måde visualiseres det, hvordan den samlede proces består af mange del-elementer af arbejdsgange for de mennesker der er involverede. Det visualiseres også, hvis flere elementer i arbejdsgangen foregår samtidigt med involvering af flere personer. 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50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Illustrér</a:t>
            </a:r>
            <a:r>
              <a:rPr lang="da-DK" baseline="0" dirty="0" smtClean="0"/>
              <a:t> sammenhængen, samarbejdet og koordineringen med streger mellem de enkelte arbejdsopgaver. Dette er et mere enkelt eksempel, der kan bruges som inspiration til når I tegner analysen op.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940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999" y="792000"/>
            <a:ext cx="8784000" cy="558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8994" name="Rectangle 8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sp>
        <p:nvSpPr>
          <p:cNvPr id="39024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skrive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Klik for at skrive tekst eller klik på ikon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22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Øvel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831188"/>
            <a:ext cx="7197725" cy="9144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0"/>
          <a:stretch/>
        </p:blipFill>
        <p:spPr>
          <a:xfrm>
            <a:off x="4454958" y="2349904"/>
            <a:ext cx="4981646" cy="4235708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0" y="1214324"/>
            <a:ext cx="1623974" cy="453183"/>
          </a:xfrm>
          <a:prstGeom prst="rect">
            <a:avLst/>
          </a:prstGeom>
          <a:solidFill>
            <a:srgbClr val="CCCC66"/>
          </a:solidFill>
        </p:spPr>
        <p:txBody>
          <a:bodyPr wrap="square" lIns="0" tIns="72000" rIns="180000" bIns="72000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 smtClean="0">
                <a:solidFill>
                  <a:schemeClr val="bg1"/>
                </a:solidFill>
              </a:rPr>
              <a:t>ØVELSE</a:t>
            </a:r>
          </a:p>
        </p:txBody>
      </p:sp>
    </p:spTree>
    <p:extLst>
      <p:ext uri="{BB962C8B-B14F-4D97-AF65-F5344CB8AC3E}">
        <p14:creationId xmlns:p14="http://schemas.microsoft.com/office/powerpoint/2010/main" val="108549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hvid kan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/>
          </p:nvPr>
        </p:nvSpPr>
        <p:spPr>
          <a:xfrm>
            <a:off x="180000" y="792000"/>
            <a:ext cx="8784000" cy="5580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48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billede 2"/>
          <p:cNvSpPr>
            <a:spLocks noGrp="1"/>
          </p:cNvSpPr>
          <p:nvPr>
            <p:ph type="pic" idx="1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07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4000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8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67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4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ita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dsholder til billede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55" name="Rektangel 54"/>
          <p:cNvSpPr/>
          <p:nvPr/>
        </p:nvSpPr>
        <p:spPr bwMode="auto">
          <a:xfrm>
            <a:off x="-2" y="5191379"/>
            <a:ext cx="9144002" cy="1666621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930232" y="6256420"/>
            <a:ext cx="6840000" cy="359075"/>
          </a:xfrm>
        </p:spPr>
        <p:txBody>
          <a:bodyPr anchor="t"/>
          <a:lstStyle>
            <a:lvl1pPr marL="0" indent="0" algn="r">
              <a:buFont typeface="Wingdings" pitchFamily="2" charset="2"/>
              <a:buNone/>
              <a:defRPr lang="da-DK" sz="1600" b="0" i="1" baseline="0" smtClean="0">
                <a:solidFill>
                  <a:srgbClr val="424242"/>
                </a:solidFill>
                <a:effectLst/>
              </a:defRPr>
            </a:lvl1pPr>
          </a:lstStyle>
          <a:p>
            <a:pPr lvl="0"/>
            <a:r>
              <a:rPr lang="da-DK" altLang="da-DK" b="0" i="1" noProof="0" dirty="0" smtClean="0">
                <a:solidFill>
                  <a:srgbClr val="424242"/>
                </a:solidFill>
                <a:effectLst/>
                <a:latin typeface="+mj-lt"/>
              </a:rPr>
              <a:t>- citat af</a:t>
            </a:r>
            <a:endParaRPr lang="da-DK" altLang="da-DK" noProof="0" dirty="0" smtClean="0"/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auto">
          <a:xfrm>
            <a:off x="1099928" y="5089779"/>
            <a:ext cx="234950" cy="203200"/>
          </a:xfrm>
          <a:custGeom>
            <a:avLst/>
            <a:gdLst>
              <a:gd name="T0" fmla="*/ 64 w 148"/>
              <a:gd name="T1" fmla="*/ 0 h 128"/>
              <a:gd name="T2" fmla="*/ 4 w 148"/>
              <a:gd name="T3" fmla="*/ 0 h 128"/>
              <a:gd name="T4" fmla="*/ 4 w 148"/>
              <a:gd name="T5" fmla="*/ 58 h 128"/>
              <a:gd name="T6" fmla="*/ 32 w 148"/>
              <a:gd name="T7" fmla="*/ 58 h 128"/>
              <a:gd name="T8" fmla="*/ 32 w 148"/>
              <a:gd name="T9" fmla="*/ 58 h 128"/>
              <a:gd name="T10" fmla="*/ 30 w 148"/>
              <a:gd name="T11" fmla="*/ 74 h 128"/>
              <a:gd name="T12" fmla="*/ 28 w 148"/>
              <a:gd name="T13" fmla="*/ 80 h 128"/>
              <a:gd name="T14" fmla="*/ 24 w 148"/>
              <a:gd name="T15" fmla="*/ 86 h 128"/>
              <a:gd name="T16" fmla="*/ 20 w 148"/>
              <a:gd name="T17" fmla="*/ 92 h 128"/>
              <a:gd name="T18" fmla="*/ 14 w 148"/>
              <a:gd name="T19" fmla="*/ 96 h 128"/>
              <a:gd name="T20" fmla="*/ 0 w 148"/>
              <a:gd name="T21" fmla="*/ 104 h 128"/>
              <a:gd name="T22" fmla="*/ 10 w 148"/>
              <a:gd name="T23" fmla="*/ 128 h 128"/>
              <a:gd name="T24" fmla="*/ 10 w 148"/>
              <a:gd name="T25" fmla="*/ 128 h 128"/>
              <a:gd name="T26" fmla="*/ 28 w 148"/>
              <a:gd name="T27" fmla="*/ 120 h 128"/>
              <a:gd name="T28" fmla="*/ 42 w 148"/>
              <a:gd name="T29" fmla="*/ 110 h 128"/>
              <a:gd name="T30" fmla="*/ 42 w 148"/>
              <a:gd name="T31" fmla="*/ 110 h 128"/>
              <a:gd name="T32" fmla="*/ 52 w 148"/>
              <a:gd name="T33" fmla="*/ 98 h 128"/>
              <a:gd name="T34" fmla="*/ 58 w 148"/>
              <a:gd name="T35" fmla="*/ 82 h 128"/>
              <a:gd name="T36" fmla="*/ 62 w 148"/>
              <a:gd name="T37" fmla="*/ 64 h 128"/>
              <a:gd name="T38" fmla="*/ 64 w 148"/>
              <a:gd name="T39" fmla="*/ 42 h 128"/>
              <a:gd name="T40" fmla="*/ 64 w 148"/>
              <a:gd name="T41" fmla="*/ 0 h 128"/>
              <a:gd name="T42" fmla="*/ 148 w 148"/>
              <a:gd name="T43" fmla="*/ 0 h 128"/>
              <a:gd name="T44" fmla="*/ 90 w 148"/>
              <a:gd name="T45" fmla="*/ 0 h 128"/>
              <a:gd name="T46" fmla="*/ 90 w 148"/>
              <a:gd name="T47" fmla="*/ 58 h 128"/>
              <a:gd name="T48" fmla="*/ 118 w 148"/>
              <a:gd name="T49" fmla="*/ 58 h 128"/>
              <a:gd name="T50" fmla="*/ 118 w 148"/>
              <a:gd name="T51" fmla="*/ 58 h 128"/>
              <a:gd name="T52" fmla="*/ 116 w 148"/>
              <a:gd name="T53" fmla="*/ 74 h 128"/>
              <a:gd name="T54" fmla="*/ 112 w 148"/>
              <a:gd name="T55" fmla="*/ 80 h 128"/>
              <a:gd name="T56" fmla="*/ 110 w 148"/>
              <a:gd name="T57" fmla="*/ 86 h 128"/>
              <a:gd name="T58" fmla="*/ 104 w 148"/>
              <a:gd name="T59" fmla="*/ 92 h 128"/>
              <a:gd name="T60" fmla="*/ 98 w 148"/>
              <a:gd name="T61" fmla="*/ 96 h 128"/>
              <a:gd name="T62" fmla="*/ 84 w 148"/>
              <a:gd name="T63" fmla="*/ 104 h 128"/>
              <a:gd name="T64" fmla="*/ 96 w 148"/>
              <a:gd name="T65" fmla="*/ 128 h 128"/>
              <a:gd name="T66" fmla="*/ 96 w 148"/>
              <a:gd name="T67" fmla="*/ 128 h 128"/>
              <a:gd name="T68" fmla="*/ 114 w 148"/>
              <a:gd name="T69" fmla="*/ 120 h 128"/>
              <a:gd name="T70" fmla="*/ 128 w 148"/>
              <a:gd name="T71" fmla="*/ 110 h 128"/>
              <a:gd name="T72" fmla="*/ 128 w 148"/>
              <a:gd name="T73" fmla="*/ 110 h 128"/>
              <a:gd name="T74" fmla="*/ 134 w 148"/>
              <a:gd name="T75" fmla="*/ 102 h 128"/>
              <a:gd name="T76" fmla="*/ 138 w 148"/>
              <a:gd name="T77" fmla="*/ 96 h 128"/>
              <a:gd name="T78" fmla="*/ 142 w 148"/>
              <a:gd name="T79" fmla="*/ 88 h 128"/>
              <a:gd name="T80" fmla="*/ 146 w 148"/>
              <a:gd name="T81" fmla="*/ 78 h 128"/>
              <a:gd name="T82" fmla="*/ 146 w 148"/>
              <a:gd name="T83" fmla="*/ 78 h 128"/>
              <a:gd name="T84" fmla="*/ 148 w 148"/>
              <a:gd name="T85" fmla="*/ 62 h 128"/>
              <a:gd name="T86" fmla="*/ 148 w 148"/>
              <a:gd name="T87" fmla="*/ 42 h 128"/>
              <a:gd name="T88" fmla="*/ 148 w 148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8" h="128">
                <a:moveTo>
                  <a:pt x="64" y="0"/>
                </a:moveTo>
                <a:lnTo>
                  <a:pt x="4" y="0"/>
                </a:lnTo>
                <a:lnTo>
                  <a:pt x="4" y="58"/>
                </a:lnTo>
                <a:lnTo>
                  <a:pt x="32" y="58"/>
                </a:lnTo>
                <a:lnTo>
                  <a:pt x="32" y="58"/>
                </a:lnTo>
                <a:lnTo>
                  <a:pt x="30" y="74"/>
                </a:lnTo>
                <a:lnTo>
                  <a:pt x="28" y="80"/>
                </a:lnTo>
                <a:lnTo>
                  <a:pt x="24" y="86"/>
                </a:lnTo>
                <a:lnTo>
                  <a:pt x="20" y="92"/>
                </a:lnTo>
                <a:lnTo>
                  <a:pt x="14" y="96"/>
                </a:lnTo>
                <a:lnTo>
                  <a:pt x="0" y="104"/>
                </a:lnTo>
                <a:lnTo>
                  <a:pt x="10" y="128"/>
                </a:lnTo>
                <a:lnTo>
                  <a:pt x="10" y="128"/>
                </a:lnTo>
                <a:lnTo>
                  <a:pt x="28" y="120"/>
                </a:lnTo>
                <a:lnTo>
                  <a:pt x="42" y="110"/>
                </a:lnTo>
                <a:lnTo>
                  <a:pt x="42" y="110"/>
                </a:lnTo>
                <a:lnTo>
                  <a:pt x="52" y="98"/>
                </a:lnTo>
                <a:lnTo>
                  <a:pt x="58" y="82"/>
                </a:lnTo>
                <a:lnTo>
                  <a:pt x="62" y="64"/>
                </a:lnTo>
                <a:lnTo>
                  <a:pt x="64" y="42"/>
                </a:lnTo>
                <a:lnTo>
                  <a:pt x="64" y="0"/>
                </a:lnTo>
                <a:close/>
                <a:moveTo>
                  <a:pt x="148" y="0"/>
                </a:moveTo>
                <a:lnTo>
                  <a:pt x="90" y="0"/>
                </a:lnTo>
                <a:lnTo>
                  <a:pt x="90" y="58"/>
                </a:lnTo>
                <a:lnTo>
                  <a:pt x="118" y="58"/>
                </a:lnTo>
                <a:lnTo>
                  <a:pt x="118" y="58"/>
                </a:lnTo>
                <a:lnTo>
                  <a:pt x="116" y="74"/>
                </a:lnTo>
                <a:lnTo>
                  <a:pt x="112" y="80"/>
                </a:lnTo>
                <a:lnTo>
                  <a:pt x="110" y="86"/>
                </a:lnTo>
                <a:lnTo>
                  <a:pt x="104" y="92"/>
                </a:lnTo>
                <a:lnTo>
                  <a:pt x="98" y="96"/>
                </a:lnTo>
                <a:lnTo>
                  <a:pt x="84" y="104"/>
                </a:lnTo>
                <a:lnTo>
                  <a:pt x="96" y="128"/>
                </a:lnTo>
                <a:lnTo>
                  <a:pt x="96" y="128"/>
                </a:lnTo>
                <a:lnTo>
                  <a:pt x="114" y="120"/>
                </a:lnTo>
                <a:lnTo>
                  <a:pt x="128" y="110"/>
                </a:lnTo>
                <a:lnTo>
                  <a:pt x="128" y="110"/>
                </a:lnTo>
                <a:lnTo>
                  <a:pt x="134" y="102"/>
                </a:lnTo>
                <a:lnTo>
                  <a:pt x="138" y="96"/>
                </a:lnTo>
                <a:lnTo>
                  <a:pt x="142" y="88"/>
                </a:lnTo>
                <a:lnTo>
                  <a:pt x="146" y="78"/>
                </a:lnTo>
                <a:lnTo>
                  <a:pt x="146" y="78"/>
                </a:lnTo>
                <a:lnTo>
                  <a:pt x="148" y="62"/>
                </a:lnTo>
                <a:lnTo>
                  <a:pt x="148" y="42"/>
                </a:lnTo>
                <a:lnTo>
                  <a:pt x="148" y="0"/>
                </a:lnTo>
                <a:close/>
              </a:path>
            </a:pathLst>
          </a:cu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3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80000" y="5491324"/>
            <a:ext cx="6840000" cy="1494932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ct val="20000"/>
              </a:spcAft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Klik og skriv citat</a:t>
            </a:r>
          </a:p>
        </p:txBody>
      </p:sp>
    </p:spTree>
    <p:extLst>
      <p:ext uri="{BB962C8B-B14F-4D97-AF65-F5344CB8AC3E}">
        <p14:creationId xmlns:p14="http://schemas.microsoft.com/office/powerpoint/2010/main" val="105903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6" y="1187450"/>
            <a:ext cx="770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Klik for at redigere titeltypografi i masteren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7" y="2159000"/>
            <a:ext cx="77040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8925" y="6332538"/>
            <a:ext cx="2324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grpSp>
        <p:nvGrpSpPr>
          <p:cNvPr id="38019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3802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5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6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m.dk/forbedringps%20og%20find%20bl.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7"/>
          <a:stretch/>
        </p:blipFill>
        <p:spPr bwMode="auto">
          <a:xfrm>
            <a:off x="179512" y="764703"/>
            <a:ext cx="8784977" cy="298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898525" y="3813175"/>
            <a:ext cx="7705923" cy="1439863"/>
          </a:xfrm>
        </p:spPr>
        <p:txBody>
          <a:bodyPr/>
          <a:lstStyle/>
          <a:p>
            <a:r>
              <a:rPr lang="da-DK" dirty="0" smtClean="0"/>
              <a:t>Arbejdsgangsanalyse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Psykiatriens forbedringsværktøjskasse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7" name="Picture 2" descr="N:\Afdeling\POSADMIN\KOM\K-team\FORBEDRING TIL WWW\Figurer og logo\SPOK uden baggrun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r="32481"/>
          <a:stretch/>
        </p:blipFill>
        <p:spPr bwMode="auto">
          <a:xfrm>
            <a:off x="-1088908" y="2852936"/>
            <a:ext cx="36446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3876030" cy="295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52689"/>
            <a:ext cx="3465571" cy="28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Forskellige metoder til at afdække arbejdsgange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sz="1800" b="1" dirty="0"/>
          </a:p>
          <a:p>
            <a:endParaRPr lang="da-DK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190161" cy="300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23549D2-622C-422A-898F-AB1B6E3A6EF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10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38799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Rutediagram med svømmebaner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endParaRPr lang="da-DK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24584" r="35138" b="17180"/>
          <a:stretch/>
        </p:blipFill>
        <p:spPr bwMode="auto">
          <a:xfrm>
            <a:off x="1135040" y="2204864"/>
            <a:ext cx="6101256" cy="37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23549D2-622C-422A-898F-AB1B6E3A6EF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11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420374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76250"/>
            <a:ext cx="79057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23549D2-622C-422A-898F-AB1B6E3A6EF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12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20590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 txBox="1">
            <a:spLocks/>
          </p:cNvSpPr>
          <p:nvPr/>
        </p:nvSpPr>
        <p:spPr bwMode="auto">
          <a:xfrm>
            <a:off x="479425" y="6234113"/>
            <a:ext cx="33115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defPPr>
              <a:defRPr lang="da-DK"/>
            </a:defPPr>
            <a:lvl1pPr marL="0" algn="l" defTabSz="914400" rtl="0" eaLnBrk="0" latin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spcAft>
                <a:spcPct val="0"/>
              </a:spcAft>
              <a:buClrTx/>
              <a:buFontTx/>
              <a:buNone/>
            </a:pPr>
            <a:r>
              <a:rPr lang="da-DK" altLang="da-DK" sz="1200" b="1" smtClean="0">
                <a:solidFill>
                  <a:srgbClr val="FF0000"/>
                </a:solidFill>
                <a:latin typeface="Calibri" pitchFamily="34" charset="0"/>
              </a:rPr>
              <a:t>Rød skrift </a:t>
            </a:r>
            <a:r>
              <a:rPr lang="da-DK" altLang="da-DK" sz="1200" b="1" smtClean="0">
                <a:latin typeface="Calibri" pitchFamily="34" charset="0"/>
              </a:rPr>
              <a:t>= uklarheder i arbejdsgangen</a:t>
            </a:r>
            <a:endParaRPr lang="da-DK" altLang="da-DK" sz="1200" b="1">
              <a:latin typeface="Calibri" pitchFamily="34" charset="0"/>
            </a:endParaRPr>
          </a:p>
        </p:txBody>
      </p:sp>
      <p:sp>
        <p:nvSpPr>
          <p:cNvPr id="3" name="Højrepil 2"/>
          <p:cNvSpPr/>
          <p:nvPr/>
        </p:nvSpPr>
        <p:spPr>
          <a:xfrm>
            <a:off x="755650" y="1562100"/>
            <a:ext cx="7632700" cy="22225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Rektangel 3"/>
          <p:cNvSpPr/>
          <p:nvPr/>
        </p:nvSpPr>
        <p:spPr>
          <a:xfrm rot="16200000">
            <a:off x="-2139950" y="3376613"/>
            <a:ext cx="5108575" cy="469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mtClean="0">
                <a:latin typeface="Calibri" pitchFamily="34" charset="0"/>
              </a:rPr>
              <a:t>Indlæggelse på stationære sengeafsnit</a:t>
            </a:r>
          </a:p>
        </p:txBody>
      </p:sp>
      <p:sp>
        <p:nvSpPr>
          <p:cNvPr id="5" name="Rektangel 4"/>
          <p:cNvSpPr/>
          <p:nvPr/>
        </p:nvSpPr>
        <p:spPr>
          <a:xfrm>
            <a:off x="3708400" y="6597650"/>
            <a:ext cx="1203325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Tidslinje</a:t>
            </a:r>
          </a:p>
        </p:txBody>
      </p:sp>
      <p:cxnSp>
        <p:nvCxnSpPr>
          <p:cNvPr id="6" name="Lige pilforbindelse 5"/>
          <p:cNvCxnSpPr/>
          <p:nvPr/>
        </p:nvCxnSpPr>
        <p:spPr>
          <a:xfrm>
            <a:off x="468313" y="6524625"/>
            <a:ext cx="83343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boks 19"/>
          <p:cNvSpPr txBox="1">
            <a:spLocks noChangeArrowheads="1"/>
          </p:cNvSpPr>
          <p:nvPr/>
        </p:nvSpPr>
        <p:spPr bwMode="auto">
          <a:xfrm>
            <a:off x="395288" y="115888"/>
            <a:ext cx="8304212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da-DK" altLang="da-DK" sz="1800" b="1">
                <a:latin typeface="Calibri" pitchFamily="34" charset="0"/>
              </a:rPr>
              <a:t>Medicinens vej til patienten -arbejdsgange – afs. E2, (1)</a:t>
            </a:r>
          </a:p>
        </p:txBody>
      </p:sp>
      <p:sp>
        <p:nvSpPr>
          <p:cNvPr id="8" name="Højrepil 7"/>
          <p:cNvSpPr/>
          <p:nvPr/>
        </p:nvSpPr>
        <p:spPr>
          <a:xfrm>
            <a:off x="755650" y="2725738"/>
            <a:ext cx="7632700" cy="20161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Højrepil 8"/>
          <p:cNvSpPr/>
          <p:nvPr/>
        </p:nvSpPr>
        <p:spPr>
          <a:xfrm>
            <a:off x="755650" y="3949700"/>
            <a:ext cx="7632700" cy="2159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0" name="Højrepil 9"/>
          <p:cNvSpPr/>
          <p:nvPr/>
        </p:nvSpPr>
        <p:spPr>
          <a:xfrm>
            <a:off x="755650" y="5399088"/>
            <a:ext cx="7632700" cy="21907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755650" y="1806575"/>
            <a:ext cx="1871663" cy="3556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 smtClean="0">
                <a:solidFill>
                  <a:srgbClr val="FF0000"/>
                </a:solidFill>
                <a:latin typeface="Calibri" pitchFamily="34" charset="0"/>
              </a:rPr>
              <a:t>Medicinanamnesen </a:t>
            </a:r>
            <a:r>
              <a:rPr lang="da-DK" altLang="da-DK" sz="900" dirty="0">
                <a:solidFill>
                  <a:srgbClr val="FF0000"/>
                </a:solidFill>
                <a:latin typeface="Calibri" pitchFamily="34" charset="0"/>
              </a:rPr>
              <a:t>mere udførlig </a:t>
            </a:r>
            <a:r>
              <a:rPr lang="da-DK" altLang="da-DK" sz="900" dirty="0" smtClean="0">
                <a:solidFill>
                  <a:srgbClr val="FF0000"/>
                </a:solidFill>
                <a:latin typeface="Calibri" pitchFamily="34" charset="0"/>
              </a:rPr>
              <a:t> dokumenteret i Midt-EPJ ??</a:t>
            </a:r>
            <a:endParaRPr lang="da-DK" altLang="da-DK" sz="9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2752725" y="1806575"/>
            <a:ext cx="1933575" cy="36036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 smtClean="0">
                <a:solidFill>
                  <a:srgbClr val="FF0000"/>
                </a:solidFill>
                <a:latin typeface="Calibri" pitchFamily="34" charset="0"/>
              </a:rPr>
              <a:t>Medicingennemgang skal laves ved gennemgang + medicinafstemning  !!</a:t>
            </a:r>
          </a:p>
        </p:txBody>
      </p:sp>
      <p:sp>
        <p:nvSpPr>
          <p:cNvPr id="13" name="Rektangel 12"/>
          <p:cNvSpPr/>
          <p:nvPr/>
        </p:nvSpPr>
        <p:spPr>
          <a:xfrm>
            <a:off x="755650" y="1057275"/>
            <a:ext cx="2232025" cy="4984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 smtClean="0">
                <a:latin typeface="Calibri" pitchFamily="34" charset="0"/>
              </a:rPr>
              <a:t>Optage Medicinanamnese ved journaloptagelse samt </a:t>
            </a:r>
            <a:r>
              <a:rPr lang="da-DK" altLang="da-DK" sz="900" dirty="0" err="1" smtClean="0">
                <a:latin typeface="Calibri" pitchFamily="34" charset="0"/>
              </a:rPr>
              <a:t>Cave</a:t>
            </a:r>
            <a:r>
              <a:rPr lang="da-DK" altLang="da-DK" sz="900" dirty="0" smtClean="0">
                <a:latin typeface="Calibri" pitchFamily="34" charset="0"/>
              </a:rPr>
              <a:t> og Allergi </a:t>
            </a:r>
            <a:r>
              <a:rPr lang="da-DK" altLang="da-DK" sz="900" dirty="0" err="1" smtClean="0">
                <a:latin typeface="Calibri" pitchFamily="34" charset="0"/>
              </a:rPr>
              <a:t>incl</a:t>
            </a:r>
            <a:r>
              <a:rPr lang="da-DK" altLang="da-DK" sz="900" dirty="0" smtClean="0">
                <a:latin typeface="Calibri" pitchFamily="34" charset="0"/>
              </a:rPr>
              <a:t>. medicinafstemning</a:t>
            </a:r>
          </a:p>
        </p:txBody>
      </p:sp>
      <p:sp>
        <p:nvSpPr>
          <p:cNvPr id="14" name="Tekstboks 21"/>
          <p:cNvSpPr txBox="1">
            <a:spLocks noChangeArrowheads="1"/>
          </p:cNvSpPr>
          <p:nvPr/>
        </p:nvSpPr>
        <p:spPr bwMode="auto">
          <a:xfrm>
            <a:off x="776288" y="6551613"/>
            <a:ext cx="866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a-DK" altLang="da-DK" sz="1100">
                <a:latin typeface="Calibri" pitchFamily="34" charset="0"/>
              </a:rPr>
              <a:t>Indlæggelse</a:t>
            </a:r>
          </a:p>
        </p:txBody>
      </p:sp>
      <p:sp>
        <p:nvSpPr>
          <p:cNvPr id="15" name="Tekstboks 32"/>
          <p:cNvSpPr txBox="1">
            <a:spLocks noChangeArrowheads="1"/>
          </p:cNvSpPr>
          <p:nvPr/>
        </p:nvSpPr>
        <p:spPr bwMode="auto">
          <a:xfrm>
            <a:off x="5530850" y="6524625"/>
            <a:ext cx="367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a-DK" altLang="da-DK" sz="900">
                <a:latin typeface="Calibri" pitchFamily="34" charset="0"/>
              </a:rPr>
              <a:t>                                                             Version 2, marts 2016, Marianne Bovard</a:t>
            </a:r>
          </a:p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da-DK" altLang="da-DK" sz="1100">
              <a:latin typeface="Calibri" pitchFamily="34" charset="0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755650" y="2346325"/>
            <a:ext cx="2087563" cy="3556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 smtClean="0">
                <a:latin typeface="Calibri" pitchFamily="34" charset="0"/>
              </a:rPr>
              <a:t>Medicinanamnese ved 1.møde </a:t>
            </a:r>
          </a:p>
          <a:p>
            <a:pPr eaLnBrk="1" hangingPunct="1">
              <a:defRPr/>
            </a:pPr>
            <a:r>
              <a:rPr lang="da-DK" altLang="da-DK" sz="900" dirty="0" smtClean="0">
                <a:latin typeface="Calibri" pitchFamily="34" charset="0"/>
              </a:rPr>
              <a:t>+ løbende i forløbet </a:t>
            </a:r>
          </a:p>
        </p:txBody>
      </p:sp>
      <p:sp>
        <p:nvSpPr>
          <p:cNvPr id="17" name="Rektangel 16"/>
          <p:cNvSpPr/>
          <p:nvPr/>
        </p:nvSpPr>
        <p:spPr>
          <a:xfrm>
            <a:off x="755650" y="3468688"/>
            <a:ext cx="1871663" cy="42703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 smtClean="0">
                <a:latin typeface="Calibri" pitchFamily="34" charset="0"/>
              </a:rPr>
              <a:t>Medicingennemgang fokus på hele* lægemiddelbehandlingen torsdage</a:t>
            </a:r>
          </a:p>
        </p:txBody>
      </p:sp>
      <p:sp>
        <p:nvSpPr>
          <p:cNvPr id="18" name="Rektangel 17"/>
          <p:cNvSpPr/>
          <p:nvPr/>
        </p:nvSpPr>
        <p:spPr>
          <a:xfrm>
            <a:off x="2813050" y="3468688"/>
            <a:ext cx="1873250" cy="42703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 smtClean="0">
                <a:latin typeface="Calibri" pitchFamily="34" charset="0"/>
              </a:rPr>
              <a:t>*Adm. tider, doser, interaktion, </a:t>
            </a:r>
            <a:r>
              <a:rPr lang="da-DK" altLang="da-DK" sz="900" dirty="0" err="1" smtClean="0">
                <a:latin typeface="Calibri" pitchFamily="34" charset="0"/>
              </a:rPr>
              <a:t>kontraindik</a:t>
            </a:r>
            <a:r>
              <a:rPr lang="da-DK" altLang="da-DK" sz="900" dirty="0" smtClean="0">
                <a:latin typeface="Calibri" pitchFamily="34" charset="0"/>
              </a:rPr>
              <a:t>. bivirkninger, historik, symptombillede</a:t>
            </a:r>
          </a:p>
        </p:txBody>
      </p:sp>
      <p:sp>
        <p:nvSpPr>
          <p:cNvPr id="19" name="Rektangel 18"/>
          <p:cNvSpPr/>
          <p:nvPr/>
        </p:nvSpPr>
        <p:spPr>
          <a:xfrm>
            <a:off x="2843213" y="4810125"/>
            <a:ext cx="1655762" cy="56991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a-DK" sz="900" dirty="0">
                <a:latin typeface="+mn-lt"/>
              </a:rPr>
              <a:t>P</a:t>
            </a:r>
            <a:r>
              <a:rPr lang="da-DK" sz="900" dirty="0" smtClean="0">
                <a:latin typeface="+mn-lt"/>
              </a:rPr>
              <a:t>atienten </a:t>
            </a:r>
            <a:r>
              <a:rPr lang="da-DK" sz="900" dirty="0">
                <a:latin typeface="+mn-lt"/>
              </a:rPr>
              <a:t>får </a:t>
            </a:r>
            <a:r>
              <a:rPr lang="da-DK" sz="900" dirty="0" smtClean="0">
                <a:latin typeface="+mn-lt"/>
              </a:rPr>
              <a:t>valg -muligheder </a:t>
            </a:r>
            <a:r>
              <a:rPr lang="da-DK" sz="900" dirty="0">
                <a:latin typeface="+mn-lt"/>
              </a:rPr>
              <a:t>og mulighed for at bestemme indenfor </a:t>
            </a:r>
            <a:r>
              <a:rPr lang="da-DK" sz="900" dirty="0" smtClean="0"/>
              <a:t>rammerne via ligeværdig dialog</a:t>
            </a:r>
            <a:endParaRPr lang="da-DK" altLang="da-DK" sz="900" dirty="0" smtClean="0"/>
          </a:p>
        </p:txBody>
      </p:sp>
      <p:sp>
        <p:nvSpPr>
          <p:cNvPr id="20" name="Rektangel 19"/>
          <p:cNvSpPr/>
          <p:nvPr/>
        </p:nvSpPr>
        <p:spPr>
          <a:xfrm>
            <a:off x="755650" y="4935538"/>
            <a:ext cx="1871663" cy="42862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>
                <a:latin typeface="Calibri" pitchFamily="34" charset="0"/>
              </a:rPr>
              <a:t>Inddragelse af patienter og pårørende </a:t>
            </a:r>
            <a:r>
              <a:rPr lang="da-DK" altLang="da-DK" sz="900" dirty="0" smtClean="0">
                <a:latin typeface="Calibri" pitchFamily="34" charset="0"/>
              </a:rPr>
              <a:t>dialog </a:t>
            </a:r>
            <a:r>
              <a:rPr lang="da-DK" altLang="da-DK" sz="900" dirty="0" err="1" smtClean="0">
                <a:latin typeface="Calibri" pitchFamily="34" charset="0"/>
              </a:rPr>
              <a:t>mhp</a:t>
            </a:r>
            <a:r>
              <a:rPr lang="da-DK" altLang="da-DK" sz="900" dirty="0" smtClean="0">
                <a:latin typeface="Calibri" pitchFamily="34" charset="0"/>
              </a:rPr>
              <a:t>. udredning af hvilken medicin patienten tager.</a:t>
            </a:r>
          </a:p>
        </p:txBody>
      </p:sp>
      <p:cxnSp>
        <p:nvCxnSpPr>
          <p:cNvPr id="21" name="Lige pilforbindelse 20"/>
          <p:cNvCxnSpPr>
            <a:stCxn id="17" idx="3"/>
            <a:endCxn id="17" idx="3"/>
          </p:cNvCxnSpPr>
          <p:nvPr/>
        </p:nvCxnSpPr>
        <p:spPr>
          <a:xfrm>
            <a:off x="2627313" y="3683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1"/>
          <p:cNvSpPr/>
          <p:nvPr/>
        </p:nvSpPr>
        <p:spPr>
          <a:xfrm>
            <a:off x="755650" y="5661025"/>
            <a:ext cx="1871663" cy="431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 smtClean="0">
                <a:solidFill>
                  <a:srgbClr val="FF0000"/>
                </a:solidFill>
                <a:latin typeface="Calibri" pitchFamily="34" charset="0"/>
              </a:rPr>
              <a:t>Behov for at der fra ambulant forløb  gives forslag til medicin- omlægning= Hvad er opgaven </a:t>
            </a:r>
            <a:r>
              <a:rPr lang="da-DK" altLang="da-DK" sz="900" dirty="0" err="1" smtClean="0">
                <a:solidFill>
                  <a:srgbClr val="FF0000"/>
                </a:solidFill>
                <a:latin typeface="Calibri" pitchFamily="34" charset="0"/>
              </a:rPr>
              <a:t>indl</a:t>
            </a:r>
            <a:r>
              <a:rPr lang="da-DK" altLang="da-DK" sz="900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3" name="Rektangel 22"/>
          <p:cNvSpPr/>
          <p:nvPr/>
        </p:nvSpPr>
        <p:spPr>
          <a:xfrm>
            <a:off x="2916238" y="2346325"/>
            <a:ext cx="1800225" cy="35401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 smtClean="0">
                <a:latin typeface="Calibri" pitchFamily="34" charset="0"/>
              </a:rPr>
              <a:t>Udlevering af aktuel medicinliste kopi fra Midt </a:t>
            </a:r>
            <a:r>
              <a:rPr lang="da-DK" altLang="da-DK" sz="900" dirty="0" err="1" smtClean="0">
                <a:latin typeface="Calibri" pitchFamily="34" charset="0"/>
              </a:rPr>
              <a:t>epj</a:t>
            </a:r>
            <a:r>
              <a:rPr lang="da-DK" altLang="da-DK" sz="900" dirty="0" smtClean="0">
                <a:latin typeface="Calibri" pitchFamily="34" charset="0"/>
              </a:rPr>
              <a:t> medicinmodul</a:t>
            </a:r>
          </a:p>
        </p:txBody>
      </p:sp>
      <p:sp>
        <p:nvSpPr>
          <p:cNvPr id="24" name="Rektangel 23"/>
          <p:cNvSpPr/>
          <p:nvPr/>
        </p:nvSpPr>
        <p:spPr>
          <a:xfrm>
            <a:off x="2813050" y="5661025"/>
            <a:ext cx="1657350" cy="431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900" dirty="0" smtClean="0">
                <a:solidFill>
                  <a:srgbClr val="FF0000"/>
                </a:solidFill>
              </a:rPr>
              <a:t>Samarbejde med lokalpsykiatrien omkring patienter med </a:t>
            </a:r>
            <a:r>
              <a:rPr lang="da-DK" altLang="da-DK" sz="900" dirty="0" err="1" smtClean="0">
                <a:solidFill>
                  <a:srgbClr val="FF0000"/>
                </a:solidFill>
              </a:rPr>
              <a:t>polyfarmaci</a:t>
            </a:r>
            <a:endParaRPr lang="da-DK" altLang="da-DK" sz="900" dirty="0" smtClean="0">
              <a:solidFill>
                <a:srgbClr val="FF0000"/>
              </a:solidFill>
            </a:endParaRPr>
          </a:p>
        </p:txBody>
      </p:sp>
      <p:sp>
        <p:nvSpPr>
          <p:cNvPr id="25" name="Rektangel 24"/>
          <p:cNvSpPr/>
          <p:nvPr/>
        </p:nvSpPr>
        <p:spPr>
          <a:xfrm>
            <a:off x="755650" y="4213225"/>
            <a:ext cx="3554413" cy="3587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 smtClean="0">
                <a:solidFill>
                  <a:srgbClr val="FF0000"/>
                </a:solidFill>
                <a:latin typeface="Calibri" pitchFamily="34" charset="0"/>
              </a:rPr>
              <a:t>Mere specifik på den enkelte </a:t>
            </a:r>
            <a:r>
              <a:rPr lang="da-DK" altLang="da-DK" sz="900" dirty="0" err="1" smtClean="0">
                <a:solidFill>
                  <a:srgbClr val="FF0000"/>
                </a:solidFill>
                <a:latin typeface="Calibri" pitchFamily="34" charset="0"/>
              </a:rPr>
              <a:t>patient’s</a:t>
            </a:r>
            <a:r>
              <a:rPr lang="da-DK" altLang="da-DK" sz="900" dirty="0" smtClean="0">
                <a:solidFill>
                  <a:srgbClr val="FF0000"/>
                </a:solidFill>
                <a:latin typeface="Calibri" pitchFamily="34" charset="0"/>
              </a:rPr>
              <a:t> medicinprofil -fx. fokus på </a:t>
            </a:r>
            <a:r>
              <a:rPr lang="da-DK" altLang="da-DK" sz="900" dirty="0" err="1" smtClean="0">
                <a:solidFill>
                  <a:srgbClr val="FF0000"/>
                </a:solidFill>
                <a:latin typeface="Calibri" pitchFamily="34" charset="0"/>
              </a:rPr>
              <a:t>polyfarmaci</a:t>
            </a:r>
            <a:r>
              <a:rPr lang="da-DK" altLang="da-DK" sz="900" dirty="0" smtClean="0">
                <a:solidFill>
                  <a:srgbClr val="FF0000"/>
                </a:solidFill>
                <a:latin typeface="Calibri" pitchFamily="34" charset="0"/>
              </a:rPr>
              <a:t> - morgenkonference torsdag.</a:t>
            </a:r>
          </a:p>
        </p:txBody>
      </p:sp>
      <p:sp>
        <p:nvSpPr>
          <p:cNvPr id="26" name="Rektangel 14"/>
          <p:cNvSpPr/>
          <p:nvPr/>
        </p:nvSpPr>
        <p:spPr>
          <a:xfrm rot="16200000">
            <a:off x="6115050" y="3351213"/>
            <a:ext cx="5159375" cy="469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dirty="0" smtClean="0">
                <a:latin typeface="Calibri" pitchFamily="34" charset="0"/>
              </a:rPr>
              <a:t>Fortsættes på 2. side.</a:t>
            </a:r>
          </a:p>
        </p:txBody>
      </p:sp>
      <p:grpSp>
        <p:nvGrpSpPr>
          <p:cNvPr id="27" name="Gruppe 9"/>
          <p:cNvGrpSpPr>
            <a:grpSpLocks/>
          </p:cNvGrpSpPr>
          <p:nvPr/>
        </p:nvGrpSpPr>
        <p:grpSpPr bwMode="auto">
          <a:xfrm>
            <a:off x="1547813" y="476250"/>
            <a:ext cx="6789737" cy="530225"/>
            <a:chOff x="551345" y="142479"/>
            <a:chExt cx="6790653" cy="464450"/>
          </a:xfrm>
        </p:grpSpPr>
        <p:sp>
          <p:nvSpPr>
            <p:cNvPr id="28" name="Rektangel 27"/>
            <p:cNvSpPr/>
            <p:nvPr/>
          </p:nvSpPr>
          <p:spPr>
            <a:xfrm>
              <a:off x="851422" y="142479"/>
              <a:ext cx="287377" cy="7091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  <p:sp>
          <p:nvSpPr>
            <p:cNvPr id="29" name="Rektangel 28"/>
            <p:cNvSpPr/>
            <p:nvPr/>
          </p:nvSpPr>
          <p:spPr>
            <a:xfrm>
              <a:off x="4163394" y="142479"/>
              <a:ext cx="288964" cy="7091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  <p:sp>
          <p:nvSpPr>
            <p:cNvPr id="30" name="Rektangel 29"/>
            <p:cNvSpPr/>
            <p:nvPr/>
          </p:nvSpPr>
          <p:spPr>
            <a:xfrm>
              <a:off x="2435961" y="142479"/>
              <a:ext cx="287377" cy="709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0000"/>
                </a:solidFill>
              </a:endParaRPr>
            </a:p>
          </p:txBody>
        </p:sp>
        <p:sp>
          <p:nvSpPr>
            <p:cNvPr id="31" name="Rektangel 30"/>
            <p:cNvSpPr/>
            <p:nvPr/>
          </p:nvSpPr>
          <p:spPr>
            <a:xfrm>
              <a:off x="5770161" y="142479"/>
              <a:ext cx="287377" cy="7091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  <p:sp>
          <p:nvSpPr>
            <p:cNvPr id="32" name="Tekstboks 4"/>
            <p:cNvSpPr txBox="1">
              <a:spLocks noChangeArrowheads="1"/>
            </p:cNvSpPr>
            <p:nvPr/>
          </p:nvSpPr>
          <p:spPr bwMode="auto">
            <a:xfrm>
              <a:off x="551345" y="231475"/>
              <a:ext cx="6790653" cy="375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da-DK" altLang="da-DK" sz="1100">
                  <a:latin typeface="Calibri" pitchFamily="34" charset="0"/>
                </a:rPr>
                <a:t>Lægens opgaver.  	Plejepersonalets.                      Farmaceutens                        Samarbejde med patienten</a:t>
              </a:r>
            </a:p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da-DK" altLang="da-DK" sz="1100">
                  <a:latin typeface="Calibri" pitchFamily="34" charset="0"/>
                </a:rPr>
                <a:t>		opgaver                                      opgaver                                    Inddragelse </a:t>
              </a:r>
            </a:p>
          </p:txBody>
        </p:sp>
      </p:grpSp>
      <p:sp>
        <p:nvSpPr>
          <p:cNvPr id="33" name="Rektangel 27"/>
          <p:cNvSpPr/>
          <p:nvPr/>
        </p:nvSpPr>
        <p:spPr>
          <a:xfrm>
            <a:off x="3071813" y="1057275"/>
            <a:ext cx="1644650" cy="49053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 smtClean="0">
                <a:latin typeface="Calibri" pitchFamily="34" charset="0"/>
              </a:rPr>
              <a:t>Medicin ordination tidspunkter + godkendelse, samt ved alle ændringer </a:t>
            </a:r>
          </a:p>
        </p:txBody>
      </p:sp>
      <p:sp>
        <p:nvSpPr>
          <p:cNvPr id="34" name="Rektangel 77"/>
          <p:cNvSpPr/>
          <p:nvPr/>
        </p:nvSpPr>
        <p:spPr>
          <a:xfrm>
            <a:off x="4686300" y="4935538"/>
            <a:ext cx="1444625" cy="42703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900" dirty="0"/>
              <a:t>P</a:t>
            </a:r>
            <a:r>
              <a:rPr lang="da-DK" altLang="da-DK" sz="900" dirty="0" smtClean="0"/>
              <a:t>atienten får medbestemmelse jvf. informeret samtykke</a:t>
            </a:r>
          </a:p>
        </p:txBody>
      </p:sp>
      <p:sp>
        <p:nvSpPr>
          <p:cNvPr id="35" name="Rektangel 27"/>
          <p:cNvSpPr/>
          <p:nvPr/>
        </p:nvSpPr>
        <p:spPr>
          <a:xfrm>
            <a:off x="4886325" y="1806575"/>
            <a:ext cx="1584325" cy="3556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>
                <a:solidFill>
                  <a:srgbClr val="FF0000"/>
                </a:solidFill>
                <a:latin typeface="Calibri" pitchFamily="34" charset="0"/>
              </a:rPr>
              <a:t>Mangler der et Flash </a:t>
            </a:r>
            <a:r>
              <a:rPr lang="da-DK" altLang="da-DK" sz="900" dirty="0" err="1" smtClean="0">
                <a:solidFill>
                  <a:srgbClr val="FF0000"/>
                </a:solidFill>
                <a:latin typeface="Calibri" pitchFamily="34" charset="0"/>
              </a:rPr>
              <a:t>card</a:t>
            </a:r>
            <a:r>
              <a:rPr lang="da-DK" altLang="da-DK" sz="900" dirty="0" smtClean="0">
                <a:solidFill>
                  <a:srgbClr val="FF0000"/>
                </a:solidFill>
                <a:latin typeface="Calibri" pitchFamily="34" charset="0"/>
              </a:rPr>
              <a:t>  TIL  </a:t>
            </a:r>
            <a:r>
              <a:rPr lang="da-DK" altLang="da-DK" sz="900" dirty="0">
                <a:solidFill>
                  <a:srgbClr val="FF0000"/>
                </a:solidFill>
                <a:latin typeface="Calibri" pitchFamily="34" charset="0"/>
              </a:rPr>
              <a:t>GENNEMGANG </a:t>
            </a:r>
            <a:r>
              <a:rPr lang="da-DK" altLang="da-DK" sz="900" dirty="0" smtClean="0">
                <a:solidFill>
                  <a:srgbClr val="FF0000"/>
                </a:solidFill>
                <a:latin typeface="Calibri" pitchFamily="34" charset="0"/>
              </a:rPr>
              <a:t>? </a:t>
            </a:r>
            <a:endParaRPr lang="da-DK" altLang="da-DK" sz="9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6" name="Rektangel 46"/>
          <p:cNvSpPr/>
          <p:nvPr/>
        </p:nvSpPr>
        <p:spPr>
          <a:xfrm>
            <a:off x="4895850" y="2311400"/>
            <a:ext cx="2157413" cy="4254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>
                <a:latin typeface="Calibri" pitchFamily="34" charset="0"/>
              </a:rPr>
              <a:t>Administration af ordineret godkendt medicin + PN medicin + registrering af virkning</a:t>
            </a:r>
          </a:p>
        </p:txBody>
      </p:sp>
      <p:sp>
        <p:nvSpPr>
          <p:cNvPr id="37" name="Rektangel 63"/>
          <p:cNvSpPr/>
          <p:nvPr/>
        </p:nvSpPr>
        <p:spPr>
          <a:xfrm>
            <a:off x="4886325" y="2941638"/>
            <a:ext cx="2797175" cy="36036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900" dirty="0">
                <a:solidFill>
                  <a:srgbClr val="FF0000"/>
                </a:solidFill>
                <a:latin typeface="Calibri" pitchFamily="34" charset="0"/>
              </a:rPr>
              <a:t>Bivirkningsprofil ved </a:t>
            </a:r>
            <a:r>
              <a:rPr lang="da-DK" altLang="da-DK" sz="900" dirty="0" err="1">
                <a:solidFill>
                  <a:srgbClr val="FF0000"/>
                </a:solidFill>
                <a:latin typeface="Calibri" pitchFamily="34" charset="0"/>
              </a:rPr>
              <a:t>indl</a:t>
            </a:r>
            <a:r>
              <a:rPr lang="da-DK" altLang="da-DK" sz="900" dirty="0">
                <a:solidFill>
                  <a:srgbClr val="FF0000"/>
                </a:solidFill>
                <a:latin typeface="Calibri" pitchFamily="34" charset="0"/>
              </a:rPr>
              <a:t>. 0+2+4+8+12 uger samt ved behov alle præparater !!</a:t>
            </a:r>
          </a:p>
        </p:txBody>
      </p:sp>
      <p:sp>
        <p:nvSpPr>
          <p:cNvPr id="38" name="Rektangel 57"/>
          <p:cNvSpPr/>
          <p:nvPr/>
        </p:nvSpPr>
        <p:spPr>
          <a:xfrm>
            <a:off x="4864100" y="3468688"/>
            <a:ext cx="1398588" cy="431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 smtClean="0">
                <a:latin typeface="Calibri" pitchFamily="34" charset="0"/>
              </a:rPr>
              <a:t>Officielle behandlingsvejledninger RADS</a:t>
            </a:r>
          </a:p>
        </p:txBody>
      </p:sp>
      <p:sp>
        <p:nvSpPr>
          <p:cNvPr id="39" name="Rektangel 77"/>
          <p:cNvSpPr/>
          <p:nvPr/>
        </p:nvSpPr>
        <p:spPr>
          <a:xfrm>
            <a:off x="6589713" y="4881563"/>
            <a:ext cx="1654175" cy="42703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a-DK" sz="900" dirty="0" smtClean="0"/>
              <a:t>Patienten bliver </a:t>
            </a:r>
            <a:r>
              <a:rPr lang="da-DK" sz="900" dirty="0"/>
              <a:t>inddraget i beslutninger vedrørende </a:t>
            </a:r>
            <a:r>
              <a:rPr lang="da-DK" sz="900" dirty="0" smtClean="0"/>
              <a:t>egen medicinsk behandling</a:t>
            </a:r>
            <a:endParaRPr lang="da-DK" altLang="da-DK" sz="900" dirty="0" smtClean="0"/>
          </a:p>
        </p:txBody>
      </p:sp>
      <p:sp>
        <p:nvSpPr>
          <p:cNvPr id="40" name="Rektangel 27"/>
          <p:cNvSpPr/>
          <p:nvPr/>
        </p:nvSpPr>
        <p:spPr>
          <a:xfrm>
            <a:off x="4859338" y="1057275"/>
            <a:ext cx="1403350" cy="49053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 smtClean="0">
                <a:latin typeface="Calibri" pitchFamily="34" charset="0"/>
              </a:rPr>
              <a:t>Gennemgang af patient -  Dag 2, Obs. </a:t>
            </a:r>
            <a:r>
              <a:rPr lang="da-DK" altLang="da-DK" sz="900" dirty="0" err="1" smtClean="0">
                <a:latin typeface="Calibri" pitchFamily="34" charset="0"/>
              </a:rPr>
              <a:t>Cave</a:t>
            </a:r>
            <a:r>
              <a:rPr lang="da-DK" altLang="da-DK" sz="900" dirty="0" smtClean="0">
                <a:latin typeface="Calibri" pitchFamily="34" charset="0"/>
              </a:rPr>
              <a:t> og Allergi </a:t>
            </a:r>
          </a:p>
        </p:txBody>
      </p:sp>
      <p:sp>
        <p:nvSpPr>
          <p:cNvPr id="41" name="Rektangel 40"/>
          <p:cNvSpPr/>
          <p:nvPr/>
        </p:nvSpPr>
        <p:spPr>
          <a:xfrm>
            <a:off x="6372225" y="1006475"/>
            <a:ext cx="1871663" cy="54133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900" dirty="0" smtClean="0">
                <a:latin typeface="Calibri" pitchFamily="34" charset="0"/>
              </a:rPr>
              <a:t>Information om virkning/ bivirkning ved antipsykotisk behandling mundtlig samt udlevering af udskrift fra medicin.dk</a:t>
            </a:r>
          </a:p>
        </p:txBody>
      </p:sp>
      <p:sp>
        <p:nvSpPr>
          <p:cNvPr id="42" name="Rektangel 41"/>
          <p:cNvSpPr/>
          <p:nvPr/>
        </p:nvSpPr>
        <p:spPr>
          <a:xfrm>
            <a:off x="6589713" y="1784350"/>
            <a:ext cx="1654175" cy="4921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900" dirty="0">
                <a:solidFill>
                  <a:srgbClr val="FF0000"/>
                </a:solidFill>
                <a:latin typeface="Calibri" pitchFamily="34" charset="0"/>
              </a:rPr>
              <a:t>Bivirkningsprofil ved </a:t>
            </a:r>
            <a:r>
              <a:rPr lang="da-DK" altLang="da-DK" sz="900" dirty="0" err="1">
                <a:solidFill>
                  <a:srgbClr val="FF0000"/>
                </a:solidFill>
                <a:latin typeface="Calibri" pitchFamily="34" charset="0"/>
              </a:rPr>
              <a:t>indl</a:t>
            </a:r>
            <a:r>
              <a:rPr lang="da-DK" altLang="da-DK" sz="900" dirty="0">
                <a:solidFill>
                  <a:srgbClr val="FF0000"/>
                </a:solidFill>
                <a:latin typeface="Calibri" pitchFamily="34" charset="0"/>
              </a:rPr>
              <a:t>. 0+2+4+8+12 uger samt ved behov alle præparater !!</a:t>
            </a:r>
          </a:p>
        </p:txBody>
      </p:sp>
      <p:sp>
        <p:nvSpPr>
          <p:cNvPr id="43" name="Rektangel 42"/>
          <p:cNvSpPr/>
          <p:nvPr/>
        </p:nvSpPr>
        <p:spPr>
          <a:xfrm>
            <a:off x="6372225" y="3419475"/>
            <a:ext cx="1973263" cy="48101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 smtClean="0">
                <a:latin typeface="Calibri" pitchFamily="34" charset="0"/>
              </a:rPr>
              <a:t>Bivirkningsmanager: støtte lægen ved indberetning af nye bivirkninger  til Sundhedsstyrelsen</a:t>
            </a:r>
          </a:p>
        </p:txBody>
      </p:sp>
    </p:spTree>
    <p:extLst>
      <p:ext uri="{BB962C8B-B14F-4D97-AF65-F5344CB8AC3E}">
        <p14:creationId xmlns:p14="http://schemas.microsoft.com/office/powerpoint/2010/main" val="3888768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 txBox="1">
            <a:spLocks/>
          </p:cNvSpPr>
          <p:nvPr/>
        </p:nvSpPr>
        <p:spPr bwMode="auto">
          <a:xfrm>
            <a:off x="468313" y="6232525"/>
            <a:ext cx="28082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defPPr>
              <a:defRPr lang="da-DK"/>
            </a:defPPr>
            <a:lvl1pPr marL="0" algn="l" defTabSz="914400" rtl="0" eaLnBrk="0" latin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spcAft>
                <a:spcPct val="0"/>
              </a:spcAft>
              <a:buClrTx/>
              <a:buFont typeface="Arial" charset="0"/>
              <a:buNone/>
            </a:pPr>
            <a:r>
              <a:rPr lang="da-DK" altLang="da-DK" sz="1200" b="1" smtClean="0">
                <a:solidFill>
                  <a:srgbClr val="FF0000"/>
                </a:solidFill>
                <a:latin typeface="Calibri" pitchFamily="34" charset="0"/>
              </a:rPr>
              <a:t>Rød skrift </a:t>
            </a:r>
            <a:r>
              <a:rPr lang="da-DK" altLang="da-DK" sz="1200" b="1" smtClean="0">
                <a:latin typeface="Calibri" pitchFamily="34" charset="0"/>
              </a:rPr>
              <a:t>= uklarheder i arbejdsgangen</a:t>
            </a:r>
          </a:p>
          <a:p>
            <a:pPr algn="r" eaLnBrk="1" hangingPunct="1">
              <a:spcAft>
                <a:spcPct val="0"/>
              </a:spcAft>
              <a:buClrTx/>
              <a:buFontTx/>
              <a:buNone/>
            </a:pPr>
            <a:endParaRPr lang="da-DK" altLang="da-DK" sz="1200" b="1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Højrepil 2"/>
          <p:cNvSpPr/>
          <p:nvPr/>
        </p:nvSpPr>
        <p:spPr>
          <a:xfrm>
            <a:off x="746125" y="1581150"/>
            <a:ext cx="7632700" cy="22225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Rektangel 3"/>
          <p:cNvSpPr/>
          <p:nvPr/>
        </p:nvSpPr>
        <p:spPr>
          <a:xfrm rot="16200000">
            <a:off x="-2145506" y="3371057"/>
            <a:ext cx="5119687" cy="469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dirty="0" smtClean="0">
                <a:latin typeface="Calibri" pitchFamily="34" charset="0"/>
              </a:rPr>
              <a:t>Fortsat fra 1. side</a:t>
            </a:r>
          </a:p>
        </p:txBody>
      </p:sp>
      <p:sp>
        <p:nvSpPr>
          <p:cNvPr id="5" name="Rektangel 4"/>
          <p:cNvSpPr/>
          <p:nvPr/>
        </p:nvSpPr>
        <p:spPr>
          <a:xfrm>
            <a:off x="3708400" y="6597650"/>
            <a:ext cx="1203325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tx1"/>
                </a:solidFill>
              </a:rPr>
              <a:t>Tidslinje</a:t>
            </a:r>
          </a:p>
        </p:txBody>
      </p:sp>
      <p:cxnSp>
        <p:nvCxnSpPr>
          <p:cNvPr id="6" name="Lige pilforbindelse 5"/>
          <p:cNvCxnSpPr/>
          <p:nvPr/>
        </p:nvCxnSpPr>
        <p:spPr>
          <a:xfrm>
            <a:off x="468313" y="6524625"/>
            <a:ext cx="83343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boks 19"/>
          <p:cNvSpPr txBox="1">
            <a:spLocks noChangeArrowheads="1"/>
          </p:cNvSpPr>
          <p:nvPr/>
        </p:nvSpPr>
        <p:spPr bwMode="auto">
          <a:xfrm>
            <a:off x="395288" y="115888"/>
            <a:ext cx="8304212" cy="681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da-DK" altLang="da-DK" sz="1800" b="1">
                <a:latin typeface="Calibri" pitchFamily="34" charset="0"/>
              </a:rPr>
              <a:t>Medicinens vej til patienten -arbejdsgange – afd. E2, Randers.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endParaRPr lang="da-DK" altLang="da-DK" sz="2000" b="1">
              <a:latin typeface="Calibri" pitchFamily="34" charset="0"/>
            </a:endParaRPr>
          </a:p>
        </p:txBody>
      </p:sp>
      <p:sp>
        <p:nvSpPr>
          <p:cNvPr id="8" name="Højrepil 7"/>
          <p:cNvSpPr/>
          <p:nvPr/>
        </p:nvSpPr>
        <p:spPr>
          <a:xfrm>
            <a:off x="755650" y="2852738"/>
            <a:ext cx="7632700" cy="20161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Højrepil 8"/>
          <p:cNvSpPr/>
          <p:nvPr/>
        </p:nvSpPr>
        <p:spPr>
          <a:xfrm>
            <a:off x="704850" y="4103688"/>
            <a:ext cx="7632700" cy="2159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0" name="Højrepil 9"/>
          <p:cNvSpPr/>
          <p:nvPr/>
        </p:nvSpPr>
        <p:spPr>
          <a:xfrm>
            <a:off x="746125" y="5300663"/>
            <a:ext cx="7632700" cy="21907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827088" y="1814513"/>
            <a:ext cx="16732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>
                <a:solidFill>
                  <a:srgbClr val="FF0000"/>
                </a:solidFill>
              </a:rPr>
              <a:t>Arbejdsgang for Metadon </a:t>
            </a:r>
            <a:r>
              <a:rPr lang="da-DK" altLang="da-DK" sz="900" dirty="0" smtClean="0">
                <a:solidFill>
                  <a:srgbClr val="FF0000"/>
                </a:solidFill>
              </a:rPr>
              <a:t> fra </a:t>
            </a:r>
            <a:r>
              <a:rPr lang="da-DK" altLang="da-DK" sz="900" dirty="0">
                <a:solidFill>
                  <a:srgbClr val="FF0000"/>
                </a:solidFill>
              </a:rPr>
              <a:t>rusmiddelcenter</a:t>
            </a:r>
          </a:p>
        </p:txBody>
      </p:sp>
      <p:sp>
        <p:nvSpPr>
          <p:cNvPr id="12" name="Tekstboks 21"/>
          <p:cNvSpPr txBox="1">
            <a:spLocks noChangeArrowheads="1"/>
          </p:cNvSpPr>
          <p:nvPr/>
        </p:nvSpPr>
        <p:spPr bwMode="auto">
          <a:xfrm>
            <a:off x="660400" y="6581775"/>
            <a:ext cx="12811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a-DK" altLang="da-DK" sz="1100">
                <a:latin typeface="Calibri" pitchFamily="34" charset="0"/>
              </a:rPr>
              <a:t>fortsat indlæggelse</a:t>
            </a:r>
          </a:p>
        </p:txBody>
      </p:sp>
      <p:sp>
        <p:nvSpPr>
          <p:cNvPr id="13" name="Tekstboks 32"/>
          <p:cNvSpPr txBox="1">
            <a:spLocks noChangeArrowheads="1"/>
          </p:cNvSpPr>
          <p:nvPr/>
        </p:nvSpPr>
        <p:spPr bwMode="auto">
          <a:xfrm>
            <a:off x="5003800" y="6569075"/>
            <a:ext cx="36718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da-DK" altLang="da-DK" sz="900">
                <a:latin typeface="Calibri" pitchFamily="34" charset="0"/>
              </a:rPr>
              <a:t>                                                               Version 2, marts 2016, Marianne Bovard</a:t>
            </a:r>
          </a:p>
        </p:txBody>
      </p:sp>
      <p:sp>
        <p:nvSpPr>
          <p:cNvPr id="14" name="Rektangel 13"/>
          <p:cNvSpPr/>
          <p:nvPr/>
        </p:nvSpPr>
        <p:spPr>
          <a:xfrm>
            <a:off x="758825" y="2455863"/>
            <a:ext cx="2087563" cy="3556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>
                <a:latin typeface="Calibri" pitchFamily="34" charset="0"/>
              </a:rPr>
              <a:t>Vurdering af bivirkninger løbende i indlæggelsesforløbet</a:t>
            </a:r>
          </a:p>
        </p:txBody>
      </p:sp>
      <p:sp>
        <p:nvSpPr>
          <p:cNvPr id="15" name="Rektangel 14"/>
          <p:cNvSpPr/>
          <p:nvPr/>
        </p:nvSpPr>
        <p:spPr>
          <a:xfrm>
            <a:off x="811213" y="3492500"/>
            <a:ext cx="1509712" cy="5365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 err="1">
                <a:latin typeface="Calibri" pitchFamily="34" charset="0"/>
              </a:rPr>
              <a:t>Benzoediacepiner</a:t>
            </a:r>
            <a:r>
              <a:rPr lang="da-DK" altLang="da-DK" sz="900" dirty="0">
                <a:latin typeface="Calibri" pitchFamily="34" charset="0"/>
              </a:rPr>
              <a:t> + </a:t>
            </a:r>
            <a:r>
              <a:rPr lang="da-DK" altLang="da-DK" sz="900" dirty="0" err="1">
                <a:latin typeface="Calibri" pitchFamily="34" charset="0"/>
              </a:rPr>
              <a:t>antipsykotica</a:t>
            </a:r>
            <a:r>
              <a:rPr lang="da-DK" altLang="da-DK" sz="900" dirty="0">
                <a:latin typeface="Calibri" pitchFamily="34" charset="0"/>
              </a:rPr>
              <a:t> </a:t>
            </a:r>
            <a:r>
              <a:rPr lang="da-DK" altLang="da-DK" sz="900" dirty="0" err="1">
                <a:latin typeface="Calibri" pitchFamily="34" charset="0"/>
              </a:rPr>
              <a:t>polyfarmaci</a:t>
            </a:r>
            <a:r>
              <a:rPr lang="da-DK" altLang="da-DK" sz="900" dirty="0">
                <a:latin typeface="Calibri" pitchFamily="34" charset="0"/>
              </a:rPr>
              <a:t>, monitorering </a:t>
            </a:r>
            <a:r>
              <a:rPr lang="da-DK" altLang="da-DK" sz="900" dirty="0" err="1">
                <a:latin typeface="Calibri" pitchFamily="34" charset="0"/>
              </a:rPr>
              <a:t>incl</a:t>
            </a:r>
            <a:r>
              <a:rPr lang="da-DK" altLang="da-DK" sz="900" dirty="0">
                <a:latin typeface="Calibri" pitchFamily="34" charset="0"/>
              </a:rPr>
              <a:t>. EKG</a:t>
            </a:r>
          </a:p>
        </p:txBody>
      </p:sp>
      <p:cxnSp>
        <p:nvCxnSpPr>
          <p:cNvPr id="16" name="Lige pilforbindelse 15"/>
          <p:cNvCxnSpPr/>
          <p:nvPr/>
        </p:nvCxnSpPr>
        <p:spPr>
          <a:xfrm>
            <a:off x="1871663" y="346233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/>
          <p:cNvSpPr/>
          <p:nvPr/>
        </p:nvSpPr>
        <p:spPr>
          <a:xfrm>
            <a:off x="2943225" y="2401888"/>
            <a:ext cx="1800225" cy="4254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>
                <a:latin typeface="Calibri" pitchFamily="34" charset="0"/>
              </a:rPr>
              <a:t>Observation af virkning og </a:t>
            </a:r>
            <a:r>
              <a:rPr lang="da-DK" altLang="da-DK" sz="900" dirty="0" smtClean="0">
                <a:latin typeface="Calibri" pitchFamily="34" charset="0"/>
              </a:rPr>
              <a:t>bivirkning og dokumentation</a:t>
            </a:r>
            <a:endParaRPr lang="da-DK" altLang="da-DK" sz="9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da-DK" altLang="da-DK" sz="900" dirty="0">
                <a:latin typeface="Calibri" pitchFamily="34" charset="0"/>
              </a:rPr>
              <a:t>ved antipsykotisk medicin</a:t>
            </a:r>
          </a:p>
        </p:txBody>
      </p:sp>
      <p:sp>
        <p:nvSpPr>
          <p:cNvPr id="18" name="Rektangel 14"/>
          <p:cNvSpPr/>
          <p:nvPr/>
        </p:nvSpPr>
        <p:spPr>
          <a:xfrm rot="16200000">
            <a:off x="6138863" y="3446463"/>
            <a:ext cx="511175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dirty="0" smtClean="0">
                <a:latin typeface="Calibri" pitchFamily="34" charset="0"/>
              </a:rPr>
              <a:t>Udskrivelse, ambulant opfølgning eller via egen læge</a:t>
            </a:r>
          </a:p>
        </p:txBody>
      </p:sp>
      <p:grpSp>
        <p:nvGrpSpPr>
          <p:cNvPr id="19" name="Gruppe 9"/>
          <p:cNvGrpSpPr>
            <a:grpSpLocks/>
          </p:cNvGrpSpPr>
          <p:nvPr/>
        </p:nvGrpSpPr>
        <p:grpSpPr bwMode="auto">
          <a:xfrm>
            <a:off x="1547813" y="476250"/>
            <a:ext cx="6789737" cy="530225"/>
            <a:chOff x="551345" y="142479"/>
            <a:chExt cx="6790653" cy="464450"/>
          </a:xfrm>
        </p:grpSpPr>
        <p:sp>
          <p:nvSpPr>
            <p:cNvPr id="20" name="Rektangel 19"/>
            <p:cNvSpPr/>
            <p:nvPr/>
          </p:nvSpPr>
          <p:spPr>
            <a:xfrm>
              <a:off x="851422" y="142479"/>
              <a:ext cx="287377" cy="7091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  <p:sp>
          <p:nvSpPr>
            <p:cNvPr id="21" name="Rektangel 20"/>
            <p:cNvSpPr/>
            <p:nvPr/>
          </p:nvSpPr>
          <p:spPr>
            <a:xfrm>
              <a:off x="4163394" y="142479"/>
              <a:ext cx="288964" cy="7091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  <p:sp>
          <p:nvSpPr>
            <p:cNvPr id="22" name="Rektangel 21"/>
            <p:cNvSpPr/>
            <p:nvPr/>
          </p:nvSpPr>
          <p:spPr>
            <a:xfrm>
              <a:off x="2435961" y="142479"/>
              <a:ext cx="287377" cy="709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0000"/>
                </a:solidFill>
              </a:endParaRPr>
            </a:p>
          </p:txBody>
        </p:sp>
        <p:sp>
          <p:nvSpPr>
            <p:cNvPr id="23" name="Rektangel 22"/>
            <p:cNvSpPr/>
            <p:nvPr/>
          </p:nvSpPr>
          <p:spPr>
            <a:xfrm>
              <a:off x="5770161" y="142479"/>
              <a:ext cx="287377" cy="7091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  <p:sp>
          <p:nvSpPr>
            <p:cNvPr id="24" name="Tekstboks 4"/>
            <p:cNvSpPr txBox="1">
              <a:spLocks noChangeArrowheads="1"/>
            </p:cNvSpPr>
            <p:nvPr/>
          </p:nvSpPr>
          <p:spPr bwMode="auto">
            <a:xfrm>
              <a:off x="551345" y="231475"/>
              <a:ext cx="6790653" cy="375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20000"/>
                </a:spcAft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da-DK" altLang="da-DK" sz="1100">
                  <a:latin typeface="Calibri" pitchFamily="34" charset="0"/>
                </a:rPr>
                <a:t>Lægens opgaver.  	Plejepersonalets.                      Farmaceutens                        Samarbejde med patienten</a:t>
              </a:r>
            </a:p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da-DK" altLang="da-DK" sz="1100">
                  <a:latin typeface="Calibri" pitchFamily="34" charset="0"/>
                </a:rPr>
                <a:t>		opgaver                                      opgaver                                    Inddragelse </a:t>
              </a:r>
            </a:p>
          </p:txBody>
        </p:sp>
      </p:grpSp>
      <p:sp>
        <p:nvSpPr>
          <p:cNvPr id="25" name="Rektangel 27"/>
          <p:cNvSpPr/>
          <p:nvPr/>
        </p:nvSpPr>
        <p:spPr>
          <a:xfrm>
            <a:off x="827088" y="1046163"/>
            <a:ext cx="1493837" cy="48101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 err="1" smtClean="0">
                <a:latin typeface="Calibri" pitchFamily="34" charset="0"/>
              </a:rPr>
              <a:t>Udtrapningsplan</a:t>
            </a:r>
            <a:r>
              <a:rPr lang="da-DK" altLang="da-DK" sz="900" dirty="0" smtClean="0">
                <a:latin typeface="Calibri" pitchFamily="34" charset="0"/>
              </a:rPr>
              <a:t> laves  for </a:t>
            </a:r>
            <a:r>
              <a:rPr lang="da-DK" altLang="da-DK" sz="900" dirty="0" err="1" smtClean="0">
                <a:latin typeface="Calibri" pitchFamily="34" charset="0"/>
              </a:rPr>
              <a:t>benzoediazepiner</a:t>
            </a:r>
            <a:r>
              <a:rPr lang="da-DK" altLang="da-DK" sz="900" dirty="0" smtClean="0">
                <a:latin typeface="Calibri" pitchFamily="34" charset="0"/>
              </a:rPr>
              <a:t> i medicinmodulet</a:t>
            </a:r>
          </a:p>
        </p:txBody>
      </p:sp>
      <p:sp>
        <p:nvSpPr>
          <p:cNvPr id="26" name="Rektangel 57"/>
          <p:cNvSpPr/>
          <p:nvPr/>
        </p:nvSpPr>
        <p:spPr>
          <a:xfrm>
            <a:off x="2462213" y="3492500"/>
            <a:ext cx="1584325" cy="5365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 smtClean="0">
                <a:latin typeface="Calibri" pitchFamily="34" charset="0"/>
              </a:rPr>
              <a:t>Højdosis behandling, </a:t>
            </a:r>
            <a:r>
              <a:rPr lang="da-DK" altLang="da-DK" sz="900" dirty="0" err="1" smtClean="0">
                <a:latin typeface="Calibri" pitchFamily="34" charset="0"/>
              </a:rPr>
              <a:t>adm</a:t>
            </a:r>
            <a:r>
              <a:rPr lang="da-DK" altLang="da-DK" sz="900" dirty="0" smtClean="0">
                <a:latin typeface="Calibri" pitchFamily="34" charset="0"/>
              </a:rPr>
              <a:t> tidspunkter, interaktioner, rygning og </a:t>
            </a:r>
            <a:r>
              <a:rPr lang="da-DK" altLang="da-DK" sz="900" dirty="0" err="1" smtClean="0">
                <a:latin typeface="Calibri" pitchFamily="34" charset="0"/>
              </a:rPr>
              <a:t>antipsykotica</a:t>
            </a:r>
            <a:r>
              <a:rPr lang="da-DK" altLang="da-DK" sz="900" dirty="0" smtClean="0">
                <a:latin typeface="Calibri" pitchFamily="34" charset="0"/>
              </a:rPr>
              <a:t>, </a:t>
            </a:r>
          </a:p>
        </p:txBody>
      </p:sp>
      <p:sp>
        <p:nvSpPr>
          <p:cNvPr id="27" name="Rektangel 77"/>
          <p:cNvSpPr/>
          <p:nvPr/>
        </p:nvSpPr>
        <p:spPr>
          <a:xfrm>
            <a:off x="3398838" y="4851400"/>
            <a:ext cx="1512887" cy="42703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900" dirty="0" smtClean="0"/>
              <a:t>Kontakt i samarbejde med   til hjemmepleje vedr. videre medicinering</a:t>
            </a:r>
          </a:p>
        </p:txBody>
      </p:sp>
      <p:sp>
        <p:nvSpPr>
          <p:cNvPr id="28" name="Rektangel 27"/>
          <p:cNvSpPr/>
          <p:nvPr/>
        </p:nvSpPr>
        <p:spPr>
          <a:xfrm>
            <a:off x="2462213" y="1046163"/>
            <a:ext cx="1584325" cy="48101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a-DK" altLang="da-DK" sz="800" b="1" dirty="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da-DK" altLang="da-DK" sz="900" dirty="0" smtClean="0">
                <a:latin typeface="Calibri" panose="020F0502020204030204" pitchFamily="34" charset="0"/>
              </a:rPr>
              <a:t>Justering </a:t>
            </a:r>
            <a:r>
              <a:rPr lang="da-DK" altLang="da-DK" sz="900" dirty="0">
                <a:latin typeface="Calibri" panose="020F0502020204030204" pitchFamily="34" charset="0"/>
              </a:rPr>
              <a:t>af udskrivelsesmedicin, sep. unødig PN. afstemme FMK</a:t>
            </a:r>
          </a:p>
          <a:p>
            <a:pPr eaLnBrk="1" hangingPunct="1">
              <a:defRPr/>
            </a:pPr>
            <a:endParaRPr lang="da-DK" altLang="da-DK" sz="900" b="1" dirty="0" smtClean="0">
              <a:latin typeface="Calibri" pitchFamily="34" charset="0"/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4184650" y="1046163"/>
            <a:ext cx="1638300" cy="50323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900" dirty="0" smtClean="0">
                <a:latin typeface="Calibri" pitchFamily="34" charset="0"/>
              </a:rPr>
              <a:t>FMK afstemmes</a:t>
            </a:r>
          </a:p>
          <a:p>
            <a:pPr algn="ctr" eaLnBrk="1" hangingPunct="1">
              <a:defRPr/>
            </a:pPr>
            <a:r>
              <a:rPr lang="da-DK" altLang="da-DK" sz="900" dirty="0" smtClean="0">
                <a:latin typeface="Calibri" pitchFamily="34" charset="0"/>
              </a:rPr>
              <a:t>24 timer før og senest 2 timer efter udskrivelsen</a:t>
            </a:r>
          </a:p>
        </p:txBody>
      </p:sp>
      <p:sp>
        <p:nvSpPr>
          <p:cNvPr id="30" name="Rektangel 27"/>
          <p:cNvSpPr/>
          <p:nvPr/>
        </p:nvSpPr>
        <p:spPr>
          <a:xfrm>
            <a:off x="5999163" y="1046163"/>
            <a:ext cx="2114550" cy="52863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900" dirty="0" smtClean="0">
                <a:latin typeface="Calibri" pitchFamily="34" charset="0"/>
              </a:rPr>
              <a:t>Bestille nyt medicin elektronisk receptserver og vederlagsfri medicin på Sygehus apotek Horsens </a:t>
            </a:r>
          </a:p>
        </p:txBody>
      </p:sp>
      <p:sp>
        <p:nvSpPr>
          <p:cNvPr id="31" name="Rektangel 30"/>
          <p:cNvSpPr/>
          <p:nvPr/>
        </p:nvSpPr>
        <p:spPr>
          <a:xfrm>
            <a:off x="4189413" y="3602038"/>
            <a:ext cx="1584325" cy="42703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900" dirty="0" smtClean="0">
                <a:latin typeface="Calibri" pitchFamily="34" charset="0"/>
              </a:rPr>
              <a:t>lever + </a:t>
            </a:r>
            <a:r>
              <a:rPr lang="da-DK" altLang="da-DK" sz="900" dirty="0" err="1" smtClean="0">
                <a:latin typeface="Calibri" pitchFamily="34" charset="0"/>
              </a:rPr>
              <a:t>thyreodea</a:t>
            </a:r>
            <a:r>
              <a:rPr lang="da-DK" altLang="da-DK" sz="900" dirty="0" smtClean="0">
                <a:latin typeface="Calibri" pitchFamily="34" charset="0"/>
              </a:rPr>
              <a:t> ift. behandling</a:t>
            </a:r>
          </a:p>
          <a:p>
            <a:pPr algn="ctr" eaLnBrk="1" hangingPunct="1">
              <a:defRPr/>
            </a:pPr>
            <a:r>
              <a:rPr lang="da-DK" altLang="da-DK" sz="900" dirty="0" smtClean="0">
                <a:latin typeface="Calibri" pitchFamily="34" charset="0"/>
              </a:rPr>
              <a:t>bivirkninger</a:t>
            </a:r>
          </a:p>
        </p:txBody>
      </p:sp>
      <p:sp>
        <p:nvSpPr>
          <p:cNvPr id="32" name="Rektangel 31"/>
          <p:cNvSpPr/>
          <p:nvPr/>
        </p:nvSpPr>
        <p:spPr>
          <a:xfrm flipH="1">
            <a:off x="6372225" y="4845050"/>
            <a:ext cx="1741488" cy="42862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 smtClean="0">
                <a:latin typeface="Calibri" pitchFamily="34" charset="0"/>
              </a:rPr>
              <a:t>Patienten får ajourført medicinliste med hjem</a:t>
            </a:r>
          </a:p>
        </p:txBody>
      </p:sp>
      <p:sp>
        <p:nvSpPr>
          <p:cNvPr id="33" name="Rektangel 32"/>
          <p:cNvSpPr/>
          <p:nvPr/>
        </p:nvSpPr>
        <p:spPr>
          <a:xfrm>
            <a:off x="6735763" y="3695700"/>
            <a:ext cx="1371600" cy="355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 smtClean="0">
                <a:latin typeface="Calibri" pitchFamily="34" charset="0"/>
              </a:rPr>
              <a:t>Anamnese og afstemning</a:t>
            </a:r>
          </a:p>
        </p:txBody>
      </p:sp>
      <p:sp>
        <p:nvSpPr>
          <p:cNvPr id="34" name="Rektangel 33"/>
          <p:cNvSpPr/>
          <p:nvPr/>
        </p:nvSpPr>
        <p:spPr>
          <a:xfrm>
            <a:off x="5651500" y="1814513"/>
            <a:ext cx="2455863" cy="46196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 smtClean="0">
                <a:solidFill>
                  <a:srgbClr val="FF0000"/>
                </a:solidFill>
              </a:rPr>
              <a:t>Max 25 % - udskrives med </a:t>
            </a:r>
            <a:r>
              <a:rPr lang="da-DK" altLang="da-DK" sz="900" dirty="0" err="1" smtClean="0">
                <a:solidFill>
                  <a:srgbClr val="FF0000"/>
                </a:solidFill>
              </a:rPr>
              <a:t>kombinationspræperater</a:t>
            </a:r>
            <a:r>
              <a:rPr lang="da-DK" altLang="da-DK" sz="900" dirty="0" smtClean="0">
                <a:solidFill>
                  <a:srgbClr val="FF0000"/>
                </a:solidFill>
              </a:rPr>
              <a:t> – </a:t>
            </a:r>
            <a:r>
              <a:rPr lang="da-DK" altLang="da-DK" sz="900" dirty="0" err="1" smtClean="0">
                <a:solidFill>
                  <a:srgbClr val="FF0000"/>
                </a:solidFill>
              </a:rPr>
              <a:t>antispsykotika</a:t>
            </a:r>
            <a:r>
              <a:rPr lang="da-DK" altLang="da-DK" sz="900" dirty="0" smtClean="0">
                <a:solidFill>
                  <a:srgbClr val="FF0000"/>
                </a:solidFill>
              </a:rPr>
              <a:t> og </a:t>
            </a:r>
            <a:r>
              <a:rPr lang="da-DK" altLang="da-DK" sz="900" dirty="0" err="1" smtClean="0">
                <a:solidFill>
                  <a:srgbClr val="FF0000"/>
                </a:solidFill>
              </a:rPr>
              <a:t>benzo</a:t>
            </a:r>
            <a:r>
              <a:rPr lang="da-DK" altLang="da-DK" sz="900" dirty="0" smtClean="0">
                <a:solidFill>
                  <a:srgbClr val="FF0000"/>
                </a:solidFill>
              </a:rPr>
              <a:t> – hvordan?</a:t>
            </a:r>
            <a:endParaRPr lang="da-DK" altLang="da-DK" sz="900" dirty="0">
              <a:solidFill>
                <a:srgbClr val="FF0000"/>
              </a:solidFill>
            </a:endParaRPr>
          </a:p>
        </p:txBody>
      </p:sp>
      <p:sp>
        <p:nvSpPr>
          <p:cNvPr id="35" name="Rektangel 34"/>
          <p:cNvSpPr/>
          <p:nvPr/>
        </p:nvSpPr>
        <p:spPr>
          <a:xfrm>
            <a:off x="3814763" y="1814513"/>
            <a:ext cx="16732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da-DK" sz="900" dirty="0" smtClean="0">
                <a:solidFill>
                  <a:srgbClr val="FF0000"/>
                </a:solidFill>
              </a:rPr>
              <a:t>max 30 % udskrives med </a:t>
            </a:r>
            <a:r>
              <a:rPr lang="da-DK" altLang="da-DK" sz="900" dirty="0" err="1" smtClean="0">
                <a:solidFill>
                  <a:srgbClr val="FF0000"/>
                </a:solidFill>
              </a:rPr>
              <a:t>benzodiazepiner</a:t>
            </a:r>
            <a:r>
              <a:rPr lang="da-DK" altLang="da-DK" sz="900" dirty="0" smtClean="0">
                <a:solidFill>
                  <a:srgbClr val="FF0000"/>
                </a:solidFill>
              </a:rPr>
              <a:t> – hvordan?</a:t>
            </a:r>
            <a:endParaRPr lang="da-DK" altLang="da-DK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83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Få mere værktøj til at forstå dit system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6" y="2060848"/>
            <a:ext cx="8173344" cy="429805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Besøg værktøjskassen på </a:t>
            </a:r>
            <a:r>
              <a:rPr lang="da-DK" dirty="0" smtClean="0">
                <a:hlinkClick r:id="rId2"/>
              </a:rPr>
              <a:t>www.psykiatri.rm.dk/forbedring</a:t>
            </a:r>
            <a:r>
              <a:rPr lang="da-DK" dirty="0" smtClean="0"/>
              <a:t> og find bl.a.:</a:t>
            </a:r>
          </a:p>
          <a:p>
            <a:pPr lvl="1"/>
            <a:r>
              <a:rPr lang="da-DK" dirty="0" smtClean="0"/>
              <a:t>Skabeloner til svømmebaner</a:t>
            </a:r>
          </a:p>
          <a:p>
            <a:pPr lvl="1"/>
            <a:r>
              <a:rPr lang="da-DK" dirty="0" smtClean="0"/>
              <a:t>Guide til </a:t>
            </a:r>
            <a:r>
              <a:rPr lang="da-DK" dirty="0" err="1" smtClean="0"/>
              <a:t>paretoanalyse</a:t>
            </a:r>
            <a:endParaRPr lang="da-DK" dirty="0" smtClean="0"/>
          </a:p>
          <a:p>
            <a:pPr lvl="1"/>
            <a:r>
              <a:rPr lang="da-DK" dirty="0"/>
              <a:t>T</a:t>
            </a:r>
            <a:r>
              <a:rPr lang="da-DK" dirty="0" smtClean="0"/>
              <a:t>rin for trin-vejledning til ”</a:t>
            </a:r>
            <a:r>
              <a:rPr lang="da-DK" dirty="0" err="1" smtClean="0"/>
              <a:t>Quick</a:t>
            </a:r>
            <a:r>
              <a:rPr lang="da-DK" dirty="0" smtClean="0"/>
              <a:t> &amp; </a:t>
            </a:r>
            <a:r>
              <a:rPr lang="da-DK" dirty="0" err="1" smtClean="0"/>
              <a:t>dirty</a:t>
            </a:r>
            <a:r>
              <a:rPr lang="da-DK" dirty="0" smtClean="0"/>
              <a:t>”</a:t>
            </a:r>
          </a:p>
          <a:p>
            <a:pPr marL="625475" lvl="1" indent="0">
              <a:buNone/>
            </a:pPr>
            <a:endParaRPr lang="da-DK" dirty="0"/>
          </a:p>
          <a:p>
            <a:pPr lvl="1"/>
            <a:endParaRPr lang="da-DK" dirty="0" smtClean="0"/>
          </a:p>
          <a:p>
            <a:pPr marL="0" indent="0">
              <a:spcAft>
                <a:spcPts val="0"/>
              </a:spcAft>
              <a:buNone/>
              <a:defRPr/>
            </a:pP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23549D2-622C-422A-898F-AB1B6E3A6EF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15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674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N:\Afdeling\POSADMIN\KOM\K-team\FORBEDRING TIL WWW\arbejdsgangsanaly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7"/>
          <a:stretch/>
        </p:blipFill>
        <p:spPr bwMode="auto">
          <a:xfrm>
            <a:off x="683568" y="2839270"/>
            <a:ext cx="7725794" cy="262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>
            <a:extLst>
              <a:ext uri="{FF2B5EF4-FFF2-40B4-BE49-F238E27FC236}"/>
            </a:extLst>
          </p:cNvPr>
          <p:cNvSpPr/>
          <p:nvPr/>
        </p:nvSpPr>
        <p:spPr>
          <a:xfrm>
            <a:off x="2627858" y="3140968"/>
            <a:ext cx="1224062" cy="498557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a-DK" sz="1400" b="1" dirty="0">
                <a:solidFill>
                  <a:schemeClr val="tx1"/>
                </a:solidFill>
              </a:rPr>
              <a:t>Det er en </a:t>
            </a:r>
            <a:r>
              <a:rPr lang="da-DK" sz="1400" b="1" dirty="0" smtClean="0">
                <a:solidFill>
                  <a:schemeClr val="tx1"/>
                </a:solidFill>
              </a:rPr>
              <a:t>kappe!</a:t>
            </a:r>
            <a:endParaRPr lang="en-US" sz="1400" b="1" dirty="0" err="1">
              <a:solidFill>
                <a:schemeClr val="tx1"/>
              </a:solidFill>
            </a:endParaRPr>
          </a:p>
        </p:txBody>
      </p:sp>
      <p:sp>
        <p:nvSpPr>
          <p:cNvPr id="5" name="Rektangel 4">
            <a:extLst>
              <a:ext uri="{FF2B5EF4-FFF2-40B4-BE49-F238E27FC236}"/>
            </a:extLst>
          </p:cNvPr>
          <p:cNvSpPr/>
          <p:nvPr/>
        </p:nvSpPr>
        <p:spPr>
          <a:xfrm>
            <a:off x="1440185" y="4293096"/>
            <a:ext cx="1475631" cy="742950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a-DK" sz="1400" b="1" dirty="0" smtClean="0">
                <a:solidFill>
                  <a:schemeClr val="tx1"/>
                </a:solidFill>
              </a:rPr>
              <a:t>Det er min ønske</a:t>
            </a:r>
          </a:p>
          <a:p>
            <a:pPr algn="ctr">
              <a:defRPr/>
            </a:pPr>
            <a:r>
              <a:rPr lang="da-DK" sz="1400" b="1" dirty="0" smtClean="0">
                <a:solidFill>
                  <a:schemeClr val="tx1"/>
                </a:solidFill>
              </a:rPr>
              <a:t>to do-liste!</a:t>
            </a:r>
            <a:endParaRPr lang="en-US" sz="1400" b="1" dirty="0" err="1">
              <a:solidFill>
                <a:schemeClr val="tx1"/>
              </a:solidFill>
            </a:endParaRPr>
          </a:p>
        </p:txBody>
      </p:sp>
      <p:sp>
        <p:nvSpPr>
          <p:cNvPr id="6" name="Rektangel 5">
            <a:extLst>
              <a:ext uri="{FF2B5EF4-FFF2-40B4-BE49-F238E27FC236}"/>
            </a:extLst>
          </p:cNvPr>
          <p:cNvSpPr/>
          <p:nvPr/>
        </p:nvSpPr>
        <p:spPr>
          <a:xfrm>
            <a:off x="1115616" y="2924944"/>
            <a:ext cx="1249028" cy="576064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Et </a:t>
            </a:r>
            <a:r>
              <a:rPr lang="en-US" sz="1400" b="1" dirty="0" err="1" smtClean="0">
                <a:solidFill>
                  <a:schemeClr val="tx1"/>
                </a:solidFill>
              </a:rPr>
              <a:t>sne-landskab</a:t>
            </a:r>
            <a:r>
              <a:rPr lang="en-US" sz="1400" b="1" dirty="0" smtClean="0">
                <a:solidFill>
                  <a:schemeClr val="tx1"/>
                </a:solidFill>
              </a:rPr>
              <a:t>!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ktangel 6">
            <a:extLst>
              <a:ext uri="{FF2B5EF4-FFF2-40B4-BE49-F238E27FC236}"/>
            </a:extLst>
          </p:cNvPr>
          <p:cNvSpPr/>
          <p:nvPr/>
        </p:nvSpPr>
        <p:spPr>
          <a:xfrm>
            <a:off x="5004048" y="4653136"/>
            <a:ext cx="1486197" cy="605899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a-DK" sz="1400" b="1" dirty="0" smtClean="0">
                <a:solidFill>
                  <a:schemeClr val="tx1"/>
                </a:solidFill>
              </a:rPr>
              <a:t>En papirsflyver!</a:t>
            </a:r>
            <a:endParaRPr lang="en-US" sz="1400" b="1" dirty="0" err="1">
              <a:solidFill>
                <a:schemeClr val="tx1"/>
              </a:solidFill>
            </a:endParaRPr>
          </a:p>
        </p:txBody>
      </p:sp>
      <p:sp>
        <p:nvSpPr>
          <p:cNvPr id="8" name="Rektangel 7">
            <a:extLst>
              <a:ext uri="{FF2B5EF4-FFF2-40B4-BE49-F238E27FC236}"/>
            </a:extLst>
          </p:cNvPr>
          <p:cNvSpPr/>
          <p:nvPr/>
        </p:nvSpPr>
        <p:spPr>
          <a:xfrm>
            <a:off x="4762500" y="3140968"/>
            <a:ext cx="1200670" cy="516632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a-DK" sz="1400" b="1" dirty="0">
                <a:solidFill>
                  <a:schemeClr val="tx1"/>
                </a:solidFill>
              </a:rPr>
              <a:t>Det er en </a:t>
            </a:r>
            <a:r>
              <a:rPr lang="da-DK" sz="1400" b="1" dirty="0" smtClean="0">
                <a:solidFill>
                  <a:schemeClr val="tx1"/>
                </a:solidFill>
              </a:rPr>
              <a:t>dug!</a:t>
            </a:r>
            <a:endParaRPr lang="en-US" sz="1400" b="1" dirty="0" err="1">
              <a:solidFill>
                <a:schemeClr val="tx1"/>
              </a:solidFill>
            </a:endParaRPr>
          </a:p>
        </p:txBody>
      </p:sp>
      <p:sp>
        <p:nvSpPr>
          <p:cNvPr id="9" name="Rektangel 8">
            <a:extLst>
              <a:ext uri="{FF2B5EF4-FFF2-40B4-BE49-F238E27FC236}"/>
            </a:extLst>
          </p:cNvPr>
          <p:cNvSpPr/>
          <p:nvPr/>
        </p:nvSpPr>
        <p:spPr>
          <a:xfrm>
            <a:off x="6804248" y="3999565"/>
            <a:ext cx="1486495" cy="653571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a-DK" sz="1400" b="1" dirty="0">
                <a:solidFill>
                  <a:schemeClr val="tx1"/>
                </a:solidFill>
              </a:rPr>
              <a:t>Det er </a:t>
            </a:r>
            <a:r>
              <a:rPr lang="da-DK" sz="1400" b="1" dirty="0" smtClean="0">
                <a:solidFill>
                  <a:schemeClr val="tx1"/>
                </a:solidFill>
              </a:rPr>
              <a:t>en rektangel!</a:t>
            </a:r>
            <a:endParaRPr lang="en-US" sz="1400" b="1" dirty="0" err="1">
              <a:solidFill>
                <a:schemeClr val="tx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Kortlægning af processer handler om at få et fælles billede</a:t>
            </a:r>
            <a:endParaRPr lang="da-DK" dirty="0"/>
          </a:p>
        </p:txBody>
      </p:sp>
      <p:sp>
        <p:nvSpPr>
          <p:cNvPr id="11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23549D2-622C-422A-898F-AB1B6E3A6EF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2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18260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Alt er proces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954772"/>
              </p:ext>
            </p:extLst>
          </p:nvPr>
        </p:nvGraphicFramePr>
        <p:xfrm>
          <a:off x="719138" y="1196752"/>
          <a:ext cx="7704137" cy="4972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23549D2-622C-422A-898F-AB1B6E3A6EF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3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14669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Der er normalt 3 udgaver af en arbejdsproces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076554"/>
              </p:ext>
            </p:extLst>
          </p:nvPr>
        </p:nvGraphicFramePr>
        <p:xfrm>
          <a:off x="539552" y="2348880"/>
          <a:ext cx="6336704" cy="3820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ktangulær billedforklaring 2"/>
          <p:cNvSpPr/>
          <p:nvPr/>
        </p:nvSpPr>
        <p:spPr>
          <a:xfrm>
            <a:off x="7004123" y="1988840"/>
            <a:ext cx="1728192" cy="864096"/>
          </a:xfrm>
          <a:prstGeom prst="wedgeRectCallout">
            <a:avLst>
              <a:gd name="adj1" fmla="val -52762"/>
              <a:gd name="adj2" fmla="val 95341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600" dirty="0" smtClean="0">
                <a:solidFill>
                  <a:srgbClr val="3F3018"/>
                </a:solidFill>
              </a:rPr>
              <a:t>Vejledninger og instrukser</a:t>
            </a:r>
            <a:endParaRPr lang="da-DK" sz="1600" dirty="0">
              <a:solidFill>
                <a:srgbClr val="3F3018"/>
              </a:solidFill>
            </a:endParaRPr>
          </a:p>
        </p:txBody>
      </p:sp>
      <p:sp>
        <p:nvSpPr>
          <p:cNvPr id="6" name="Rektangulær billedforklaring 5"/>
          <p:cNvSpPr/>
          <p:nvPr/>
        </p:nvSpPr>
        <p:spPr>
          <a:xfrm>
            <a:off x="7053624" y="3717032"/>
            <a:ext cx="1728192" cy="864096"/>
          </a:xfrm>
          <a:prstGeom prst="wedgeRectCallout">
            <a:avLst>
              <a:gd name="adj1" fmla="val -62796"/>
              <a:gd name="adj2" fmla="val -1230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600" dirty="0" smtClean="0">
                <a:solidFill>
                  <a:srgbClr val="3F3018"/>
                </a:solidFill>
              </a:rPr>
              <a:t>Arbejdsgangs-analysen viser os, at ...</a:t>
            </a:r>
            <a:endParaRPr lang="da-DK" sz="1600" dirty="0">
              <a:solidFill>
                <a:srgbClr val="3F3018"/>
              </a:solidFill>
            </a:endParaRPr>
          </a:p>
        </p:txBody>
      </p:sp>
      <p:sp>
        <p:nvSpPr>
          <p:cNvPr id="7" name="Rektangulær billedforklaring 6"/>
          <p:cNvSpPr/>
          <p:nvPr/>
        </p:nvSpPr>
        <p:spPr>
          <a:xfrm>
            <a:off x="7075040" y="5373216"/>
            <a:ext cx="1728192" cy="1008112"/>
          </a:xfrm>
          <a:prstGeom prst="wedgeRectCallout">
            <a:avLst>
              <a:gd name="adj1" fmla="val -64622"/>
              <a:gd name="adj2" fmla="val -77988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600" dirty="0" smtClean="0">
                <a:solidFill>
                  <a:srgbClr val="3F3018"/>
                </a:solidFill>
              </a:rPr>
              <a:t>Hvordan kan vi gøre det, vi vil og bør gøre?</a:t>
            </a:r>
            <a:endParaRPr lang="da-DK" sz="1600" dirty="0">
              <a:solidFill>
                <a:srgbClr val="3F3018"/>
              </a:solidFill>
            </a:endParaRPr>
          </a:p>
        </p:txBody>
      </p:sp>
      <p:sp>
        <p:nvSpPr>
          <p:cNvPr id="8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23549D2-622C-422A-898F-AB1B6E3A6EF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4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285380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en arbejdsgangsanalyse?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7" y="2159000"/>
            <a:ext cx="4140895" cy="4010025"/>
          </a:xfrm>
        </p:spPr>
        <p:txBody>
          <a:bodyPr/>
          <a:lstStyle/>
          <a:p>
            <a:r>
              <a:rPr lang="da-DK" dirty="0"/>
              <a:t>E</a:t>
            </a:r>
            <a:r>
              <a:rPr lang="da-DK" dirty="0" smtClean="0"/>
              <a:t>n </a:t>
            </a:r>
            <a:r>
              <a:rPr lang="da-DK" dirty="0"/>
              <a:t>systematisk kortlægning </a:t>
            </a:r>
            <a:r>
              <a:rPr lang="da-DK" dirty="0" smtClean="0"/>
              <a:t>af, </a:t>
            </a:r>
            <a:r>
              <a:rPr lang="da-DK" dirty="0"/>
              <a:t>hvordan en arbejdsgang forløber i </a:t>
            </a:r>
            <a:r>
              <a:rPr lang="da-DK" dirty="0" smtClean="0"/>
              <a:t>praksis.</a:t>
            </a:r>
          </a:p>
          <a:p>
            <a:r>
              <a:rPr lang="da-DK" dirty="0"/>
              <a:t>B</a:t>
            </a:r>
            <a:r>
              <a:rPr lang="da-DK" dirty="0" smtClean="0"/>
              <a:t>ruges </a:t>
            </a:r>
            <a:r>
              <a:rPr lang="da-DK" dirty="0"/>
              <a:t>til at identificere muligheder for forbedring</a:t>
            </a:r>
            <a:r>
              <a:rPr lang="da-DK" dirty="0" smtClean="0"/>
              <a:t>.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1026" name="Picture 2" descr="H:\Temp\Arbejdsgangsanalyse indberetning af magtanvendel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92" y="2204863"/>
            <a:ext cx="2592289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23549D2-622C-422A-898F-AB1B6E3A6EF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5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37994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arbejdsgangsanalyse?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7" y="1988840"/>
            <a:ext cx="7704000" cy="424847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altLang="da-DK" dirty="0"/>
              <a:t>V</a:t>
            </a:r>
            <a:r>
              <a:rPr lang="da-DK" altLang="da-DK" dirty="0" smtClean="0"/>
              <a:t>isuelt overblik over arbejdsgangen og dens aktører er en hjælp til at planlægge ny arbejdsgang.</a:t>
            </a:r>
          </a:p>
          <a:p>
            <a:pPr>
              <a:spcAft>
                <a:spcPts val="1200"/>
              </a:spcAft>
            </a:pPr>
            <a:r>
              <a:rPr lang="da-DK" altLang="da-DK" dirty="0" smtClean="0"/>
              <a:t>Fælles forståelse af nuværende arbejdsgang.</a:t>
            </a:r>
          </a:p>
          <a:p>
            <a:pPr>
              <a:spcAft>
                <a:spcPts val="1200"/>
              </a:spcAft>
            </a:pPr>
            <a:r>
              <a:rPr lang="da-DK" altLang="da-DK" dirty="0" smtClean="0"/>
              <a:t>Identificerer arbejdstrin</a:t>
            </a:r>
            <a:r>
              <a:rPr lang="da-DK" altLang="da-DK" dirty="0"/>
              <a:t>, der påvirker kvalitet, sikkerhed og </a:t>
            </a:r>
            <a:r>
              <a:rPr lang="da-DK" altLang="da-DK" dirty="0" smtClean="0"/>
              <a:t>patientens oplevelse.</a:t>
            </a:r>
            <a:endParaRPr lang="da-DK" altLang="da-DK" dirty="0"/>
          </a:p>
          <a:p>
            <a:pPr>
              <a:spcAft>
                <a:spcPts val="1200"/>
              </a:spcAft>
            </a:pPr>
            <a:r>
              <a:rPr lang="da-DK" altLang="da-DK" dirty="0" smtClean="0"/>
              <a:t>Identificerer </a:t>
            </a:r>
            <a:r>
              <a:rPr lang="da-DK" altLang="da-DK" dirty="0"/>
              <a:t>behov for dokumentation og </a:t>
            </a:r>
            <a:r>
              <a:rPr lang="da-DK" altLang="da-DK" dirty="0" smtClean="0"/>
              <a:t>standardisering.</a:t>
            </a:r>
            <a:endParaRPr lang="da-DK" altLang="da-DK" dirty="0"/>
          </a:p>
          <a:p>
            <a:pPr>
              <a:spcAft>
                <a:spcPts val="1200"/>
              </a:spcAft>
            </a:pPr>
            <a:r>
              <a:rPr lang="da-DK" altLang="da-DK" dirty="0" smtClean="0"/>
              <a:t>Analyseprocessen er ofte </a:t>
            </a:r>
            <a:r>
              <a:rPr lang="da-DK" altLang="da-DK" dirty="0"/>
              <a:t>værdifuld i sig </a:t>
            </a:r>
            <a:r>
              <a:rPr lang="da-DK" altLang="da-DK" dirty="0" smtClean="0"/>
              <a:t>selv.</a:t>
            </a:r>
            <a:endParaRPr lang="da-DK" altLang="da-DK" dirty="0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23549D2-622C-422A-898F-AB1B6E3A6EF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6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39641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Inden du begynder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587327"/>
            <a:ext cx="3780000" cy="4010025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 smtClean="0"/>
              <a:t>Forberedelse</a:t>
            </a:r>
          </a:p>
          <a:p>
            <a:pPr marL="0" indent="0">
              <a:buNone/>
            </a:pPr>
            <a:r>
              <a:rPr lang="da-DK" altLang="da-DK" sz="1800" dirty="0"/>
              <a:t>Vælg den proces, der er mest nødvendig og har størst effekt ift. målet for </a:t>
            </a:r>
            <a:r>
              <a:rPr lang="da-DK" altLang="da-DK" sz="1800" dirty="0" smtClean="0"/>
              <a:t>forbedrings-arbejdet</a:t>
            </a:r>
            <a:r>
              <a:rPr lang="da-DK" altLang="da-DK" sz="1800" dirty="0"/>
              <a:t>.</a:t>
            </a:r>
          </a:p>
          <a:p>
            <a:pPr marL="627062" lvl="1" indent="0">
              <a:buNone/>
            </a:pPr>
            <a:r>
              <a:rPr lang="da-DK" sz="1800" b="1" dirty="0" smtClean="0"/>
              <a:t>Deltagere</a:t>
            </a:r>
            <a:r>
              <a:rPr lang="da-DK" sz="1800" b="1" dirty="0"/>
              <a:t>: </a:t>
            </a:r>
            <a:r>
              <a:rPr lang="da-DK" sz="1800" dirty="0"/>
              <a:t>Relevante ift. </a:t>
            </a:r>
            <a:r>
              <a:rPr lang="da-DK" sz="1800" dirty="0" smtClean="0"/>
              <a:t>processen, </a:t>
            </a:r>
            <a:r>
              <a:rPr lang="da-DK" sz="1800" dirty="0"/>
              <a:t>fx kolleger, ledelse, </a:t>
            </a:r>
            <a:r>
              <a:rPr lang="da-DK" sz="1800" dirty="0" smtClean="0"/>
              <a:t>pårørende, samarbejdspartnere</a:t>
            </a:r>
            <a:r>
              <a:rPr lang="da-DK" sz="1800" dirty="0"/>
              <a:t>, </a:t>
            </a:r>
            <a:r>
              <a:rPr lang="da-DK" sz="1800" dirty="0" smtClean="0"/>
              <a:t>patienter.</a:t>
            </a:r>
            <a:endParaRPr lang="da-DK" sz="1800" dirty="0"/>
          </a:p>
          <a:p>
            <a:pPr marL="627062" lvl="1" indent="0">
              <a:buNone/>
            </a:pPr>
            <a:r>
              <a:rPr lang="da-DK" sz="1800" b="1" dirty="0"/>
              <a:t>Materialer:</a:t>
            </a:r>
            <a:r>
              <a:rPr lang="da-DK" sz="1800" dirty="0"/>
              <a:t> Post-</a:t>
            </a:r>
            <a:r>
              <a:rPr lang="da-DK" sz="1800" dirty="0" err="1"/>
              <a:t>its</a:t>
            </a:r>
            <a:r>
              <a:rPr lang="da-DK" sz="1800" dirty="0"/>
              <a:t>, kuglepenne, brunt papir/flipover-papir.</a:t>
            </a:r>
          </a:p>
          <a:p>
            <a:endParaRPr lang="da-DK" sz="1800" dirty="0"/>
          </a:p>
          <a:p>
            <a:endParaRPr lang="da-DK" sz="18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da-DK" sz="1800" b="1" dirty="0" smtClean="0"/>
          </a:p>
          <a:p>
            <a:pPr marL="0" indent="0">
              <a:buNone/>
              <a:defRPr/>
            </a:pPr>
            <a:endParaRPr lang="da-DK" sz="1800" b="1" dirty="0"/>
          </a:p>
          <a:p>
            <a:pPr marL="0" indent="0">
              <a:buNone/>
              <a:defRPr/>
            </a:pPr>
            <a:endParaRPr lang="da-DK" sz="1800" b="1" dirty="0" smtClean="0"/>
          </a:p>
          <a:p>
            <a:pPr marL="0" indent="0">
              <a:buNone/>
              <a:defRPr/>
            </a:pPr>
            <a:endParaRPr lang="da-DK" sz="1800" b="1" dirty="0"/>
          </a:p>
          <a:p>
            <a:pPr marL="0" indent="0">
              <a:buNone/>
              <a:defRPr/>
            </a:pPr>
            <a:endParaRPr lang="da-DK" sz="1800" b="1" dirty="0" smtClean="0"/>
          </a:p>
          <a:p>
            <a:pPr marL="0" indent="0">
              <a:buNone/>
              <a:defRPr/>
            </a:pPr>
            <a:endParaRPr lang="da-DK" sz="1800" b="1" dirty="0"/>
          </a:p>
          <a:p>
            <a:pPr marL="0" indent="0">
              <a:buNone/>
              <a:defRPr/>
            </a:pPr>
            <a:endParaRPr lang="da-DK" sz="1800" b="1" dirty="0"/>
          </a:p>
          <a:p>
            <a:pPr marL="0" indent="0">
              <a:buNone/>
              <a:defRPr/>
            </a:pPr>
            <a:endParaRPr lang="da-DK" sz="1800" b="1" dirty="0" smtClean="0"/>
          </a:p>
          <a:p>
            <a:pPr marL="0" indent="0">
              <a:buNone/>
              <a:defRPr/>
            </a:pPr>
            <a:endParaRPr lang="da-DK" sz="1800" b="1" dirty="0" smtClean="0"/>
          </a:p>
          <a:p>
            <a:pPr marL="0" indent="0">
              <a:buNone/>
              <a:defRPr/>
            </a:pPr>
            <a:r>
              <a:rPr lang="da-DK" sz="1800" b="1" dirty="0" smtClean="0"/>
              <a:t>Din opfølgning:</a:t>
            </a:r>
            <a:endParaRPr lang="da-DK" sz="1800" b="1" dirty="0"/>
          </a:p>
          <a:p>
            <a:r>
              <a:rPr lang="da-DK" altLang="da-DK" sz="1800" dirty="0"/>
              <a:t>Skriv </a:t>
            </a:r>
            <a:r>
              <a:rPr lang="da-DK" altLang="da-DK" sz="1800" dirty="0" smtClean="0"/>
              <a:t>kortlægningen </a:t>
            </a:r>
            <a:r>
              <a:rPr lang="da-DK" altLang="da-DK" sz="1800" dirty="0"/>
              <a:t>ind i en skabelon: Hvilken viden giver kortlægningen?</a:t>
            </a:r>
          </a:p>
          <a:p>
            <a:endParaRPr lang="da-DK" sz="1200" dirty="0"/>
          </a:p>
        </p:txBody>
      </p:sp>
      <p:grpSp>
        <p:nvGrpSpPr>
          <p:cNvPr id="6" name="Gruppe 5"/>
          <p:cNvGrpSpPr/>
          <p:nvPr/>
        </p:nvGrpSpPr>
        <p:grpSpPr>
          <a:xfrm>
            <a:off x="4644008" y="3428999"/>
            <a:ext cx="3600401" cy="1440161"/>
            <a:chOff x="4716016" y="3229032"/>
            <a:chExt cx="3600401" cy="1280089"/>
          </a:xfrm>
        </p:grpSpPr>
        <p:sp>
          <p:nvSpPr>
            <p:cNvPr id="7" name="Rektangel 6"/>
            <p:cNvSpPr/>
            <p:nvPr/>
          </p:nvSpPr>
          <p:spPr>
            <a:xfrm>
              <a:off x="4716016" y="3229032"/>
              <a:ext cx="3600401" cy="1280089"/>
            </a:xfrm>
            <a:prstGeom prst="rect">
              <a:avLst/>
            </a:prstGeom>
            <a:solidFill>
              <a:schemeClr val="accent2"/>
            </a:solidFill>
            <a:ln w="152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rgbClr val="3F3018"/>
                </a:solidFill>
              </a:endParaRPr>
            </a:p>
          </p:txBody>
        </p:sp>
        <p:sp>
          <p:nvSpPr>
            <p:cNvPr id="8" name="Tekstboks 7"/>
            <p:cNvSpPr txBox="1"/>
            <p:nvPr/>
          </p:nvSpPr>
          <p:spPr>
            <a:xfrm>
              <a:off x="5033942" y="3293037"/>
              <a:ext cx="3138458" cy="979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dirty="0" smtClean="0">
                  <a:solidFill>
                    <a:schemeClr val="bg1"/>
                  </a:solidFill>
                </a:rPr>
                <a:t>Resultat: </a:t>
              </a:r>
              <a:r>
                <a:rPr lang="da-DK" dirty="0" smtClean="0">
                  <a:solidFill>
                    <a:schemeClr val="bg1"/>
                  </a:solidFill>
                </a:rPr>
                <a:t>Kvalificeret kortlægning af en proces med tilhørende arbejdsgange.</a:t>
              </a:r>
              <a:endParaRPr lang="da-DK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65"/>
          <p:cNvGrpSpPr>
            <a:grpSpLocks noChangeAspect="1"/>
          </p:cNvGrpSpPr>
          <p:nvPr/>
        </p:nvGrpSpPr>
        <p:grpSpPr bwMode="auto">
          <a:xfrm>
            <a:off x="848297" y="3927847"/>
            <a:ext cx="364024" cy="372831"/>
            <a:chOff x="1477" y="2340"/>
            <a:chExt cx="744" cy="762"/>
          </a:xfrm>
        </p:grpSpPr>
        <p:sp>
          <p:nvSpPr>
            <p:cNvPr id="16" name="Freeform 66"/>
            <p:cNvSpPr>
              <a:spLocks/>
            </p:cNvSpPr>
            <p:nvPr/>
          </p:nvSpPr>
          <p:spPr bwMode="auto">
            <a:xfrm>
              <a:off x="1552" y="2340"/>
              <a:ext cx="139" cy="129"/>
            </a:xfrm>
            <a:custGeom>
              <a:avLst/>
              <a:gdLst>
                <a:gd name="T0" fmla="*/ 53 w 105"/>
                <a:gd name="T1" fmla="*/ 98 h 98"/>
                <a:gd name="T2" fmla="*/ 105 w 105"/>
                <a:gd name="T3" fmla="*/ 45 h 98"/>
                <a:gd name="T4" fmla="*/ 60 w 105"/>
                <a:gd name="T5" fmla="*/ 0 h 98"/>
                <a:gd name="T6" fmla="*/ 0 w 105"/>
                <a:gd name="T7" fmla="*/ 45 h 98"/>
                <a:gd name="T8" fmla="*/ 53 w 105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98">
                  <a:moveTo>
                    <a:pt x="53" y="98"/>
                  </a:moveTo>
                  <a:cubicBezTo>
                    <a:pt x="82" y="98"/>
                    <a:pt x="105" y="74"/>
                    <a:pt x="105" y="45"/>
                  </a:cubicBezTo>
                  <a:cubicBezTo>
                    <a:pt x="105" y="16"/>
                    <a:pt x="90" y="0"/>
                    <a:pt x="60" y="0"/>
                  </a:cubicBezTo>
                  <a:cubicBezTo>
                    <a:pt x="31" y="0"/>
                    <a:pt x="0" y="16"/>
                    <a:pt x="0" y="45"/>
                  </a:cubicBezTo>
                  <a:cubicBezTo>
                    <a:pt x="0" y="74"/>
                    <a:pt x="24" y="98"/>
                    <a:pt x="53" y="98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67"/>
            <p:cNvSpPr>
              <a:spLocks noEditPoints="1"/>
            </p:cNvSpPr>
            <p:nvPr/>
          </p:nvSpPr>
          <p:spPr bwMode="auto">
            <a:xfrm>
              <a:off x="1477" y="2476"/>
              <a:ext cx="337" cy="623"/>
            </a:xfrm>
            <a:custGeom>
              <a:avLst/>
              <a:gdLst>
                <a:gd name="T0" fmla="*/ 52 w 337"/>
                <a:gd name="T1" fmla="*/ 0 h 623"/>
                <a:gd name="T2" fmla="*/ 52 w 337"/>
                <a:gd name="T3" fmla="*/ 0 h 623"/>
                <a:gd name="T4" fmla="*/ 52 w 337"/>
                <a:gd name="T5" fmla="*/ 0 h 623"/>
                <a:gd name="T6" fmla="*/ 45 w 337"/>
                <a:gd name="T7" fmla="*/ 0 h 623"/>
                <a:gd name="T8" fmla="*/ 42 w 337"/>
                <a:gd name="T9" fmla="*/ 13 h 623"/>
                <a:gd name="T10" fmla="*/ 0 w 337"/>
                <a:gd name="T11" fmla="*/ 159 h 623"/>
                <a:gd name="T12" fmla="*/ 70 w 337"/>
                <a:gd name="T13" fmla="*/ 290 h 623"/>
                <a:gd name="T14" fmla="*/ 73 w 337"/>
                <a:gd name="T15" fmla="*/ 582 h 623"/>
                <a:gd name="T16" fmla="*/ 46 w 337"/>
                <a:gd name="T17" fmla="*/ 619 h 623"/>
                <a:gd name="T18" fmla="*/ 114 w 337"/>
                <a:gd name="T19" fmla="*/ 615 h 623"/>
                <a:gd name="T20" fmla="*/ 155 w 337"/>
                <a:gd name="T21" fmla="*/ 298 h 623"/>
                <a:gd name="T22" fmla="*/ 211 w 337"/>
                <a:gd name="T23" fmla="*/ 623 h 623"/>
                <a:gd name="T24" fmla="*/ 273 w 337"/>
                <a:gd name="T25" fmla="*/ 623 h 623"/>
                <a:gd name="T26" fmla="*/ 246 w 337"/>
                <a:gd name="T27" fmla="*/ 587 h 623"/>
                <a:gd name="T28" fmla="*/ 240 w 337"/>
                <a:gd name="T29" fmla="*/ 236 h 623"/>
                <a:gd name="T30" fmla="*/ 215 w 337"/>
                <a:gd name="T31" fmla="*/ 87 h 623"/>
                <a:gd name="T32" fmla="*/ 310 w 337"/>
                <a:gd name="T33" fmla="*/ 257 h 623"/>
                <a:gd name="T34" fmla="*/ 337 w 337"/>
                <a:gd name="T35" fmla="*/ 251 h 623"/>
                <a:gd name="T36" fmla="*/ 219 w 337"/>
                <a:gd name="T37" fmla="*/ 4 h 623"/>
                <a:gd name="T38" fmla="*/ 52 w 337"/>
                <a:gd name="T39" fmla="*/ 0 h 623"/>
                <a:gd name="T40" fmla="*/ 33 w 337"/>
                <a:gd name="T41" fmla="*/ 149 h 623"/>
                <a:gd name="T42" fmla="*/ 58 w 337"/>
                <a:gd name="T43" fmla="*/ 93 h 623"/>
                <a:gd name="T44" fmla="*/ 64 w 337"/>
                <a:gd name="T45" fmla="*/ 138 h 623"/>
                <a:gd name="T46" fmla="*/ 69 w 337"/>
                <a:gd name="T47" fmla="*/ 217 h 623"/>
                <a:gd name="T48" fmla="*/ 69 w 337"/>
                <a:gd name="T49" fmla="*/ 249 h 623"/>
                <a:gd name="T50" fmla="*/ 33 w 337"/>
                <a:gd name="T51" fmla="*/ 14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7" h="623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42" y="13"/>
                  </a:lnTo>
                  <a:lnTo>
                    <a:pt x="0" y="159"/>
                  </a:lnTo>
                  <a:lnTo>
                    <a:pt x="70" y="290"/>
                  </a:lnTo>
                  <a:lnTo>
                    <a:pt x="73" y="582"/>
                  </a:lnTo>
                  <a:lnTo>
                    <a:pt x="46" y="619"/>
                  </a:lnTo>
                  <a:lnTo>
                    <a:pt x="114" y="615"/>
                  </a:lnTo>
                  <a:lnTo>
                    <a:pt x="155" y="298"/>
                  </a:lnTo>
                  <a:lnTo>
                    <a:pt x="211" y="623"/>
                  </a:lnTo>
                  <a:lnTo>
                    <a:pt x="273" y="623"/>
                  </a:lnTo>
                  <a:lnTo>
                    <a:pt x="246" y="587"/>
                  </a:lnTo>
                  <a:lnTo>
                    <a:pt x="240" y="236"/>
                  </a:lnTo>
                  <a:lnTo>
                    <a:pt x="215" y="87"/>
                  </a:lnTo>
                  <a:lnTo>
                    <a:pt x="310" y="257"/>
                  </a:lnTo>
                  <a:lnTo>
                    <a:pt x="337" y="251"/>
                  </a:lnTo>
                  <a:lnTo>
                    <a:pt x="219" y="4"/>
                  </a:lnTo>
                  <a:lnTo>
                    <a:pt x="52" y="0"/>
                  </a:lnTo>
                  <a:close/>
                  <a:moveTo>
                    <a:pt x="33" y="149"/>
                  </a:moveTo>
                  <a:lnTo>
                    <a:pt x="58" y="93"/>
                  </a:lnTo>
                  <a:lnTo>
                    <a:pt x="64" y="138"/>
                  </a:lnTo>
                  <a:lnTo>
                    <a:pt x="69" y="217"/>
                  </a:lnTo>
                  <a:lnTo>
                    <a:pt x="69" y="249"/>
                  </a:lnTo>
                  <a:lnTo>
                    <a:pt x="33" y="149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68"/>
            <p:cNvSpPr>
              <a:spLocks/>
            </p:cNvSpPr>
            <p:nvPr/>
          </p:nvSpPr>
          <p:spPr bwMode="auto">
            <a:xfrm>
              <a:off x="1959" y="2341"/>
              <a:ext cx="140" cy="129"/>
            </a:xfrm>
            <a:custGeom>
              <a:avLst/>
              <a:gdLst>
                <a:gd name="T0" fmla="*/ 53 w 106"/>
                <a:gd name="T1" fmla="*/ 98 h 98"/>
                <a:gd name="T2" fmla="*/ 106 w 106"/>
                <a:gd name="T3" fmla="*/ 45 h 98"/>
                <a:gd name="T4" fmla="*/ 61 w 106"/>
                <a:gd name="T5" fmla="*/ 0 h 98"/>
                <a:gd name="T6" fmla="*/ 0 w 106"/>
                <a:gd name="T7" fmla="*/ 45 h 98"/>
                <a:gd name="T8" fmla="*/ 53 w 106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98">
                  <a:moveTo>
                    <a:pt x="53" y="98"/>
                  </a:moveTo>
                  <a:cubicBezTo>
                    <a:pt x="82" y="98"/>
                    <a:pt x="106" y="74"/>
                    <a:pt x="106" y="45"/>
                  </a:cubicBezTo>
                  <a:cubicBezTo>
                    <a:pt x="106" y="16"/>
                    <a:pt x="90" y="0"/>
                    <a:pt x="61" y="0"/>
                  </a:cubicBezTo>
                  <a:cubicBezTo>
                    <a:pt x="32" y="0"/>
                    <a:pt x="0" y="16"/>
                    <a:pt x="0" y="45"/>
                  </a:cubicBezTo>
                  <a:cubicBezTo>
                    <a:pt x="0" y="74"/>
                    <a:pt x="24" y="98"/>
                    <a:pt x="53" y="98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69"/>
            <p:cNvSpPr>
              <a:spLocks/>
            </p:cNvSpPr>
            <p:nvPr/>
          </p:nvSpPr>
          <p:spPr bwMode="auto">
            <a:xfrm>
              <a:off x="1864" y="2478"/>
              <a:ext cx="357" cy="624"/>
            </a:xfrm>
            <a:custGeom>
              <a:avLst/>
              <a:gdLst>
                <a:gd name="T0" fmla="*/ 357 w 357"/>
                <a:gd name="T1" fmla="*/ 252 h 624"/>
                <a:gd name="T2" fmla="*/ 239 w 357"/>
                <a:gd name="T3" fmla="*/ 6 h 624"/>
                <a:gd name="T4" fmla="*/ 67 w 357"/>
                <a:gd name="T5" fmla="*/ 0 h 624"/>
                <a:gd name="T6" fmla="*/ 66 w 357"/>
                <a:gd name="T7" fmla="*/ 6 h 624"/>
                <a:gd name="T8" fmla="*/ 20 w 357"/>
                <a:gd name="T9" fmla="*/ 160 h 624"/>
                <a:gd name="T10" fmla="*/ 0 w 357"/>
                <a:gd name="T11" fmla="*/ 263 h 624"/>
                <a:gd name="T12" fmla="*/ 30 w 357"/>
                <a:gd name="T13" fmla="*/ 257 h 624"/>
                <a:gd name="T14" fmla="*/ 67 w 357"/>
                <a:gd name="T15" fmla="*/ 139 h 624"/>
                <a:gd name="T16" fmla="*/ 78 w 357"/>
                <a:gd name="T17" fmla="*/ 98 h 624"/>
                <a:gd name="T18" fmla="*/ 82 w 357"/>
                <a:gd name="T19" fmla="*/ 137 h 624"/>
                <a:gd name="T20" fmla="*/ 90 w 357"/>
                <a:gd name="T21" fmla="*/ 218 h 624"/>
                <a:gd name="T22" fmla="*/ 53 w 357"/>
                <a:gd name="T23" fmla="*/ 389 h 624"/>
                <a:gd name="T24" fmla="*/ 92 w 357"/>
                <a:gd name="T25" fmla="*/ 389 h 624"/>
                <a:gd name="T26" fmla="*/ 93 w 357"/>
                <a:gd name="T27" fmla="*/ 583 h 624"/>
                <a:gd name="T28" fmla="*/ 67 w 357"/>
                <a:gd name="T29" fmla="*/ 620 h 624"/>
                <a:gd name="T30" fmla="*/ 134 w 357"/>
                <a:gd name="T31" fmla="*/ 616 h 624"/>
                <a:gd name="T32" fmla="*/ 163 w 357"/>
                <a:gd name="T33" fmla="*/ 392 h 624"/>
                <a:gd name="T34" fmla="*/ 177 w 357"/>
                <a:gd name="T35" fmla="*/ 394 h 624"/>
                <a:gd name="T36" fmla="*/ 192 w 357"/>
                <a:gd name="T37" fmla="*/ 394 h 624"/>
                <a:gd name="T38" fmla="*/ 232 w 357"/>
                <a:gd name="T39" fmla="*/ 624 h 624"/>
                <a:gd name="T40" fmla="*/ 293 w 357"/>
                <a:gd name="T41" fmla="*/ 624 h 624"/>
                <a:gd name="T42" fmla="*/ 266 w 357"/>
                <a:gd name="T43" fmla="*/ 588 h 624"/>
                <a:gd name="T44" fmla="*/ 262 w 357"/>
                <a:gd name="T45" fmla="*/ 402 h 624"/>
                <a:gd name="T46" fmla="*/ 312 w 357"/>
                <a:gd name="T47" fmla="*/ 402 h 624"/>
                <a:gd name="T48" fmla="*/ 260 w 357"/>
                <a:gd name="T49" fmla="*/ 238 h 624"/>
                <a:gd name="T50" fmla="*/ 235 w 357"/>
                <a:gd name="T51" fmla="*/ 87 h 624"/>
                <a:gd name="T52" fmla="*/ 331 w 357"/>
                <a:gd name="T53" fmla="*/ 259 h 624"/>
                <a:gd name="T54" fmla="*/ 357 w 357"/>
                <a:gd name="T55" fmla="*/ 25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624">
                  <a:moveTo>
                    <a:pt x="357" y="252"/>
                  </a:moveTo>
                  <a:lnTo>
                    <a:pt x="239" y="6"/>
                  </a:lnTo>
                  <a:lnTo>
                    <a:pt x="67" y="0"/>
                  </a:lnTo>
                  <a:lnTo>
                    <a:pt x="66" y="6"/>
                  </a:lnTo>
                  <a:lnTo>
                    <a:pt x="20" y="160"/>
                  </a:lnTo>
                  <a:lnTo>
                    <a:pt x="0" y="263"/>
                  </a:lnTo>
                  <a:lnTo>
                    <a:pt x="30" y="257"/>
                  </a:lnTo>
                  <a:lnTo>
                    <a:pt x="67" y="139"/>
                  </a:lnTo>
                  <a:lnTo>
                    <a:pt x="78" y="98"/>
                  </a:lnTo>
                  <a:lnTo>
                    <a:pt x="82" y="137"/>
                  </a:lnTo>
                  <a:lnTo>
                    <a:pt x="90" y="218"/>
                  </a:lnTo>
                  <a:lnTo>
                    <a:pt x="53" y="389"/>
                  </a:lnTo>
                  <a:lnTo>
                    <a:pt x="92" y="389"/>
                  </a:lnTo>
                  <a:lnTo>
                    <a:pt x="93" y="583"/>
                  </a:lnTo>
                  <a:lnTo>
                    <a:pt x="67" y="620"/>
                  </a:lnTo>
                  <a:lnTo>
                    <a:pt x="134" y="616"/>
                  </a:lnTo>
                  <a:lnTo>
                    <a:pt x="163" y="392"/>
                  </a:lnTo>
                  <a:lnTo>
                    <a:pt x="177" y="394"/>
                  </a:lnTo>
                  <a:lnTo>
                    <a:pt x="192" y="394"/>
                  </a:lnTo>
                  <a:lnTo>
                    <a:pt x="232" y="624"/>
                  </a:lnTo>
                  <a:lnTo>
                    <a:pt x="293" y="624"/>
                  </a:lnTo>
                  <a:lnTo>
                    <a:pt x="266" y="588"/>
                  </a:lnTo>
                  <a:lnTo>
                    <a:pt x="262" y="402"/>
                  </a:lnTo>
                  <a:lnTo>
                    <a:pt x="312" y="402"/>
                  </a:lnTo>
                  <a:lnTo>
                    <a:pt x="260" y="238"/>
                  </a:lnTo>
                  <a:lnTo>
                    <a:pt x="235" y="87"/>
                  </a:lnTo>
                  <a:lnTo>
                    <a:pt x="331" y="259"/>
                  </a:lnTo>
                  <a:lnTo>
                    <a:pt x="357" y="252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0" name="Freeform 14"/>
          <p:cNvSpPr>
            <a:spLocks noEditPoints="1"/>
          </p:cNvSpPr>
          <p:nvPr/>
        </p:nvSpPr>
        <p:spPr bwMode="auto">
          <a:xfrm>
            <a:off x="776966" y="5323631"/>
            <a:ext cx="482666" cy="416681"/>
          </a:xfrm>
          <a:custGeom>
            <a:avLst/>
            <a:gdLst>
              <a:gd name="T0" fmla="*/ 592 w 809"/>
              <a:gd name="T1" fmla="*/ 414 h 612"/>
              <a:gd name="T2" fmla="*/ 161 w 809"/>
              <a:gd name="T3" fmla="*/ 56 h 612"/>
              <a:gd name="T4" fmla="*/ 14 w 809"/>
              <a:gd name="T5" fmla="*/ 0 h 612"/>
              <a:gd name="T6" fmla="*/ 129 w 809"/>
              <a:gd name="T7" fmla="*/ 32 h 612"/>
              <a:gd name="T8" fmla="*/ 161 w 809"/>
              <a:gd name="T9" fmla="*/ 88 h 612"/>
              <a:gd name="T10" fmla="*/ 574 w 809"/>
              <a:gd name="T11" fmla="*/ 382 h 612"/>
              <a:gd name="T12" fmla="*/ 161 w 809"/>
              <a:gd name="T13" fmla="*/ 88 h 612"/>
              <a:gd name="T14" fmla="*/ 224 w 809"/>
              <a:gd name="T15" fmla="*/ 154 h 612"/>
              <a:gd name="T16" fmla="*/ 280 w 809"/>
              <a:gd name="T17" fmla="*/ 210 h 612"/>
              <a:gd name="T18" fmla="*/ 333 w 809"/>
              <a:gd name="T19" fmla="*/ 153 h 612"/>
              <a:gd name="T20" fmla="*/ 394 w 809"/>
              <a:gd name="T21" fmla="*/ 213 h 612"/>
              <a:gd name="T22" fmla="*/ 333 w 809"/>
              <a:gd name="T23" fmla="*/ 153 h 612"/>
              <a:gd name="T24" fmla="*/ 440 w 809"/>
              <a:gd name="T25" fmla="*/ 155 h 612"/>
              <a:gd name="T26" fmla="*/ 496 w 809"/>
              <a:gd name="T27" fmla="*/ 211 h 612"/>
              <a:gd name="T28" fmla="*/ 606 w 809"/>
              <a:gd name="T29" fmla="*/ 155 h 612"/>
              <a:gd name="T30" fmla="*/ 545 w 809"/>
              <a:gd name="T31" fmla="*/ 214 h 612"/>
              <a:gd name="T32" fmla="*/ 606 w 809"/>
              <a:gd name="T33" fmla="*/ 155 h 612"/>
              <a:gd name="T34" fmla="*/ 280 w 809"/>
              <a:gd name="T35" fmla="*/ 320 h 612"/>
              <a:gd name="T36" fmla="*/ 224 w 809"/>
              <a:gd name="T37" fmla="*/ 265 h 612"/>
              <a:gd name="T38" fmla="*/ 333 w 809"/>
              <a:gd name="T39" fmla="*/ 264 h 612"/>
              <a:gd name="T40" fmla="*/ 391 w 809"/>
              <a:gd name="T41" fmla="*/ 322 h 612"/>
              <a:gd name="T42" fmla="*/ 333 w 809"/>
              <a:gd name="T43" fmla="*/ 264 h 612"/>
              <a:gd name="T44" fmla="*/ 497 w 809"/>
              <a:gd name="T45" fmla="*/ 320 h 612"/>
              <a:gd name="T46" fmla="*/ 441 w 809"/>
              <a:gd name="T47" fmla="*/ 265 h 612"/>
              <a:gd name="T48" fmla="*/ 162 w 809"/>
              <a:gd name="T49" fmla="*/ 448 h 612"/>
              <a:gd name="T50" fmla="*/ 87 w 809"/>
              <a:gd name="T51" fmla="*/ 585 h 612"/>
              <a:gd name="T52" fmla="*/ 146 w 809"/>
              <a:gd name="T53" fmla="*/ 612 h 612"/>
              <a:gd name="T54" fmla="*/ 235 w 809"/>
              <a:gd name="T55" fmla="*/ 534 h 612"/>
              <a:gd name="T56" fmla="*/ 162 w 809"/>
              <a:gd name="T57" fmla="*/ 448 h 612"/>
              <a:gd name="T58" fmla="*/ 186 w 809"/>
              <a:gd name="T59" fmla="*/ 569 h 612"/>
              <a:gd name="T60" fmla="*/ 108 w 809"/>
              <a:gd name="T61" fmla="*/ 567 h 612"/>
              <a:gd name="T62" fmla="*/ 159 w 809"/>
              <a:gd name="T63" fmla="*/ 476 h 612"/>
              <a:gd name="T64" fmla="*/ 196 w 809"/>
              <a:gd name="T65" fmla="*/ 492 h 612"/>
              <a:gd name="T66" fmla="*/ 207 w 809"/>
              <a:gd name="T67" fmla="*/ 530 h 612"/>
              <a:gd name="T68" fmla="*/ 456 w 809"/>
              <a:gd name="T69" fmla="*/ 585 h 612"/>
              <a:gd name="T70" fmla="*/ 573 w 809"/>
              <a:gd name="T71" fmla="*/ 590 h 612"/>
              <a:gd name="T72" fmla="*/ 587 w 809"/>
              <a:gd name="T73" fmla="*/ 474 h 612"/>
              <a:gd name="T74" fmla="*/ 576 w 809"/>
              <a:gd name="T75" fmla="*/ 530 h 612"/>
              <a:gd name="T76" fmla="*/ 478 w 809"/>
              <a:gd name="T77" fmla="*/ 567 h 612"/>
              <a:gd name="T78" fmla="*/ 528 w 809"/>
              <a:gd name="T79" fmla="*/ 476 h 612"/>
              <a:gd name="T80" fmla="*/ 576 w 809"/>
              <a:gd name="T81" fmla="*/ 530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09" h="612">
                <a:moveTo>
                  <a:pt x="129" y="414"/>
                </a:moveTo>
                <a:cubicBezTo>
                  <a:pt x="592" y="414"/>
                  <a:pt x="592" y="414"/>
                  <a:pt x="592" y="414"/>
                </a:cubicBezTo>
                <a:cubicBezTo>
                  <a:pt x="809" y="46"/>
                  <a:pt x="809" y="46"/>
                  <a:pt x="809" y="46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0"/>
                  <a:pt x="161" y="0"/>
                  <a:pt x="16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129" y="32"/>
                  <a:pt x="129" y="32"/>
                  <a:pt x="129" y="32"/>
                </a:cubicBezTo>
                <a:lnTo>
                  <a:pt x="129" y="414"/>
                </a:lnTo>
                <a:close/>
                <a:moveTo>
                  <a:pt x="161" y="88"/>
                </a:moveTo>
                <a:cubicBezTo>
                  <a:pt x="721" y="87"/>
                  <a:pt x="721" y="87"/>
                  <a:pt x="721" y="87"/>
                </a:cubicBezTo>
                <a:cubicBezTo>
                  <a:pt x="574" y="382"/>
                  <a:pt x="574" y="382"/>
                  <a:pt x="574" y="382"/>
                </a:cubicBezTo>
                <a:cubicBezTo>
                  <a:pt x="161" y="382"/>
                  <a:pt x="161" y="382"/>
                  <a:pt x="161" y="382"/>
                </a:cubicBezTo>
                <a:lnTo>
                  <a:pt x="161" y="88"/>
                </a:lnTo>
                <a:close/>
                <a:moveTo>
                  <a:pt x="280" y="154"/>
                </a:moveTo>
                <a:cubicBezTo>
                  <a:pt x="224" y="154"/>
                  <a:pt x="224" y="154"/>
                  <a:pt x="224" y="1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80" y="210"/>
                  <a:pt x="280" y="210"/>
                  <a:pt x="280" y="210"/>
                </a:cubicBezTo>
                <a:lnTo>
                  <a:pt x="280" y="154"/>
                </a:lnTo>
                <a:close/>
                <a:moveTo>
                  <a:pt x="333" y="153"/>
                </a:moveTo>
                <a:cubicBezTo>
                  <a:pt x="333" y="208"/>
                  <a:pt x="333" y="208"/>
                  <a:pt x="333" y="208"/>
                </a:cubicBezTo>
                <a:cubicBezTo>
                  <a:pt x="394" y="213"/>
                  <a:pt x="394" y="213"/>
                  <a:pt x="394" y="213"/>
                </a:cubicBezTo>
                <a:cubicBezTo>
                  <a:pt x="389" y="153"/>
                  <a:pt x="389" y="153"/>
                  <a:pt x="389" y="153"/>
                </a:cubicBezTo>
                <a:lnTo>
                  <a:pt x="333" y="153"/>
                </a:lnTo>
                <a:close/>
                <a:moveTo>
                  <a:pt x="496" y="155"/>
                </a:moveTo>
                <a:cubicBezTo>
                  <a:pt x="440" y="155"/>
                  <a:pt x="440" y="155"/>
                  <a:pt x="440" y="155"/>
                </a:cubicBezTo>
                <a:cubicBezTo>
                  <a:pt x="435" y="215"/>
                  <a:pt x="435" y="215"/>
                  <a:pt x="435" y="215"/>
                </a:cubicBezTo>
                <a:cubicBezTo>
                  <a:pt x="496" y="211"/>
                  <a:pt x="496" y="211"/>
                  <a:pt x="496" y="211"/>
                </a:cubicBezTo>
                <a:lnTo>
                  <a:pt x="496" y="155"/>
                </a:lnTo>
                <a:close/>
                <a:moveTo>
                  <a:pt x="606" y="155"/>
                </a:moveTo>
                <a:cubicBezTo>
                  <a:pt x="550" y="155"/>
                  <a:pt x="550" y="155"/>
                  <a:pt x="550" y="155"/>
                </a:cubicBezTo>
                <a:cubicBezTo>
                  <a:pt x="545" y="214"/>
                  <a:pt x="545" y="214"/>
                  <a:pt x="545" y="214"/>
                </a:cubicBezTo>
                <a:cubicBezTo>
                  <a:pt x="606" y="211"/>
                  <a:pt x="606" y="211"/>
                  <a:pt x="606" y="211"/>
                </a:cubicBezTo>
                <a:lnTo>
                  <a:pt x="606" y="155"/>
                </a:lnTo>
                <a:close/>
                <a:moveTo>
                  <a:pt x="224" y="320"/>
                </a:moveTo>
                <a:cubicBezTo>
                  <a:pt x="280" y="320"/>
                  <a:pt x="280" y="320"/>
                  <a:pt x="280" y="320"/>
                </a:cubicBezTo>
                <a:cubicBezTo>
                  <a:pt x="286" y="265"/>
                  <a:pt x="286" y="265"/>
                  <a:pt x="286" y="265"/>
                </a:cubicBezTo>
                <a:cubicBezTo>
                  <a:pt x="224" y="265"/>
                  <a:pt x="224" y="265"/>
                  <a:pt x="224" y="265"/>
                </a:cubicBezTo>
                <a:lnTo>
                  <a:pt x="224" y="320"/>
                </a:lnTo>
                <a:close/>
                <a:moveTo>
                  <a:pt x="333" y="264"/>
                </a:moveTo>
                <a:cubicBezTo>
                  <a:pt x="333" y="320"/>
                  <a:pt x="333" y="320"/>
                  <a:pt x="333" y="320"/>
                </a:cubicBezTo>
                <a:cubicBezTo>
                  <a:pt x="391" y="322"/>
                  <a:pt x="391" y="322"/>
                  <a:pt x="391" y="322"/>
                </a:cubicBezTo>
                <a:cubicBezTo>
                  <a:pt x="389" y="264"/>
                  <a:pt x="389" y="264"/>
                  <a:pt x="389" y="264"/>
                </a:cubicBezTo>
                <a:lnTo>
                  <a:pt x="333" y="264"/>
                </a:lnTo>
                <a:close/>
                <a:moveTo>
                  <a:pt x="441" y="320"/>
                </a:moveTo>
                <a:cubicBezTo>
                  <a:pt x="497" y="320"/>
                  <a:pt x="497" y="320"/>
                  <a:pt x="497" y="320"/>
                </a:cubicBezTo>
                <a:cubicBezTo>
                  <a:pt x="502" y="262"/>
                  <a:pt x="502" y="262"/>
                  <a:pt x="502" y="262"/>
                </a:cubicBezTo>
                <a:cubicBezTo>
                  <a:pt x="441" y="265"/>
                  <a:pt x="441" y="265"/>
                  <a:pt x="441" y="265"/>
                </a:cubicBezTo>
                <a:lnTo>
                  <a:pt x="441" y="320"/>
                </a:lnTo>
                <a:close/>
                <a:moveTo>
                  <a:pt x="162" y="448"/>
                </a:moveTo>
                <a:cubicBezTo>
                  <a:pt x="140" y="447"/>
                  <a:pt x="118" y="455"/>
                  <a:pt x="101" y="469"/>
                </a:cubicBezTo>
                <a:cubicBezTo>
                  <a:pt x="65" y="500"/>
                  <a:pt x="59" y="552"/>
                  <a:pt x="87" y="585"/>
                </a:cubicBezTo>
                <a:cubicBezTo>
                  <a:pt x="101" y="602"/>
                  <a:pt x="121" y="611"/>
                  <a:pt x="143" y="612"/>
                </a:cubicBezTo>
                <a:cubicBezTo>
                  <a:pt x="144" y="612"/>
                  <a:pt x="145" y="612"/>
                  <a:pt x="146" y="612"/>
                </a:cubicBezTo>
                <a:cubicBezTo>
                  <a:pt x="167" y="612"/>
                  <a:pt x="187" y="604"/>
                  <a:pt x="204" y="590"/>
                </a:cubicBezTo>
                <a:cubicBezTo>
                  <a:pt x="221" y="576"/>
                  <a:pt x="232" y="556"/>
                  <a:pt x="235" y="534"/>
                </a:cubicBezTo>
                <a:cubicBezTo>
                  <a:pt x="238" y="512"/>
                  <a:pt x="232" y="491"/>
                  <a:pt x="218" y="474"/>
                </a:cubicBezTo>
                <a:cubicBezTo>
                  <a:pt x="204" y="458"/>
                  <a:pt x="184" y="449"/>
                  <a:pt x="162" y="448"/>
                </a:cubicBezTo>
                <a:close/>
                <a:moveTo>
                  <a:pt x="207" y="530"/>
                </a:moveTo>
                <a:cubicBezTo>
                  <a:pt x="205" y="545"/>
                  <a:pt x="198" y="559"/>
                  <a:pt x="186" y="569"/>
                </a:cubicBezTo>
                <a:cubicBezTo>
                  <a:pt x="174" y="579"/>
                  <a:pt x="159" y="584"/>
                  <a:pt x="144" y="584"/>
                </a:cubicBezTo>
                <a:cubicBezTo>
                  <a:pt x="130" y="583"/>
                  <a:pt x="117" y="577"/>
                  <a:pt x="108" y="567"/>
                </a:cubicBezTo>
                <a:cubicBezTo>
                  <a:pt x="90" y="546"/>
                  <a:pt x="95" y="511"/>
                  <a:pt x="119" y="491"/>
                </a:cubicBezTo>
                <a:cubicBezTo>
                  <a:pt x="131" y="481"/>
                  <a:pt x="145" y="476"/>
                  <a:pt x="159" y="476"/>
                </a:cubicBezTo>
                <a:cubicBezTo>
                  <a:pt x="159" y="476"/>
                  <a:pt x="160" y="476"/>
                  <a:pt x="161" y="476"/>
                </a:cubicBezTo>
                <a:cubicBezTo>
                  <a:pt x="175" y="476"/>
                  <a:pt x="188" y="482"/>
                  <a:pt x="196" y="492"/>
                </a:cubicBezTo>
                <a:cubicBezTo>
                  <a:pt x="196" y="492"/>
                  <a:pt x="196" y="492"/>
                  <a:pt x="196" y="492"/>
                </a:cubicBezTo>
                <a:cubicBezTo>
                  <a:pt x="205" y="503"/>
                  <a:pt x="209" y="516"/>
                  <a:pt x="207" y="530"/>
                </a:cubicBezTo>
                <a:close/>
                <a:moveTo>
                  <a:pt x="470" y="469"/>
                </a:moveTo>
                <a:cubicBezTo>
                  <a:pt x="434" y="500"/>
                  <a:pt x="428" y="552"/>
                  <a:pt x="456" y="585"/>
                </a:cubicBezTo>
                <a:cubicBezTo>
                  <a:pt x="471" y="603"/>
                  <a:pt x="493" y="612"/>
                  <a:pt x="516" y="612"/>
                </a:cubicBezTo>
                <a:cubicBezTo>
                  <a:pt x="536" y="612"/>
                  <a:pt x="556" y="605"/>
                  <a:pt x="573" y="590"/>
                </a:cubicBezTo>
                <a:cubicBezTo>
                  <a:pt x="590" y="576"/>
                  <a:pt x="601" y="556"/>
                  <a:pt x="604" y="534"/>
                </a:cubicBezTo>
                <a:cubicBezTo>
                  <a:pt x="607" y="512"/>
                  <a:pt x="601" y="491"/>
                  <a:pt x="587" y="474"/>
                </a:cubicBezTo>
                <a:cubicBezTo>
                  <a:pt x="559" y="441"/>
                  <a:pt x="506" y="439"/>
                  <a:pt x="470" y="469"/>
                </a:cubicBezTo>
                <a:close/>
                <a:moveTo>
                  <a:pt x="576" y="530"/>
                </a:moveTo>
                <a:cubicBezTo>
                  <a:pt x="575" y="545"/>
                  <a:pt x="567" y="559"/>
                  <a:pt x="555" y="569"/>
                </a:cubicBezTo>
                <a:cubicBezTo>
                  <a:pt x="531" y="590"/>
                  <a:pt x="496" y="589"/>
                  <a:pt x="478" y="567"/>
                </a:cubicBezTo>
                <a:cubicBezTo>
                  <a:pt x="459" y="546"/>
                  <a:pt x="464" y="511"/>
                  <a:pt x="489" y="491"/>
                </a:cubicBezTo>
                <a:cubicBezTo>
                  <a:pt x="500" y="481"/>
                  <a:pt x="514" y="476"/>
                  <a:pt x="528" y="476"/>
                </a:cubicBezTo>
                <a:cubicBezTo>
                  <a:pt x="543" y="476"/>
                  <a:pt x="556" y="481"/>
                  <a:pt x="566" y="492"/>
                </a:cubicBezTo>
                <a:cubicBezTo>
                  <a:pt x="575" y="503"/>
                  <a:pt x="578" y="516"/>
                  <a:pt x="576" y="530"/>
                </a:cubicBezTo>
                <a:close/>
              </a:path>
            </a:pathLst>
          </a:custGeom>
          <a:solidFill>
            <a:srgbClr val="464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1" name="Pladsholder til indhold 3"/>
          <p:cNvSpPr txBox="1">
            <a:spLocks/>
          </p:cNvSpPr>
          <p:nvPr/>
        </p:nvSpPr>
        <p:spPr bwMode="auto">
          <a:xfrm>
            <a:off x="4644008" y="2385295"/>
            <a:ext cx="3600401" cy="89968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8525" indent="-2730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343025" indent="-1809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892300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3320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7892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32464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7036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41608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da-DK" sz="1800" b="1" kern="0" dirty="0" smtClean="0">
                <a:solidFill>
                  <a:schemeClr val="bg1"/>
                </a:solidFill>
              </a:rPr>
              <a:t>Varighed: </a:t>
            </a:r>
            <a:r>
              <a:rPr lang="da-DK" sz="1800" kern="0" dirty="0" smtClean="0">
                <a:solidFill>
                  <a:schemeClr val="bg1"/>
                </a:solidFill>
              </a:rPr>
              <a:t>ca. 1 time</a:t>
            </a:r>
            <a:endParaRPr lang="da-DK" sz="1800" kern="0" dirty="0">
              <a:solidFill>
                <a:schemeClr val="bg1"/>
              </a:solidFill>
            </a:endParaRPr>
          </a:p>
        </p:txBody>
      </p:sp>
      <p:sp>
        <p:nvSpPr>
          <p:cNvPr id="22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23549D2-622C-422A-898F-AB1B6E3A6EF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7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18029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Sådan gør I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7" y="1844824"/>
            <a:ext cx="7669287" cy="4010025"/>
          </a:xfrm>
        </p:spPr>
        <p:txBody>
          <a:bodyPr anchor="t"/>
          <a:lstStyle/>
          <a:p>
            <a:pPr>
              <a:defRPr/>
            </a:pPr>
            <a:r>
              <a:rPr lang="da-DK" dirty="0"/>
              <a:t>Bestem den proces, I</a:t>
            </a:r>
            <a:r>
              <a:rPr lang="da-DK" dirty="0" smtClean="0"/>
              <a:t> </a:t>
            </a:r>
            <a:r>
              <a:rPr lang="da-DK" dirty="0"/>
              <a:t>vil følge og definer </a:t>
            </a:r>
            <a:r>
              <a:rPr lang="da-DK" i="1" dirty="0"/>
              <a:t>start </a:t>
            </a:r>
            <a:r>
              <a:rPr lang="da-DK" dirty="0"/>
              <a:t>og </a:t>
            </a:r>
            <a:r>
              <a:rPr lang="da-DK" i="1" dirty="0"/>
              <a:t>slut</a:t>
            </a:r>
            <a:r>
              <a:rPr lang="da-DK" dirty="0"/>
              <a:t> for </a:t>
            </a:r>
            <a:r>
              <a:rPr lang="da-DK" dirty="0" smtClean="0"/>
              <a:t>processen</a:t>
            </a:r>
            <a:endParaRPr lang="da-DK" altLang="da-DK" dirty="0" smtClean="0"/>
          </a:p>
          <a:p>
            <a:pPr>
              <a:defRPr/>
            </a:pPr>
            <a:r>
              <a:rPr lang="da-DK" altLang="da-DK" dirty="0" smtClean="0"/>
              <a:t>Fokusér </a:t>
            </a:r>
            <a:r>
              <a:rPr lang="da-DK" altLang="da-DK" dirty="0"/>
              <a:t>på, hvordan </a:t>
            </a:r>
            <a:r>
              <a:rPr lang="da-DK" altLang="da-DK" dirty="0" smtClean="0"/>
              <a:t>arbejdsgangen er </a:t>
            </a:r>
            <a:r>
              <a:rPr lang="da-DK" altLang="da-DK" dirty="0"/>
              <a:t>i praksis (ikke beskrevet eller ønsket).</a:t>
            </a:r>
          </a:p>
          <a:p>
            <a:pPr>
              <a:defRPr/>
            </a:pPr>
            <a:r>
              <a:rPr lang="da-DK" altLang="da-DK" dirty="0" smtClean="0"/>
              <a:t>Identificér hovedopgaver </a:t>
            </a:r>
            <a:r>
              <a:rPr lang="da-DK" altLang="da-DK" dirty="0"/>
              <a:t>i </a:t>
            </a:r>
            <a:r>
              <a:rPr lang="da-DK" altLang="da-DK" dirty="0" smtClean="0"/>
              <a:t>arbejdsgangen, </a:t>
            </a:r>
            <a:r>
              <a:rPr lang="da-DK" altLang="da-DK" dirty="0"/>
              <a:t>og hvem der er </a:t>
            </a:r>
            <a:r>
              <a:rPr lang="da-DK" altLang="da-DK" dirty="0" smtClean="0"/>
              <a:t>involveret. </a:t>
            </a:r>
            <a:r>
              <a:rPr lang="da-DK" altLang="da-DK" dirty="0"/>
              <a:t>U</a:t>
            </a:r>
            <a:r>
              <a:rPr lang="da-DK" altLang="da-DK" dirty="0" smtClean="0"/>
              <a:t>dfold </a:t>
            </a:r>
            <a:r>
              <a:rPr lang="da-DK" altLang="da-DK" dirty="0"/>
              <a:t>derfra.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6" t="15787" r="19096" b="26106"/>
          <a:stretch/>
        </p:blipFill>
        <p:spPr>
          <a:xfrm>
            <a:off x="1040848" y="4725144"/>
            <a:ext cx="2018983" cy="149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indhold 2"/>
          <p:cNvSpPr txBox="1">
            <a:spLocks/>
          </p:cNvSpPr>
          <p:nvPr/>
        </p:nvSpPr>
        <p:spPr bwMode="auto">
          <a:xfrm>
            <a:off x="3203848" y="4725144"/>
            <a:ext cx="4536504" cy="149817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8525" indent="-2730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343025" indent="-1809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892300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3320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7892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32464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7036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41608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a-DK" altLang="da-DK" sz="1800" kern="0" dirty="0" smtClean="0">
                <a:solidFill>
                  <a:schemeClr val="bg1"/>
                </a:solidFill>
              </a:rPr>
              <a:t>Overvej at bruge observation af praksis, interview, eller f</a:t>
            </a:r>
            <a:r>
              <a:rPr lang="da-DK" sz="1800" dirty="0" smtClean="0">
                <a:solidFill>
                  <a:schemeClr val="bg1"/>
                </a:solidFill>
              </a:rPr>
              <a:t>ølg </a:t>
            </a:r>
            <a:r>
              <a:rPr lang="da-DK" sz="1800" dirty="0">
                <a:solidFill>
                  <a:schemeClr val="bg1"/>
                </a:solidFill>
              </a:rPr>
              <a:t>i </a:t>
            </a:r>
            <a:r>
              <a:rPr lang="da-DK" sz="1800" dirty="0" smtClean="0">
                <a:solidFill>
                  <a:schemeClr val="bg1"/>
                </a:solidFill>
              </a:rPr>
              <a:t>fodsporene </a:t>
            </a:r>
            <a:r>
              <a:rPr lang="da-DK" sz="1800" dirty="0">
                <a:solidFill>
                  <a:schemeClr val="bg1"/>
                </a:solidFill>
              </a:rPr>
              <a:t>af en </a:t>
            </a:r>
            <a:r>
              <a:rPr lang="da-DK" sz="1800" dirty="0" smtClean="0">
                <a:solidFill>
                  <a:schemeClr val="bg1"/>
                </a:solidFill>
              </a:rPr>
              <a:t>patient, </a:t>
            </a:r>
            <a:r>
              <a:rPr lang="da-DK" sz="1800" dirty="0">
                <a:solidFill>
                  <a:schemeClr val="bg1"/>
                </a:solidFill>
              </a:rPr>
              <a:t>medarbejder, en medicin mv.</a:t>
            </a:r>
          </a:p>
          <a:p>
            <a:pPr>
              <a:defRPr/>
            </a:pPr>
            <a:endParaRPr lang="da-DK" sz="1800" kern="0" dirty="0">
              <a:solidFill>
                <a:schemeClr val="bg1"/>
              </a:solidFill>
            </a:endParaRPr>
          </a:p>
        </p:txBody>
      </p:sp>
      <p:sp>
        <p:nvSpPr>
          <p:cNvPr id="7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23549D2-622C-422A-898F-AB1B6E3A6EF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8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41127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 til at forbedre processen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da-DK" sz="1800" dirty="0"/>
              <a:t>Er der unødige arbejdsgange, der ikke skaber værdi? Spild?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da-DK" sz="1800" dirty="0"/>
              <a:t>Hvor er udfordringerne og risici?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da-DK" sz="1800" dirty="0"/>
              <a:t>Er der flaskehalse?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da-DK" sz="1800" dirty="0"/>
              <a:t>Hvad oplever </a:t>
            </a:r>
            <a:r>
              <a:rPr lang="da-DK" sz="1800" dirty="0" smtClean="0"/>
              <a:t>patienterne</a:t>
            </a:r>
            <a:r>
              <a:rPr lang="da-DK" sz="1800" dirty="0"/>
              <a:t>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da-DK" sz="1800" dirty="0"/>
              <a:t>Er det de rigtige faggrupper, der varetager opgaven</a:t>
            </a:r>
            <a:r>
              <a:rPr lang="da-DK" sz="1800" dirty="0" smtClean="0"/>
              <a:t>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da-DK" sz="1800" dirty="0" smtClean="0"/>
              <a:t>Kan noget forenkles eller gøres nemmere?</a:t>
            </a:r>
          </a:p>
          <a:p>
            <a:pPr marL="787400" lvl="2" indent="-342900">
              <a:defRPr/>
            </a:pPr>
            <a:r>
              <a:rPr lang="da-DK" dirty="0"/>
              <a:t>Arbejdstrin der foregår parallelt?</a:t>
            </a:r>
          </a:p>
          <a:p>
            <a:pPr marL="787400" lvl="2" indent="-342900">
              <a:defRPr/>
            </a:pPr>
            <a:r>
              <a:rPr lang="da-DK" dirty="0"/>
              <a:t>Kan overgange reduceres eller elimineres?</a:t>
            </a:r>
          </a:p>
          <a:p>
            <a:pPr marL="787400" lvl="2" indent="-342900">
              <a:defRPr/>
            </a:pPr>
            <a:r>
              <a:rPr lang="da-DK" dirty="0"/>
              <a:t>Kan rækkefølgen af arbejdstrin og opgaver ændres, evt. slås sammen?</a:t>
            </a:r>
            <a:endParaRPr lang="da-DK" sz="1800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da-DK" sz="1800" dirty="0" smtClean="0"/>
              <a:t>Saml op på din nye viden. Uklarheder/overvejelser til forbedring kan skrives ind i arbejdsgangen som bobler, diamanter, farvede kasser mv</a:t>
            </a:r>
            <a:endParaRPr lang="da-DK" sz="1800" dirty="0"/>
          </a:p>
          <a:p>
            <a:pPr marL="787400" lvl="2" indent="-342900">
              <a:defRPr/>
            </a:pPr>
            <a:endParaRPr lang="da-DK" dirty="0"/>
          </a:p>
        </p:txBody>
      </p:sp>
      <p:sp>
        <p:nvSpPr>
          <p:cNvPr id="5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D23549D2-622C-422A-898F-AB1B6E3A6EF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9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42512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62487&quot;&gt;&lt;property id=&quot;20148&quot; value=&quot;5&quot;/&gt;&lt;property id=&quot;20300&quot; value=&quot;Slide 1 - &amp;quot;Arbejdsgangsanalyse&amp;quot;&quot;/&gt;&lt;property id=&quot;20307&quot; value=&quot;256&quot;/&gt;&lt;/object&gt;&lt;object type=&quot;3&quot; unique_id=&quot;62488&quot;&gt;&lt;property id=&quot;20148&quot; value=&quot;5&quot;/&gt;&lt;property id=&quot;20300&quot; value=&quot;Slide 2 - &amp;quot;Kortlægning af processer handler om at få et fælles billede&amp;quot;&quot;/&gt;&lt;property id=&quot;20307&quot; value=&quot;257&quot;/&gt;&lt;/object&gt;&lt;object type=&quot;3&quot; unique_id=&quot;62489&quot;&gt;&lt;property id=&quot;20148&quot; value=&quot;5&quot;/&gt;&lt;property id=&quot;20300&quot; value=&quot;Slide 3 - &amp;quot;Alt er proces&amp;quot;&quot;/&gt;&lt;property id=&quot;20307&quot; value=&quot;258&quot;/&gt;&lt;/object&gt;&lt;object type=&quot;3&quot; unique_id=&quot;62490&quot;&gt;&lt;property id=&quot;20148&quot; value=&quot;5&quot;/&gt;&lt;property id=&quot;20300&quot; value=&quot;Slide 4 - &amp;quot;Der er normalt 3 udgaver af en arbejdsproces&amp;quot;&quot;/&gt;&lt;property id=&quot;20307&quot; value=&quot;259&quot;/&gt;&lt;/object&gt;&lt;object type=&quot;3&quot; unique_id=&quot;62491&quot;&gt;&lt;property id=&quot;20148&quot; value=&quot;5&quot;/&gt;&lt;property id=&quot;20300&quot; value=&quot;Slide 5 - &amp;quot;Hvad er en arbejdsgangsanalyse?&amp;#x0D;&amp;#x0A;&amp;quot;&quot;/&gt;&lt;property id=&quot;20307&quot; value=&quot;260&quot;/&gt;&lt;/object&gt;&lt;object type=&quot;3&quot; unique_id=&quot;62492&quot;&gt;&lt;property id=&quot;20148&quot; value=&quot;5&quot;/&gt;&lt;property id=&quot;20300&quot; value=&quot;Slide 6 - &amp;quot;Hvorfor arbejdsgangsanalyse?&amp;#x0D;&amp;#x0A;&amp;quot;&quot;/&gt;&lt;property id=&quot;20307&quot; value=&quot;261&quot;/&gt;&lt;/object&gt;&lt;object type=&quot;3&quot; unique_id=&quot;62493&quot;&gt;&lt;property id=&quot;20148&quot; value=&quot;5&quot;/&gt;&lt;property id=&quot;20300&quot; value=&quot;Slide 7 - &amp;quot;Inden du begynder&amp;quot;&quot;/&gt;&lt;property id=&quot;20307&quot; value=&quot;262&quot;/&gt;&lt;/object&gt;&lt;object type=&quot;3&quot; unique_id=&quot;62494&quot;&gt;&lt;property id=&quot;20148&quot; value=&quot;5&quot;/&gt;&lt;property id=&quot;20300&quot; value=&quot;Slide 8 - &amp;quot;Sådan gør I&amp;#x0D;&amp;#x0A;&amp;quot;&quot;/&gt;&lt;property id=&quot;20307&quot; value=&quot;263&quot;/&gt;&lt;/object&gt;&lt;object type=&quot;3&quot; unique_id=&quot;62495&quot;&gt;&lt;property id=&quot;20148&quot; value=&quot;5&quot;/&gt;&lt;property id=&quot;20300&quot; value=&quot;Slide 9 - &amp;quot;Spørgsmål til at forbedre processen&amp;#x0D;&amp;#x0A;&amp;quot;&quot;/&gt;&lt;property id=&quot;20307&quot; value=&quot;264&quot;/&gt;&lt;/object&gt;&lt;object type=&quot;3&quot; unique_id=&quot;62496&quot;&gt;&lt;property id=&quot;20148&quot; value=&quot;5&quot;/&gt;&lt;property id=&quot;20300&quot; value=&quot;Slide 10 - &amp;quot;Forskellige metoder til at afdække arbejdsgange &amp;quot;&quot;/&gt;&lt;property id=&quot;20307&quot; value=&quot;265&quot;/&gt;&lt;/object&gt;&lt;object type=&quot;3&quot; unique_id=&quot;62497&quot;&gt;&lt;property id=&quot;20148&quot; value=&quot;5&quot;/&gt;&lt;property id=&quot;20300&quot; value=&quot;Slide 11 - &amp;quot;Rutediagram med svømmebaner&amp;#x0D;&amp;#x0A;&amp;quot;&quot;/&gt;&lt;property id=&quot;20307&quot; value=&quot;266&quot;/&gt;&lt;/object&gt;&lt;object type=&quot;3&quot; unique_id=&quot;62498&quot;&gt;&lt;property id=&quot;20148&quot; value=&quot;5&quot;/&gt;&lt;property id=&quot;20300&quot; value=&quot;Slide 12&quot;/&gt;&lt;property id=&quot;20307&quot; value=&quot;267&quot;/&gt;&lt;/object&gt;&lt;object type=&quot;3&quot; unique_id=&quot;62499&quot;&gt;&lt;property id=&quot;20148&quot; value=&quot;5&quot;/&gt;&lt;property id=&quot;20300&quot; value=&quot;Slide 13&quot;/&gt;&lt;property id=&quot;20307&quot; value=&quot;268&quot;/&gt;&lt;/object&gt;&lt;object type=&quot;3&quot; unique_id=&quot;62500&quot;&gt;&lt;property id=&quot;20148&quot; value=&quot;5&quot;/&gt;&lt;property id=&quot;20300&quot; value=&quot;Slide 14&quot;/&gt;&lt;property id=&quot;20307&quot; value=&quot;269&quot;/&gt;&lt;/object&gt;&lt;object type=&quot;3&quot; unique_id=&quot;62501&quot;&gt;&lt;property id=&quot;20148&quot; value=&quot;5&quot;/&gt;&lt;property id=&quot;20300&quot; value=&quot;Slide 15 - &amp;quot;Få mere værktøj til at forstå dit system&amp;quot;&quot;/&gt;&lt;property id=&quot;20307&quot; value=&quot;270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M-petrol_v01">
  <a:themeElements>
    <a:clrScheme name="midt-petrol-grøn">
      <a:dk1>
        <a:srgbClr val="000000"/>
      </a:dk1>
      <a:lt1>
        <a:srgbClr val="FFFFFF"/>
      </a:lt1>
      <a:dk2>
        <a:srgbClr val="256575"/>
      </a:dk2>
      <a:lt2>
        <a:srgbClr val="E3DFD4"/>
      </a:lt2>
      <a:accent1>
        <a:srgbClr val="84715E"/>
      </a:accent1>
      <a:accent2>
        <a:srgbClr val="256575"/>
      </a:accent2>
      <a:accent3>
        <a:srgbClr val="990033"/>
      </a:accent3>
      <a:accent4>
        <a:srgbClr val="9B9B50"/>
      </a:accent4>
      <a:accent5>
        <a:srgbClr val="EFECE6"/>
      </a:accent5>
      <a:accent6>
        <a:srgbClr val="CCCC66"/>
      </a:accent6>
      <a:hlink>
        <a:srgbClr val="990033"/>
      </a:hlink>
      <a:folHlink>
        <a:srgbClr val="84715E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2400" cap="rnd">
          <a:solidFill>
            <a:srgbClr val="990033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RM-petrol_v01</Template>
  <TotalTime>0</TotalTime>
  <Words>1217</Words>
  <Application>Microsoft Office PowerPoint</Application>
  <PresentationFormat>Skærmshow (4:3)</PresentationFormat>
  <Paragraphs>165</Paragraphs>
  <Slides>15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RM-petrol_v01</vt:lpstr>
      <vt:lpstr>Arbejdsgangsanalyse</vt:lpstr>
      <vt:lpstr>Kortlægning af processer handler om at få et fælles billede</vt:lpstr>
      <vt:lpstr>Alt er proces</vt:lpstr>
      <vt:lpstr>Der er normalt 3 udgaver af en arbejdsproces</vt:lpstr>
      <vt:lpstr>Hvad er en arbejdsgangsanalyse? </vt:lpstr>
      <vt:lpstr>Hvorfor arbejdsgangsanalyse? </vt:lpstr>
      <vt:lpstr>Inden du begynder</vt:lpstr>
      <vt:lpstr>Sådan gør I </vt:lpstr>
      <vt:lpstr>Spørgsmål til at forbedre processen </vt:lpstr>
      <vt:lpstr>Forskellige metoder til at afdække arbejdsgange </vt:lpstr>
      <vt:lpstr>Rutediagram med svømmebaner </vt:lpstr>
      <vt:lpstr>PowerPoint-præsentation</vt:lpstr>
      <vt:lpstr>PowerPoint-præsentation</vt:lpstr>
      <vt:lpstr>PowerPoint-præsentation</vt:lpstr>
      <vt:lpstr>Få mere værktøj til at forstå dit system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Birte Randeris</dc:creator>
  <cp:lastModifiedBy>Signe Valsgaard Bechmann</cp:lastModifiedBy>
  <cp:revision>38</cp:revision>
  <dcterms:created xsi:type="dcterms:W3CDTF">2020-03-23T09:57:22Z</dcterms:created>
  <dcterms:modified xsi:type="dcterms:W3CDTF">2020-08-20T10:38:37Z</dcterms:modified>
</cp:coreProperties>
</file>