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ne Sommer" initials="LS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49" autoAdjust="0"/>
  </p:normalViewPr>
  <p:slideViewPr>
    <p:cSldViewPr>
      <p:cViewPr>
        <p:scale>
          <a:sx n="80" d="100"/>
          <a:sy n="80" d="100"/>
        </p:scale>
        <p:origin x="-780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8C78F-CEDD-4129-A651-5641271CB7F9}" type="doc">
      <dgm:prSet loTypeId="urn:microsoft.com/office/officeart/2005/8/layout/hProcess9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da-DK"/>
        </a:p>
      </dgm:t>
    </dgm:pt>
    <dgm:pt modelId="{AEE7DE6E-8360-4742-913F-57BE6E259223}">
      <dgm:prSet phldrT="[Tekst]" custT="1"/>
      <dgm:spPr/>
      <dgm:t>
        <a:bodyPr/>
        <a:lstStyle/>
        <a:p>
          <a:r>
            <a:rPr lang="da-DK" sz="1200" dirty="0" smtClean="0"/>
            <a:t>Opbyg </a:t>
          </a:r>
          <a:r>
            <a:rPr lang="da-DK" sz="1200" dirty="0"/>
            <a:t>vilje og mulighed for </a:t>
          </a:r>
          <a:r>
            <a:rPr lang="da-DK" sz="1200" dirty="0" smtClean="0"/>
            <a:t>forbedring. </a:t>
          </a:r>
        </a:p>
        <a:p>
          <a:r>
            <a:rPr lang="da-DK" sz="1200" dirty="0" smtClean="0"/>
            <a:t>Definér problemet og </a:t>
          </a:r>
          <a:r>
            <a:rPr lang="da-DK" sz="1200" b="1" dirty="0"/>
            <a:t>HVORFOR</a:t>
          </a:r>
        </a:p>
        <a:p>
          <a:r>
            <a:rPr lang="da-DK" sz="1200" b="1" dirty="0"/>
            <a:t>Data &amp; cases</a:t>
          </a:r>
        </a:p>
      </dgm:t>
    </dgm:pt>
    <dgm:pt modelId="{68C07B32-54FF-4602-AB09-1AAE540163CF}" type="parTrans" cxnId="{B8C82BF9-1719-4A6F-941D-3E9417DFB1C7}">
      <dgm:prSet/>
      <dgm:spPr/>
      <dgm:t>
        <a:bodyPr/>
        <a:lstStyle/>
        <a:p>
          <a:endParaRPr lang="da-DK"/>
        </a:p>
      </dgm:t>
    </dgm:pt>
    <dgm:pt modelId="{848A2995-1913-40AF-84D5-563E7214DA1A}" type="sibTrans" cxnId="{B8C82BF9-1719-4A6F-941D-3E9417DFB1C7}">
      <dgm:prSet/>
      <dgm:spPr/>
      <dgm:t>
        <a:bodyPr/>
        <a:lstStyle/>
        <a:p>
          <a:endParaRPr lang="da-DK"/>
        </a:p>
      </dgm:t>
    </dgm:pt>
    <dgm:pt modelId="{A96EBE67-F97D-41A9-9D33-B697FAC18961}">
      <dgm:prSet phldrT="[Tekst]" custT="1"/>
      <dgm:spPr/>
      <dgm:t>
        <a:bodyPr/>
        <a:lstStyle/>
        <a:p>
          <a:r>
            <a:rPr lang="da-DK" sz="1200" dirty="0"/>
            <a:t>Forstå det eksisterende system med </a:t>
          </a:r>
          <a:r>
            <a:rPr lang="da-DK" sz="1200" b="1" dirty="0" smtClean="0"/>
            <a:t>data</a:t>
          </a:r>
        </a:p>
        <a:p>
          <a:r>
            <a:rPr lang="da-DK" sz="1200" b="1" dirty="0" smtClean="0"/>
            <a:t>Analyser</a:t>
          </a:r>
          <a:endParaRPr lang="da-DK" sz="1200" b="1" dirty="0"/>
        </a:p>
      </dgm:t>
    </dgm:pt>
    <dgm:pt modelId="{92E4D3FE-6343-42E6-8762-782B9539BE58}" type="parTrans" cxnId="{ED25D60B-26EE-4330-8FE7-F9F5C1DB2628}">
      <dgm:prSet/>
      <dgm:spPr/>
      <dgm:t>
        <a:bodyPr/>
        <a:lstStyle/>
        <a:p>
          <a:endParaRPr lang="da-DK"/>
        </a:p>
      </dgm:t>
    </dgm:pt>
    <dgm:pt modelId="{9B0FA718-D638-4F83-AAEB-0E21DBECFBBC}" type="sibTrans" cxnId="{ED25D60B-26EE-4330-8FE7-F9F5C1DB2628}">
      <dgm:prSet/>
      <dgm:spPr/>
      <dgm:t>
        <a:bodyPr/>
        <a:lstStyle/>
        <a:p>
          <a:endParaRPr lang="da-DK"/>
        </a:p>
      </dgm:t>
    </dgm:pt>
    <dgm:pt modelId="{CEC4D1D1-9BFB-4003-8755-F312315C39C0}">
      <dgm:prSet phldrT="[Tekst]" custT="1"/>
      <dgm:spPr/>
      <dgm:t>
        <a:bodyPr/>
        <a:lstStyle/>
        <a:p>
          <a:r>
            <a:rPr lang="da-DK" sz="1200" dirty="0" smtClean="0"/>
            <a:t>Planlæg opgaven med forandrings-teori og </a:t>
          </a:r>
          <a:r>
            <a:rPr lang="da-DK" sz="1200" b="1" dirty="0" smtClean="0"/>
            <a:t>f</a:t>
          </a:r>
          <a:r>
            <a:rPr lang="da-DK" sz="1100" b="1" dirty="0" smtClean="0"/>
            <a:t>orbedrings-model</a:t>
          </a:r>
        </a:p>
        <a:p>
          <a:r>
            <a:rPr lang="da-DK" sz="1100" b="1" dirty="0" smtClean="0"/>
            <a:t>Driverdiagram </a:t>
          </a:r>
          <a:r>
            <a:rPr lang="da-DK" sz="1100" b="1" dirty="0"/>
            <a:t>&amp; måleplan</a:t>
          </a:r>
        </a:p>
      </dgm:t>
    </dgm:pt>
    <dgm:pt modelId="{8868AC14-C628-46B0-BE57-FA1899947C16}" type="parTrans" cxnId="{8BA3FAFE-7776-4932-B4F3-6A2DE8CB8618}">
      <dgm:prSet/>
      <dgm:spPr/>
      <dgm:t>
        <a:bodyPr/>
        <a:lstStyle/>
        <a:p>
          <a:endParaRPr lang="da-DK"/>
        </a:p>
      </dgm:t>
    </dgm:pt>
    <dgm:pt modelId="{9EFDDB25-C885-41A3-BB5F-045E21474DD1}" type="sibTrans" cxnId="{8BA3FAFE-7776-4932-B4F3-6A2DE8CB8618}">
      <dgm:prSet/>
      <dgm:spPr/>
      <dgm:t>
        <a:bodyPr/>
        <a:lstStyle/>
        <a:p>
          <a:endParaRPr lang="da-DK"/>
        </a:p>
      </dgm:t>
    </dgm:pt>
    <dgm:pt modelId="{5117656D-479C-403E-8963-1E1F667F9E81}">
      <dgm:prSet custT="1"/>
      <dgm:spPr/>
      <dgm:t>
        <a:bodyPr/>
        <a:lstStyle/>
        <a:p>
          <a:r>
            <a:rPr lang="da-DK" sz="1200" dirty="0" smtClean="0"/>
            <a:t>Identificér </a:t>
          </a:r>
          <a:r>
            <a:rPr lang="da-DK" sz="1200" dirty="0"/>
            <a:t>forandrings-ideer, </a:t>
          </a:r>
          <a:r>
            <a:rPr lang="da-DK" sz="1200" dirty="0" smtClean="0"/>
            <a:t>afprøv </a:t>
          </a:r>
          <a:r>
            <a:rPr lang="da-DK" sz="1200" dirty="0"/>
            <a:t>og </a:t>
          </a:r>
          <a:r>
            <a:rPr lang="da-DK" sz="1200" dirty="0" smtClean="0"/>
            <a:t>tilpas </a:t>
          </a:r>
          <a:r>
            <a:rPr lang="da-DK" sz="1200" dirty="0"/>
            <a:t>i konteksten </a:t>
          </a:r>
          <a:r>
            <a:rPr lang="da-DK" sz="1200" b="1" dirty="0"/>
            <a:t>PDSA</a:t>
          </a:r>
        </a:p>
      </dgm:t>
    </dgm:pt>
    <dgm:pt modelId="{0BC4727C-BEE6-4E4A-A39D-0D7C0DD4B774}" type="parTrans" cxnId="{A102FC95-41A1-477D-8C14-842AD3425F25}">
      <dgm:prSet/>
      <dgm:spPr/>
      <dgm:t>
        <a:bodyPr/>
        <a:lstStyle/>
        <a:p>
          <a:endParaRPr lang="da-DK"/>
        </a:p>
      </dgm:t>
    </dgm:pt>
    <dgm:pt modelId="{5FBD5A64-ABA3-402A-A571-D358A96D1124}" type="sibTrans" cxnId="{A102FC95-41A1-477D-8C14-842AD3425F25}">
      <dgm:prSet/>
      <dgm:spPr/>
      <dgm:t>
        <a:bodyPr/>
        <a:lstStyle/>
        <a:p>
          <a:endParaRPr lang="da-DK"/>
        </a:p>
      </dgm:t>
    </dgm:pt>
    <dgm:pt modelId="{FAC6783B-4FDF-4BE6-9306-0E7E6756A150}">
      <dgm:prSet/>
      <dgm:spPr/>
      <dgm:t>
        <a:bodyPr/>
        <a:lstStyle/>
        <a:p>
          <a:r>
            <a:rPr lang="da-DK" dirty="0" smtClean="0"/>
            <a:t>Arbejd </a:t>
          </a:r>
          <a:r>
            <a:rPr lang="da-DK" dirty="0"/>
            <a:t>lokalt med PDSA og data og opbyg et bæredygtigt </a:t>
          </a:r>
          <a:r>
            <a:rPr lang="da-DK" dirty="0" smtClean="0"/>
            <a:t>system. </a:t>
          </a:r>
          <a:endParaRPr lang="da-DK" dirty="0"/>
        </a:p>
        <a:p>
          <a:r>
            <a:rPr lang="da-DK" b="1" dirty="0" smtClean="0"/>
            <a:t>Tidstro </a:t>
          </a:r>
          <a:r>
            <a:rPr lang="da-DK" b="1" dirty="0"/>
            <a:t>data SPC</a:t>
          </a:r>
        </a:p>
        <a:p>
          <a:r>
            <a:rPr lang="da-DK" b="1" dirty="0"/>
            <a:t>Seriediagram</a:t>
          </a:r>
        </a:p>
      </dgm:t>
    </dgm:pt>
    <dgm:pt modelId="{9F8CCF00-9D9E-4E87-884C-DAE0098D48C9}" type="parTrans" cxnId="{0BE6F740-83C1-4C4E-8B5D-F990638782D9}">
      <dgm:prSet/>
      <dgm:spPr/>
      <dgm:t>
        <a:bodyPr/>
        <a:lstStyle/>
        <a:p>
          <a:endParaRPr lang="da-DK"/>
        </a:p>
      </dgm:t>
    </dgm:pt>
    <dgm:pt modelId="{64A95E7C-A401-4E8D-8C60-FEBE46AB1911}" type="sibTrans" cxnId="{0BE6F740-83C1-4C4E-8B5D-F990638782D9}">
      <dgm:prSet/>
      <dgm:spPr/>
      <dgm:t>
        <a:bodyPr/>
        <a:lstStyle/>
        <a:p>
          <a:endParaRPr lang="da-DK"/>
        </a:p>
      </dgm:t>
    </dgm:pt>
    <dgm:pt modelId="{8A915AF7-6617-4A5A-8573-A999B08CBA0E}">
      <dgm:prSet/>
      <dgm:spPr/>
      <dgm:t>
        <a:bodyPr/>
        <a:lstStyle/>
        <a:p>
          <a:r>
            <a:rPr lang="da-DK" dirty="0" smtClean="0"/>
            <a:t>Implementér, skalér </a:t>
          </a:r>
          <a:r>
            <a:rPr lang="da-DK" dirty="0"/>
            <a:t>op og </a:t>
          </a:r>
          <a:r>
            <a:rPr lang="da-DK" dirty="0" smtClean="0"/>
            <a:t>spred, </a:t>
          </a:r>
          <a:r>
            <a:rPr lang="da-DK" dirty="0"/>
            <a:t>hvis relevant</a:t>
          </a:r>
        </a:p>
      </dgm:t>
    </dgm:pt>
    <dgm:pt modelId="{B8D3F9F6-9B82-44BA-9CB7-692608894F72}" type="parTrans" cxnId="{15861FA2-BC1B-46BC-8956-770B6CBD3899}">
      <dgm:prSet/>
      <dgm:spPr/>
      <dgm:t>
        <a:bodyPr/>
        <a:lstStyle/>
        <a:p>
          <a:endParaRPr lang="da-DK"/>
        </a:p>
      </dgm:t>
    </dgm:pt>
    <dgm:pt modelId="{45352220-4273-4214-B68B-1DE54C81EB32}" type="sibTrans" cxnId="{15861FA2-BC1B-46BC-8956-770B6CBD3899}">
      <dgm:prSet/>
      <dgm:spPr/>
      <dgm:t>
        <a:bodyPr/>
        <a:lstStyle/>
        <a:p>
          <a:endParaRPr lang="da-DK"/>
        </a:p>
      </dgm:t>
    </dgm:pt>
    <dgm:pt modelId="{8885953E-918F-4E61-92B8-6EBF0FBA5CBF}" type="pres">
      <dgm:prSet presAssocID="{5358C78F-CEDD-4129-A651-5641271CB7F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595B05F-9A09-45A7-835D-A6C6F7F5971E}" type="pres">
      <dgm:prSet presAssocID="{5358C78F-CEDD-4129-A651-5641271CB7F9}" presName="arrow" presStyleLbl="bgShp" presStyleIdx="0" presStyleCnt="1"/>
      <dgm:spPr/>
      <dgm:t>
        <a:bodyPr/>
        <a:lstStyle/>
        <a:p>
          <a:endParaRPr lang="da-DK"/>
        </a:p>
      </dgm:t>
    </dgm:pt>
    <dgm:pt modelId="{C9368FE2-DFF7-404E-BBF4-5F90E6C25A88}" type="pres">
      <dgm:prSet presAssocID="{5358C78F-CEDD-4129-A651-5641271CB7F9}" presName="linearProcess" presStyleCnt="0"/>
      <dgm:spPr/>
      <dgm:t>
        <a:bodyPr/>
        <a:lstStyle/>
        <a:p>
          <a:endParaRPr lang="da-DK"/>
        </a:p>
      </dgm:t>
    </dgm:pt>
    <dgm:pt modelId="{C54396AF-BF52-4775-A0DC-8DEE34D54F93}" type="pres">
      <dgm:prSet presAssocID="{AEE7DE6E-8360-4742-913F-57BE6E25922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2FCA803-4E31-4702-9A41-14A3427B68A5}" type="pres">
      <dgm:prSet presAssocID="{848A2995-1913-40AF-84D5-563E7214DA1A}" presName="sibTrans" presStyleCnt="0"/>
      <dgm:spPr/>
      <dgm:t>
        <a:bodyPr/>
        <a:lstStyle/>
        <a:p>
          <a:endParaRPr lang="da-DK"/>
        </a:p>
      </dgm:t>
    </dgm:pt>
    <dgm:pt modelId="{0A349A4F-A452-47CE-A0BB-4BD3C06678D4}" type="pres">
      <dgm:prSet presAssocID="{A96EBE67-F97D-41A9-9D33-B697FAC18961}" presName="textNode" presStyleLbl="node1" presStyleIdx="1" presStyleCnt="6" custLinFactNeighborX="14473" custLinFactNeighborY="-227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3DBD80-4528-4B41-A004-987AAC0538D3}" type="pres">
      <dgm:prSet presAssocID="{9B0FA718-D638-4F83-AAEB-0E21DBECFBBC}" presName="sibTrans" presStyleCnt="0"/>
      <dgm:spPr/>
      <dgm:t>
        <a:bodyPr/>
        <a:lstStyle/>
        <a:p>
          <a:endParaRPr lang="da-DK"/>
        </a:p>
      </dgm:t>
    </dgm:pt>
    <dgm:pt modelId="{F310D39E-6B9A-422C-B234-8E46F5799F2B}" type="pres">
      <dgm:prSet presAssocID="{CEC4D1D1-9BFB-4003-8755-F312315C39C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488DE97-1CE5-4C6B-97AA-F23343352E42}" type="pres">
      <dgm:prSet presAssocID="{9EFDDB25-C885-41A3-BB5F-045E21474DD1}" presName="sibTrans" presStyleCnt="0"/>
      <dgm:spPr/>
      <dgm:t>
        <a:bodyPr/>
        <a:lstStyle/>
        <a:p>
          <a:endParaRPr lang="da-DK"/>
        </a:p>
      </dgm:t>
    </dgm:pt>
    <dgm:pt modelId="{D36E29E2-1218-47FC-87C1-466DF1B6C686}" type="pres">
      <dgm:prSet presAssocID="{5117656D-479C-403E-8963-1E1F667F9E8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64409E6-5E65-47D3-838D-4EDF06DD3C2F}" type="pres">
      <dgm:prSet presAssocID="{5FBD5A64-ABA3-402A-A571-D358A96D1124}" presName="sibTrans" presStyleCnt="0"/>
      <dgm:spPr/>
      <dgm:t>
        <a:bodyPr/>
        <a:lstStyle/>
        <a:p>
          <a:endParaRPr lang="da-DK"/>
        </a:p>
      </dgm:t>
    </dgm:pt>
    <dgm:pt modelId="{A89B9B2E-E493-4086-90BF-FD8B57BB12B0}" type="pres">
      <dgm:prSet presAssocID="{FAC6783B-4FDF-4BE6-9306-0E7E6756A15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7C39901-3079-4EF2-BDCF-1B254C849D27}" type="pres">
      <dgm:prSet presAssocID="{64A95E7C-A401-4E8D-8C60-FEBE46AB1911}" presName="sibTrans" presStyleCnt="0"/>
      <dgm:spPr/>
      <dgm:t>
        <a:bodyPr/>
        <a:lstStyle/>
        <a:p>
          <a:endParaRPr lang="da-DK"/>
        </a:p>
      </dgm:t>
    </dgm:pt>
    <dgm:pt modelId="{A34057B5-05DB-4D02-80E4-1F9036E6D22E}" type="pres">
      <dgm:prSet presAssocID="{8A915AF7-6617-4A5A-8573-A999B08CBA0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5932702-0F8F-48D4-AF32-47005F75EE32}" type="presOf" srcId="{FAC6783B-4FDF-4BE6-9306-0E7E6756A150}" destId="{A89B9B2E-E493-4086-90BF-FD8B57BB12B0}" srcOrd="0" destOrd="0" presId="urn:microsoft.com/office/officeart/2005/8/layout/hProcess9"/>
    <dgm:cxn modelId="{5CD6D051-EBF0-40AA-A661-207A92EEC0D7}" type="presOf" srcId="{CEC4D1D1-9BFB-4003-8755-F312315C39C0}" destId="{F310D39E-6B9A-422C-B234-8E46F5799F2B}" srcOrd="0" destOrd="0" presId="urn:microsoft.com/office/officeart/2005/8/layout/hProcess9"/>
    <dgm:cxn modelId="{D80F027C-CDD6-490E-88FF-9A12E7D16EB9}" type="presOf" srcId="{A96EBE67-F97D-41A9-9D33-B697FAC18961}" destId="{0A349A4F-A452-47CE-A0BB-4BD3C06678D4}" srcOrd="0" destOrd="0" presId="urn:microsoft.com/office/officeart/2005/8/layout/hProcess9"/>
    <dgm:cxn modelId="{0E2D123B-55FE-494D-9D70-FB6A11C505E0}" type="presOf" srcId="{8A915AF7-6617-4A5A-8573-A999B08CBA0E}" destId="{A34057B5-05DB-4D02-80E4-1F9036E6D22E}" srcOrd="0" destOrd="0" presId="urn:microsoft.com/office/officeart/2005/8/layout/hProcess9"/>
    <dgm:cxn modelId="{38C549C6-2D7A-4B32-B2EF-FC4C50829A62}" type="presOf" srcId="{AEE7DE6E-8360-4742-913F-57BE6E259223}" destId="{C54396AF-BF52-4775-A0DC-8DEE34D54F93}" srcOrd="0" destOrd="0" presId="urn:microsoft.com/office/officeart/2005/8/layout/hProcess9"/>
    <dgm:cxn modelId="{B8C82BF9-1719-4A6F-941D-3E9417DFB1C7}" srcId="{5358C78F-CEDD-4129-A651-5641271CB7F9}" destId="{AEE7DE6E-8360-4742-913F-57BE6E259223}" srcOrd="0" destOrd="0" parTransId="{68C07B32-54FF-4602-AB09-1AAE540163CF}" sibTransId="{848A2995-1913-40AF-84D5-563E7214DA1A}"/>
    <dgm:cxn modelId="{BF355B2C-F1C4-41BC-86A5-7CBFF3C83AA5}" type="presOf" srcId="{5117656D-479C-403E-8963-1E1F667F9E81}" destId="{D36E29E2-1218-47FC-87C1-466DF1B6C686}" srcOrd="0" destOrd="0" presId="urn:microsoft.com/office/officeart/2005/8/layout/hProcess9"/>
    <dgm:cxn modelId="{0BE6F740-83C1-4C4E-8B5D-F990638782D9}" srcId="{5358C78F-CEDD-4129-A651-5641271CB7F9}" destId="{FAC6783B-4FDF-4BE6-9306-0E7E6756A150}" srcOrd="4" destOrd="0" parTransId="{9F8CCF00-9D9E-4E87-884C-DAE0098D48C9}" sibTransId="{64A95E7C-A401-4E8D-8C60-FEBE46AB1911}"/>
    <dgm:cxn modelId="{8BA3FAFE-7776-4932-B4F3-6A2DE8CB8618}" srcId="{5358C78F-CEDD-4129-A651-5641271CB7F9}" destId="{CEC4D1D1-9BFB-4003-8755-F312315C39C0}" srcOrd="2" destOrd="0" parTransId="{8868AC14-C628-46B0-BE57-FA1899947C16}" sibTransId="{9EFDDB25-C885-41A3-BB5F-045E21474DD1}"/>
    <dgm:cxn modelId="{ED25D60B-26EE-4330-8FE7-F9F5C1DB2628}" srcId="{5358C78F-CEDD-4129-A651-5641271CB7F9}" destId="{A96EBE67-F97D-41A9-9D33-B697FAC18961}" srcOrd="1" destOrd="0" parTransId="{92E4D3FE-6343-42E6-8762-782B9539BE58}" sibTransId="{9B0FA718-D638-4F83-AAEB-0E21DBECFBBC}"/>
    <dgm:cxn modelId="{15861FA2-BC1B-46BC-8956-770B6CBD3899}" srcId="{5358C78F-CEDD-4129-A651-5641271CB7F9}" destId="{8A915AF7-6617-4A5A-8573-A999B08CBA0E}" srcOrd="5" destOrd="0" parTransId="{B8D3F9F6-9B82-44BA-9CB7-692608894F72}" sibTransId="{45352220-4273-4214-B68B-1DE54C81EB32}"/>
    <dgm:cxn modelId="{22FCAFD4-F0C5-4AC3-96AA-24F51410A2D5}" type="presOf" srcId="{5358C78F-CEDD-4129-A651-5641271CB7F9}" destId="{8885953E-918F-4E61-92B8-6EBF0FBA5CBF}" srcOrd="0" destOrd="0" presId="urn:microsoft.com/office/officeart/2005/8/layout/hProcess9"/>
    <dgm:cxn modelId="{A102FC95-41A1-477D-8C14-842AD3425F25}" srcId="{5358C78F-CEDD-4129-A651-5641271CB7F9}" destId="{5117656D-479C-403E-8963-1E1F667F9E81}" srcOrd="3" destOrd="0" parTransId="{0BC4727C-BEE6-4E4A-A39D-0D7C0DD4B774}" sibTransId="{5FBD5A64-ABA3-402A-A571-D358A96D1124}"/>
    <dgm:cxn modelId="{7AC9EC46-0B15-4EF7-B9F4-35D9E4F737AD}" type="presParOf" srcId="{8885953E-918F-4E61-92B8-6EBF0FBA5CBF}" destId="{9595B05F-9A09-45A7-835D-A6C6F7F5971E}" srcOrd="0" destOrd="0" presId="urn:microsoft.com/office/officeart/2005/8/layout/hProcess9"/>
    <dgm:cxn modelId="{DE673293-F40B-4909-B1CD-15929064A795}" type="presParOf" srcId="{8885953E-918F-4E61-92B8-6EBF0FBA5CBF}" destId="{C9368FE2-DFF7-404E-BBF4-5F90E6C25A88}" srcOrd="1" destOrd="0" presId="urn:microsoft.com/office/officeart/2005/8/layout/hProcess9"/>
    <dgm:cxn modelId="{833D9588-9DEF-4320-ACE1-4D2A908D3581}" type="presParOf" srcId="{C9368FE2-DFF7-404E-BBF4-5F90E6C25A88}" destId="{C54396AF-BF52-4775-A0DC-8DEE34D54F93}" srcOrd="0" destOrd="0" presId="urn:microsoft.com/office/officeart/2005/8/layout/hProcess9"/>
    <dgm:cxn modelId="{9F78A224-471E-404A-9817-FA820EEE0D6E}" type="presParOf" srcId="{C9368FE2-DFF7-404E-BBF4-5F90E6C25A88}" destId="{C2FCA803-4E31-4702-9A41-14A3427B68A5}" srcOrd="1" destOrd="0" presId="urn:microsoft.com/office/officeart/2005/8/layout/hProcess9"/>
    <dgm:cxn modelId="{9BD03F6C-6166-4844-A921-908393A7D3A0}" type="presParOf" srcId="{C9368FE2-DFF7-404E-BBF4-5F90E6C25A88}" destId="{0A349A4F-A452-47CE-A0BB-4BD3C06678D4}" srcOrd="2" destOrd="0" presId="urn:microsoft.com/office/officeart/2005/8/layout/hProcess9"/>
    <dgm:cxn modelId="{85C63AF9-C2D6-446C-80B4-B86454781237}" type="presParOf" srcId="{C9368FE2-DFF7-404E-BBF4-5F90E6C25A88}" destId="{CD3DBD80-4528-4B41-A004-987AAC0538D3}" srcOrd="3" destOrd="0" presId="urn:microsoft.com/office/officeart/2005/8/layout/hProcess9"/>
    <dgm:cxn modelId="{A45A50C7-8669-47B2-9B49-7BFE1A72189F}" type="presParOf" srcId="{C9368FE2-DFF7-404E-BBF4-5F90E6C25A88}" destId="{F310D39E-6B9A-422C-B234-8E46F5799F2B}" srcOrd="4" destOrd="0" presId="urn:microsoft.com/office/officeart/2005/8/layout/hProcess9"/>
    <dgm:cxn modelId="{DB836BAC-9ED9-40F1-8860-B9642596289F}" type="presParOf" srcId="{C9368FE2-DFF7-404E-BBF4-5F90E6C25A88}" destId="{A488DE97-1CE5-4C6B-97AA-F23343352E42}" srcOrd="5" destOrd="0" presId="urn:microsoft.com/office/officeart/2005/8/layout/hProcess9"/>
    <dgm:cxn modelId="{BF0BEEF8-BCE3-4196-B318-DB0153256051}" type="presParOf" srcId="{C9368FE2-DFF7-404E-BBF4-5F90E6C25A88}" destId="{D36E29E2-1218-47FC-87C1-466DF1B6C686}" srcOrd="6" destOrd="0" presId="urn:microsoft.com/office/officeart/2005/8/layout/hProcess9"/>
    <dgm:cxn modelId="{6FCCE49B-B2E0-4916-AA3B-4EC2073A4006}" type="presParOf" srcId="{C9368FE2-DFF7-404E-BBF4-5F90E6C25A88}" destId="{064409E6-5E65-47D3-838D-4EDF06DD3C2F}" srcOrd="7" destOrd="0" presId="urn:microsoft.com/office/officeart/2005/8/layout/hProcess9"/>
    <dgm:cxn modelId="{BDE8B7E2-ADF5-47DD-BFD5-2CA0BC1EBEE8}" type="presParOf" srcId="{C9368FE2-DFF7-404E-BBF4-5F90E6C25A88}" destId="{A89B9B2E-E493-4086-90BF-FD8B57BB12B0}" srcOrd="8" destOrd="0" presId="urn:microsoft.com/office/officeart/2005/8/layout/hProcess9"/>
    <dgm:cxn modelId="{86CFCAC8-5A67-4CBC-B8C0-A8593D833595}" type="presParOf" srcId="{C9368FE2-DFF7-404E-BBF4-5F90E6C25A88}" destId="{C7C39901-3079-4EF2-BDCF-1B254C849D27}" srcOrd="9" destOrd="0" presId="urn:microsoft.com/office/officeart/2005/8/layout/hProcess9"/>
    <dgm:cxn modelId="{19A8AA87-90DC-44DB-BBC2-CBB286D9C1B3}" type="presParOf" srcId="{C9368FE2-DFF7-404E-BBF4-5F90E6C25A88}" destId="{A34057B5-05DB-4D02-80E4-1F9036E6D22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5B05F-9A09-45A7-835D-A6C6F7F5971E}">
      <dsp:nvSpPr>
        <dsp:cNvPr id="0" name=""/>
        <dsp:cNvSpPr/>
      </dsp:nvSpPr>
      <dsp:spPr>
        <a:xfrm>
          <a:off x="660690" y="0"/>
          <a:ext cx="7487822" cy="437012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4396AF-BF52-4775-A0DC-8DEE34D54F93}">
      <dsp:nvSpPr>
        <dsp:cNvPr id="0" name=""/>
        <dsp:cNvSpPr/>
      </dsp:nvSpPr>
      <dsp:spPr>
        <a:xfrm>
          <a:off x="2419" y="1311035"/>
          <a:ext cx="1408698" cy="174804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Opbyg </a:t>
          </a:r>
          <a:r>
            <a:rPr lang="da-DK" sz="1200" kern="1200" dirty="0"/>
            <a:t>vilje og mulighed for </a:t>
          </a:r>
          <a:r>
            <a:rPr lang="da-DK" sz="1200" kern="1200" dirty="0" smtClean="0"/>
            <a:t>forbedring.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Definér problemet og </a:t>
          </a:r>
          <a:r>
            <a:rPr lang="da-DK" sz="1200" b="1" kern="1200" dirty="0"/>
            <a:t>HVORFOR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/>
            <a:t>Data &amp; cases</a:t>
          </a:r>
        </a:p>
      </dsp:txBody>
      <dsp:txXfrm>
        <a:off x="71186" y="1379802"/>
        <a:ext cx="1271164" cy="1610514"/>
      </dsp:txXfrm>
    </dsp:sp>
    <dsp:sp modelId="{0A349A4F-A452-47CE-A0BB-4BD3C06678D4}">
      <dsp:nvSpPr>
        <dsp:cNvPr id="0" name=""/>
        <dsp:cNvSpPr/>
      </dsp:nvSpPr>
      <dsp:spPr>
        <a:xfrm>
          <a:off x="1491746" y="1271250"/>
          <a:ext cx="1408698" cy="174804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Forstå det eksisterende system med </a:t>
          </a:r>
          <a:r>
            <a:rPr lang="da-DK" sz="1200" b="1" kern="1200" dirty="0" smtClean="0"/>
            <a:t>data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smtClean="0"/>
            <a:t>Analyser</a:t>
          </a:r>
          <a:endParaRPr lang="da-DK" sz="1200" b="1" kern="1200" dirty="0"/>
        </a:p>
      </dsp:txBody>
      <dsp:txXfrm>
        <a:off x="1560513" y="1340017"/>
        <a:ext cx="1271164" cy="1610514"/>
      </dsp:txXfrm>
    </dsp:sp>
    <dsp:sp modelId="{F310D39E-6B9A-422C-B234-8E46F5799F2B}">
      <dsp:nvSpPr>
        <dsp:cNvPr id="0" name=""/>
        <dsp:cNvSpPr/>
      </dsp:nvSpPr>
      <dsp:spPr>
        <a:xfrm>
          <a:off x="2960685" y="1311035"/>
          <a:ext cx="1408698" cy="174804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Planlæg opgaven med forandrings-teori og </a:t>
          </a:r>
          <a:r>
            <a:rPr lang="da-DK" sz="1200" b="1" kern="1200" dirty="0" smtClean="0"/>
            <a:t>f</a:t>
          </a:r>
          <a:r>
            <a:rPr lang="da-DK" sz="1100" b="1" kern="1200" dirty="0" smtClean="0"/>
            <a:t>orbedrings-model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 dirty="0" smtClean="0"/>
            <a:t>Driverdiagram </a:t>
          </a:r>
          <a:r>
            <a:rPr lang="da-DK" sz="1100" b="1" kern="1200" dirty="0"/>
            <a:t>&amp; måleplan</a:t>
          </a:r>
        </a:p>
      </dsp:txBody>
      <dsp:txXfrm>
        <a:off x="3029452" y="1379802"/>
        <a:ext cx="1271164" cy="1610514"/>
      </dsp:txXfrm>
    </dsp:sp>
    <dsp:sp modelId="{D36E29E2-1218-47FC-87C1-466DF1B6C686}">
      <dsp:nvSpPr>
        <dsp:cNvPr id="0" name=""/>
        <dsp:cNvSpPr/>
      </dsp:nvSpPr>
      <dsp:spPr>
        <a:xfrm>
          <a:off x="4439818" y="1311035"/>
          <a:ext cx="1408698" cy="174804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Identificér </a:t>
          </a:r>
          <a:r>
            <a:rPr lang="da-DK" sz="1200" kern="1200" dirty="0"/>
            <a:t>forandrings-ideer, </a:t>
          </a:r>
          <a:r>
            <a:rPr lang="da-DK" sz="1200" kern="1200" dirty="0" smtClean="0"/>
            <a:t>afprøv </a:t>
          </a:r>
          <a:r>
            <a:rPr lang="da-DK" sz="1200" kern="1200" dirty="0"/>
            <a:t>og </a:t>
          </a:r>
          <a:r>
            <a:rPr lang="da-DK" sz="1200" kern="1200" dirty="0" smtClean="0"/>
            <a:t>tilpas </a:t>
          </a:r>
          <a:r>
            <a:rPr lang="da-DK" sz="1200" kern="1200" dirty="0"/>
            <a:t>i konteksten </a:t>
          </a:r>
          <a:r>
            <a:rPr lang="da-DK" sz="1200" b="1" kern="1200" dirty="0"/>
            <a:t>PDSA</a:t>
          </a:r>
        </a:p>
      </dsp:txBody>
      <dsp:txXfrm>
        <a:off x="4508585" y="1379802"/>
        <a:ext cx="1271164" cy="1610514"/>
      </dsp:txXfrm>
    </dsp:sp>
    <dsp:sp modelId="{A89B9B2E-E493-4086-90BF-FD8B57BB12B0}">
      <dsp:nvSpPr>
        <dsp:cNvPr id="0" name=""/>
        <dsp:cNvSpPr/>
      </dsp:nvSpPr>
      <dsp:spPr>
        <a:xfrm>
          <a:off x="5918952" y="1311035"/>
          <a:ext cx="1408698" cy="174804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Arbejd </a:t>
          </a:r>
          <a:r>
            <a:rPr lang="da-DK" sz="1200" kern="1200" dirty="0"/>
            <a:t>lokalt med PDSA og data og opbyg et bæredygtigt </a:t>
          </a:r>
          <a:r>
            <a:rPr lang="da-DK" sz="1200" kern="1200" dirty="0" smtClean="0"/>
            <a:t>system. </a:t>
          </a:r>
          <a:endParaRPr lang="da-DK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smtClean="0"/>
            <a:t>Tidstro </a:t>
          </a:r>
          <a:r>
            <a:rPr lang="da-DK" sz="1200" b="1" kern="1200" dirty="0"/>
            <a:t>data SPC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/>
            <a:t>Seriediagram</a:t>
          </a:r>
        </a:p>
      </dsp:txBody>
      <dsp:txXfrm>
        <a:off x="5987719" y="1379802"/>
        <a:ext cx="1271164" cy="1610514"/>
      </dsp:txXfrm>
    </dsp:sp>
    <dsp:sp modelId="{A34057B5-05DB-4D02-80E4-1F9036E6D22E}">
      <dsp:nvSpPr>
        <dsp:cNvPr id="0" name=""/>
        <dsp:cNvSpPr/>
      </dsp:nvSpPr>
      <dsp:spPr>
        <a:xfrm>
          <a:off x="7398085" y="1311035"/>
          <a:ext cx="1408698" cy="174804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Implementér, skalér </a:t>
          </a:r>
          <a:r>
            <a:rPr lang="da-DK" sz="1200" kern="1200" dirty="0"/>
            <a:t>op og </a:t>
          </a:r>
          <a:r>
            <a:rPr lang="da-DK" sz="1200" kern="1200" dirty="0" smtClean="0"/>
            <a:t>spred, </a:t>
          </a:r>
          <a:r>
            <a:rPr lang="da-DK" sz="1200" kern="1200" dirty="0"/>
            <a:t>hvis relevant</a:t>
          </a:r>
        </a:p>
      </dsp:txBody>
      <dsp:txXfrm>
        <a:off x="7466852" y="1379802"/>
        <a:ext cx="1271164" cy="1610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20-08-2020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2560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4591C21-DA12-452D-84E2-7E99366A21C8}" type="slidenum">
              <a:rPr lang="da-DK" altLang="da-DK" sz="1300" smtClean="0"/>
              <a:pPr>
                <a:spcBef>
                  <a:spcPct val="0"/>
                </a:spcBef>
              </a:pPr>
              <a:t>5</a:t>
            </a:fld>
            <a:endParaRPr lang="da-DK" altLang="da-DK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 and black computer motherbo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0" b="58314"/>
          <a:stretch/>
        </p:blipFill>
        <p:spPr bwMode="auto">
          <a:xfrm>
            <a:off x="179512" y="764704"/>
            <a:ext cx="8784977" cy="288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dirty="0" smtClean="0"/>
              <a:t>Forstå dit system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</a:t>
            </a:r>
            <a:r>
              <a:rPr lang="da-DK" dirty="0" smtClean="0">
                <a:solidFill>
                  <a:schemeClr val="bg1"/>
                </a:solidFill>
              </a:rPr>
              <a:t>forbedrings</a:t>
            </a:r>
            <a:r>
              <a:rPr lang="da-DK" dirty="0" smtClean="0">
                <a:solidFill>
                  <a:schemeClr val="bg1"/>
                </a:solidFill>
              </a:rPr>
              <a:t>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er svært at skabe forbedringer i komplekse systemer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2159000"/>
            <a:ext cx="3852863" cy="4010025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/>
              <a:t>”Alle systemer er perfekt designet til at give netop det resultat, som de giver”</a:t>
            </a:r>
          </a:p>
          <a:p>
            <a:pPr marL="0" indent="0" algn="r">
              <a:buNone/>
            </a:pPr>
            <a:r>
              <a:rPr lang="da-DK" altLang="da-DK" dirty="0"/>
              <a:t>- Paul </a:t>
            </a:r>
            <a:r>
              <a:rPr lang="da-DK" altLang="da-DK" dirty="0" err="1"/>
              <a:t>Batalden</a:t>
            </a:r>
            <a:r>
              <a:rPr lang="da-DK" altLang="da-DK" dirty="0"/>
              <a:t> (oversat)</a:t>
            </a:r>
          </a:p>
          <a:p>
            <a:endParaRPr lang="da-DK" dirty="0"/>
          </a:p>
        </p:txBody>
      </p:sp>
      <p:pic>
        <p:nvPicPr>
          <p:cNvPr id="4" name="Picture 4" descr="assorted electric cabl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4"/>
          <a:stretch/>
        </p:blipFill>
        <p:spPr bwMode="auto">
          <a:xfrm>
            <a:off x="5508104" y="2601310"/>
            <a:ext cx="2880320" cy="15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 concrete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 bwMode="auto">
          <a:xfrm>
            <a:off x="2549684" y="3758704"/>
            <a:ext cx="2742396" cy="1614512"/>
          </a:xfrm>
          <a:prstGeom prst="rect">
            <a:avLst/>
          </a:prstGeom>
          <a:solidFill>
            <a:schemeClr val="tx2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Du skal kombinere din </a:t>
            </a:r>
            <a:r>
              <a:rPr lang="da-DK" dirty="0" smtClean="0"/>
              <a:t>viden</a:t>
            </a:r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2843808" y="3717032"/>
            <a:ext cx="2152880" cy="78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altLang="da-DK" sz="1600" kern="0" dirty="0" smtClean="0"/>
              <a:t>Faglig ekspertviden</a:t>
            </a:r>
          </a:p>
        </p:txBody>
      </p:sp>
      <p:sp>
        <p:nvSpPr>
          <p:cNvPr id="7" name="Rektangel 6"/>
          <p:cNvSpPr/>
          <p:nvPr/>
        </p:nvSpPr>
        <p:spPr bwMode="auto">
          <a:xfrm>
            <a:off x="3125748" y="4406776"/>
            <a:ext cx="3030428" cy="1614512"/>
          </a:xfrm>
          <a:prstGeom prst="rect">
            <a:avLst/>
          </a:prstGeom>
          <a:solidFill>
            <a:schemeClr val="tx2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a-DK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 bwMode="auto">
          <a:xfrm>
            <a:off x="3419872" y="5043328"/>
            <a:ext cx="2665968" cy="119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da-DK" sz="1600" kern="0" dirty="0" smtClean="0"/>
              <a:t>Forbedringsarbejdet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a-DK" sz="1200" kern="0" dirty="0" smtClean="0"/>
              <a:t>System of </a:t>
            </a:r>
            <a:r>
              <a:rPr lang="da-DK" sz="1200" kern="0" dirty="0" err="1" smtClean="0"/>
              <a:t>profound</a:t>
            </a:r>
            <a:r>
              <a:rPr lang="da-DK" sz="1200" kern="0" dirty="0" smtClean="0"/>
              <a:t> </a:t>
            </a:r>
            <a:r>
              <a:rPr lang="da-DK" sz="1200" kern="0" dirty="0" err="1" smtClean="0"/>
              <a:t>knowledge</a:t>
            </a:r>
            <a:endParaRPr lang="da-DK" sz="1200" kern="0" dirty="0"/>
          </a:p>
        </p:txBody>
      </p:sp>
      <p:cxnSp>
        <p:nvCxnSpPr>
          <p:cNvPr id="9" name="Lige pilforbindelse 9"/>
          <p:cNvCxnSpPr>
            <a:cxnSpLocks noChangeShapeType="1"/>
          </p:cNvCxnSpPr>
          <p:nvPr/>
        </p:nvCxnSpPr>
        <p:spPr bwMode="auto">
          <a:xfrm flipH="1">
            <a:off x="4355976" y="4221088"/>
            <a:ext cx="1693480" cy="5760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kstboks 10"/>
          <p:cNvSpPr txBox="1">
            <a:spLocks noChangeArrowheads="1"/>
          </p:cNvSpPr>
          <p:nvPr/>
        </p:nvSpPr>
        <p:spPr bwMode="auto">
          <a:xfrm>
            <a:off x="5401383" y="37591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b="1" dirty="0">
                <a:solidFill>
                  <a:schemeClr val="accent3"/>
                </a:solidFill>
              </a:rPr>
              <a:t>Forbedringer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Når du kombinerer din </a:t>
            </a:r>
            <a:r>
              <a:rPr lang="da-DK" dirty="0" err="1"/>
              <a:t>fagprofesionnelle</a:t>
            </a:r>
            <a:r>
              <a:rPr lang="da-DK" dirty="0"/>
              <a:t> viden med viden om forbedringer, så kan du </a:t>
            </a:r>
            <a:r>
              <a:rPr lang="da-DK" dirty="0" smtClean="0"/>
              <a:t>hurtigere skabe varige forbedringer</a:t>
            </a:r>
            <a:r>
              <a:rPr lang="da-DK" dirty="0"/>
              <a:t>.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:\Afdeling\POSADMIN\KOM\K-team\FORBEDRING TIL WWW\Figurer og logo\venstra SPOK uden tek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0070"/>
            <a:ext cx="9144000" cy="51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System of </a:t>
            </a:r>
            <a:r>
              <a:rPr lang="da-DK" dirty="0" err="1"/>
              <a:t>P</a:t>
            </a:r>
            <a:r>
              <a:rPr lang="da-DK" dirty="0" err="1" smtClean="0"/>
              <a:t>rofound</a:t>
            </a:r>
            <a:r>
              <a:rPr lang="da-DK" dirty="0" smtClean="0"/>
              <a:t> Knowledge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Rektangel 12"/>
          <p:cNvSpPr>
            <a:spLocks noChangeArrowheads="1"/>
          </p:cNvSpPr>
          <p:nvPr/>
        </p:nvSpPr>
        <p:spPr bwMode="auto">
          <a:xfrm>
            <a:off x="2843808" y="5589240"/>
            <a:ext cx="2559174" cy="4937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Datavariation</a:t>
            </a:r>
          </a:p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Forstå data og mål </a:t>
            </a:r>
            <a:r>
              <a:rPr lang="da-DK" altLang="da-DK" sz="1400" dirty="0">
                <a:solidFill>
                  <a:schemeClr val="bg1"/>
                </a:solidFill>
              </a:rPr>
              <a:t>udviklingen med </a:t>
            </a:r>
            <a:endParaRPr lang="da-DK" altLang="da-DK" sz="1400" dirty="0" smtClean="0">
              <a:solidFill>
                <a:schemeClr val="bg1"/>
              </a:solidFill>
            </a:endParaRPr>
          </a:p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hyppige dataindsamlinger</a:t>
            </a:r>
            <a:r>
              <a:rPr lang="da-DK" altLang="da-DK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ktangel 13"/>
          <p:cNvSpPr>
            <a:spLocks noChangeArrowheads="1"/>
          </p:cNvSpPr>
          <p:nvPr/>
        </p:nvSpPr>
        <p:spPr bwMode="auto">
          <a:xfrm>
            <a:off x="0" y="3861048"/>
            <a:ext cx="2627784" cy="809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Viden</a:t>
            </a:r>
          </a:p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Reflektér </a:t>
            </a:r>
            <a:r>
              <a:rPr lang="da-DK" altLang="da-DK" sz="1400" dirty="0">
                <a:solidFill>
                  <a:schemeClr val="bg1"/>
                </a:solidFill>
              </a:rPr>
              <a:t>og lær </a:t>
            </a:r>
            <a:r>
              <a:rPr lang="da-DK" altLang="da-DK" sz="1400" dirty="0" smtClean="0">
                <a:solidFill>
                  <a:schemeClr val="bg1"/>
                </a:solidFill>
              </a:rPr>
              <a:t>gennem </a:t>
            </a:r>
            <a:r>
              <a:rPr lang="da-DK" altLang="da-DK" sz="1400" dirty="0" err="1" smtClean="0">
                <a:solidFill>
                  <a:schemeClr val="bg1"/>
                </a:solidFill>
              </a:rPr>
              <a:t>PDSA’er</a:t>
            </a:r>
            <a:r>
              <a:rPr lang="da-DK" altLang="da-DK" sz="1400" dirty="0" smtClean="0">
                <a:solidFill>
                  <a:schemeClr val="bg1"/>
                </a:solidFill>
              </a:rPr>
              <a:t>: forudsigelser, prøvehandlinger og observationer</a:t>
            </a:r>
            <a:endParaRPr lang="da-DK" altLang="da-DK" sz="1400" dirty="0">
              <a:solidFill>
                <a:schemeClr val="bg1"/>
              </a:solidFill>
            </a:endParaRPr>
          </a:p>
        </p:txBody>
      </p:sp>
      <p:sp>
        <p:nvSpPr>
          <p:cNvPr id="7" name="Tekstboks 20"/>
          <p:cNvSpPr txBox="1">
            <a:spLocks noChangeArrowheads="1"/>
          </p:cNvSpPr>
          <p:nvPr/>
        </p:nvSpPr>
        <p:spPr bwMode="auto">
          <a:xfrm>
            <a:off x="2915816" y="2228091"/>
            <a:ext cx="284720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System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Forstå systemet, </a:t>
            </a:r>
            <a:r>
              <a:rPr lang="da-DK" altLang="da-DK" sz="1400" dirty="0">
                <a:solidFill>
                  <a:schemeClr val="bg1"/>
                </a:solidFill>
              </a:rPr>
              <a:t>og hvordan elementer i systemet påvirker hinanden. </a:t>
            </a:r>
          </a:p>
        </p:txBody>
      </p:sp>
      <p:sp>
        <p:nvSpPr>
          <p:cNvPr id="8" name="Rektangel 21"/>
          <p:cNvSpPr>
            <a:spLocks noChangeArrowheads="1"/>
          </p:cNvSpPr>
          <p:nvPr/>
        </p:nvSpPr>
        <p:spPr bwMode="auto">
          <a:xfrm>
            <a:off x="4788024" y="3861048"/>
            <a:ext cx="3384376" cy="7826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Psykologi</a:t>
            </a:r>
          </a:p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Forstå </a:t>
            </a:r>
            <a:r>
              <a:rPr lang="da-DK" altLang="da-DK" sz="1400" dirty="0">
                <a:solidFill>
                  <a:schemeClr val="bg1"/>
                </a:solidFill>
              </a:rPr>
              <a:t>dit team/ </a:t>
            </a:r>
            <a:r>
              <a:rPr lang="da-DK" altLang="da-DK" sz="1400" dirty="0" smtClean="0">
                <a:solidFill>
                  <a:schemeClr val="bg1"/>
                </a:solidFill>
              </a:rPr>
              <a:t>kollegaer, </a:t>
            </a:r>
            <a:r>
              <a:rPr lang="da-DK" altLang="da-DK" sz="1400" dirty="0">
                <a:solidFill>
                  <a:schemeClr val="bg1"/>
                </a:solidFill>
              </a:rPr>
              <a:t>og hvad der motiverer dem. </a:t>
            </a:r>
            <a:r>
              <a:rPr lang="da-DK" altLang="da-DK" sz="1400" dirty="0" smtClean="0">
                <a:solidFill>
                  <a:schemeClr val="bg1"/>
                </a:solidFill>
              </a:rPr>
              <a:t>Ledelsens rolle </a:t>
            </a:r>
            <a:r>
              <a:rPr lang="da-DK" altLang="da-DK" sz="1400" dirty="0">
                <a:solidFill>
                  <a:schemeClr val="bg1"/>
                </a:solidFill>
              </a:rPr>
              <a:t>i arbejdet med forbedringer.</a:t>
            </a:r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01BE395F-A4D7-4482-A781-7F190906941C}" type="slidenum">
              <a:rPr lang="da-DK" altLang="da-DK" sz="900" smtClean="0">
                <a:solidFill>
                  <a:schemeClr val="bg1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bg1"/>
                </a:solidFill>
              </a:rPr>
              <a:t>  ▪  Psykiatri </a:t>
            </a:r>
            <a:r>
              <a:rPr lang="da-DK" altLang="da-DK" sz="900" dirty="0" smtClean="0">
                <a:solidFill>
                  <a:schemeClr val="bg1"/>
                </a:solidFill>
              </a:rPr>
              <a:t>en</a:t>
            </a:r>
            <a:endParaRPr lang="da-DK" altLang="da-DK" sz="900" dirty="0" smtClean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5868144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Forbedringsarbejde</a:t>
            </a:r>
            <a:endParaRPr lang="da-DK" b="1" dirty="0">
              <a:solidFill>
                <a:schemeClr val="bg1"/>
              </a:solidFill>
            </a:endParaRPr>
          </a:p>
        </p:txBody>
      </p:sp>
      <p:cxnSp>
        <p:nvCxnSpPr>
          <p:cNvPr id="13" name="Lige pilforbindelse 12"/>
          <p:cNvCxnSpPr>
            <a:stCxn id="4" idx="1"/>
          </p:cNvCxnSpPr>
          <p:nvPr/>
        </p:nvCxnSpPr>
        <p:spPr bwMode="auto">
          <a:xfrm flipH="1" flipV="1">
            <a:off x="3707904" y="4383731"/>
            <a:ext cx="2160240" cy="1246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84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719138" y="422275"/>
            <a:ext cx="7197725" cy="914400"/>
          </a:xfrm>
        </p:spPr>
        <p:txBody>
          <a:bodyPr/>
          <a:lstStyle/>
          <a:p>
            <a:r>
              <a:rPr lang="da-DK" altLang="da-DK" smtClean="0"/>
              <a:t>Faser i forbedringsarbejdet</a:t>
            </a:r>
          </a:p>
        </p:txBody>
      </p:sp>
      <p:sp>
        <p:nvSpPr>
          <p:cNvPr id="12292" name="Rektangel 4"/>
          <p:cNvSpPr>
            <a:spLocks noChangeArrowheads="1"/>
          </p:cNvSpPr>
          <p:nvPr/>
        </p:nvSpPr>
        <p:spPr bwMode="auto">
          <a:xfrm>
            <a:off x="0" y="1365250"/>
            <a:ext cx="5961063" cy="3444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da-DK" altLang="da-DK"/>
          </a:p>
        </p:txBody>
      </p:sp>
      <p:graphicFrame>
        <p:nvGraphicFramePr>
          <p:cNvPr id="8" name="Diagram 7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118990"/>
              </p:ext>
            </p:extLst>
          </p:nvPr>
        </p:nvGraphicFramePr>
        <p:xfrm>
          <a:off x="251669" y="1365662"/>
          <a:ext cx="8809203" cy="437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il: højre 7">
            <a:extLst>
              <a:ext uri="{FF2B5EF4-FFF2-40B4-BE49-F238E27FC236}"/>
            </a:extLst>
          </p:cNvPr>
          <p:cNvSpPr/>
          <p:nvPr/>
        </p:nvSpPr>
        <p:spPr>
          <a:xfrm>
            <a:off x="427038" y="5733256"/>
            <a:ext cx="8550275" cy="57229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050" b="1" dirty="0">
                <a:solidFill>
                  <a:schemeClr val="bg1"/>
                </a:solidFill>
              </a:rPr>
              <a:t>Ledelsesinvolvering, projektledelse, kommunikation og målinger </a:t>
            </a:r>
          </a:p>
        </p:txBody>
      </p:sp>
      <p:sp>
        <p:nvSpPr>
          <p:cNvPr id="12296" name="Ellipse 2"/>
          <p:cNvSpPr>
            <a:spLocks noChangeArrowheads="1"/>
          </p:cNvSpPr>
          <p:nvPr/>
        </p:nvSpPr>
        <p:spPr bwMode="auto">
          <a:xfrm>
            <a:off x="179512" y="2348880"/>
            <a:ext cx="3024336" cy="2468736"/>
          </a:xfrm>
          <a:prstGeom prst="ellipse">
            <a:avLst/>
          </a:prstGeom>
          <a:noFill/>
          <a:ln w="762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endParaRPr lang="da-DK" alt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719138" y="692696"/>
            <a:ext cx="7688262" cy="1183729"/>
          </a:xfrm>
        </p:spPr>
        <p:txBody>
          <a:bodyPr/>
          <a:lstStyle/>
          <a:p>
            <a:r>
              <a:rPr lang="da-DK" altLang="da-DK" dirty="0" smtClean="0"/>
              <a:t>Identificér problemet, og HVORFOR vi skal arbejde med projektet</a:t>
            </a:r>
          </a:p>
        </p:txBody>
      </p:sp>
      <p:sp>
        <p:nvSpPr>
          <p:cNvPr id="13315" name="Pladsholder til indhold 2"/>
          <p:cNvSpPr>
            <a:spLocks noGrp="1"/>
          </p:cNvSpPr>
          <p:nvPr>
            <p:ph idx="1"/>
          </p:nvPr>
        </p:nvSpPr>
        <p:spPr>
          <a:xfrm>
            <a:off x="719138" y="2292350"/>
            <a:ext cx="7197725" cy="38766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/>
              <a:t>Hvad er problemet?</a:t>
            </a: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/>
              <a:t>Hvordan kommer det til udtryk hos os?</a:t>
            </a: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/>
              <a:t>Hvor stort er problemet?</a:t>
            </a: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/>
              <a:t>Hvor vigtigt er problemet?</a:t>
            </a: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/>
              <a:t>Hvornår er det et problem og for hvem?</a:t>
            </a:r>
          </a:p>
          <a:p>
            <a:pPr lvl="1"/>
            <a:r>
              <a:rPr lang="da-DK" altLang="da-DK" sz="1800" dirty="0" smtClean="0"/>
              <a:t>Patienten</a:t>
            </a:r>
            <a:endParaRPr lang="da-DK" altLang="da-DK" sz="1800" dirty="0" smtClean="0"/>
          </a:p>
          <a:p>
            <a:pPr lvl="1"/>
            <a:r>
              <a:rPr lang="da-DK" altLang="da-DK" sz="1800" dirty="0" smtClean="0"/>
              <a:t>Personalet</a:t>
            </a:r>
          </a:p>
          <a:p>
            <a:pPr lvl="1"/>
            <a:r>
              <a:rPr lang="da-DK" altLang="da-DK" sz="1800" dirty="0" smtClean="0"/>
              <a:t>Andre</a:t>
            </a: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/>
              <a:t>Hvad er årsagerne til problemet?</a:t>
            </a: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/>
              <a:t>Hvordan er arbejdsgangene omkring problemet, og hvilke faggrupper er involveret?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:\Temp\Arbejdsgangsanalyse indberetning af magtanvendel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4211" r="11711" b="41840"/>
          <a:stretch/>
        </p:blipFill>
        <p:spPr bwMode="auto">
          <a:xfrm>
            <a:off x="3797935" y="2350433"/>
            <a:ext cx="2115403" cy="17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på at undersøge problemet</a:t>
            </a:r>
            <a:endParaRPr lang="da-DK" dirty="0"/>
          </a:p>
        </p:txBody>
      </p:sp>
      <p:grpSp>
        <p:nvGrpSpPr>
          <p:cNvPr id="7" name="Gruppe 6"/>
          <p:cNvGrpSpPr/>
          <p:nvPr/>
        </p:nvGrpSpPr>
        <p:grpSpPr>
          <a:xfrm>
            <a:off x="6208132" y="4437112"/>
            <a:ext cx="2153478" cy="1694438"/>
            <a:chOff x="1121217" y="4204807"/>
            <a:chExt cx="2729541" cy="1838453"/>
          </a:xfrm>
        </p:grpSpPr>
        <p:pic>
          <p:nvPicPr>
            <p:cNvPr id="4" name="Picture 2" descr="person stepping on stai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9" t="30261" r="31636" b="19674"/>
            <a:stretch/>
          </p:blipFill>
          <p:spPr bwMode="auto">
            <a:xfrm>
              <a:off x="1121217" y="4204807"/>
              <a:ext cx="2729541" cy="1838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boks 5"/>
            <p:cNvSpPr txBox="1"/>
            <p:nvPr/>
          </p:nvSpPr>
          <p:spPr>
            <a:xfrm>
              <a:off x="1147937" y="4282935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bg1"/>
                  </a:solidFill>
                </a:rPr>
                <a:t>15 Skridt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755576" y="2276872"/>
            <a:ext cx="2794000" cy="3854678"/>
            <a:chOff x="539552" y="2578735"/>
            <a:chExt cx="2794000" cy="3854678"/>
          </a:xfrm>
        </p:grpSpPr>
        <p:pic>
          <p:nvPicPr>
            <p:cNvPr id="5" name="489B1599-ACC9-4FE5-9E81-9C605946FD0E" descr="image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6" t="5710" r="9905" b="23493"/>
            <a:stretch/>
          </p:blipFill>
          <p:spPr bwMode="auto">
            <a:xfrm>
              <a:off x="539552" y="2652296"/>
              <a:ext cx="2794000" cy="378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kstboks 7"/>
            <p:cNvSpPr txBox="1"/>
            <p:nvPr/>
          </p:nvSpPr>
          <p:spPr>
            <a:xfrm>
              <a:off x="539552" y="2578735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Patientens ønsker</a:t>
              </a:r>
              <a:endParaRPr lang="da-DK" dirty="0"/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6201370" y="2350433"/>
            <a:ext cx="2153477" cy="1798647"/>
            <a:chOff x="5724128" y="2965332"/>
            <a:chExt cx="2729541" cy="2302703"/>
          </a:xfrm>
        </p:grpSpPr>
        <p:pic>
          <p:nvPicPr>
            <p:cNvPr id="10" name="Picture 2" descr="paper on wall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73" b="25184"/>
            <a:stretch/>
          </p:blipFill>
          <p:spPr bwMode="auto">
            <a:xfrm>
              <a:off x="5724128" y="2965332"/>
              <a:ext cx="2729541" cy="2302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boks 10"/>
            <p:cNvSpPr txBox="1"/>
            <p:nvPr/>
          </p:nvSpPr>
          <p:spPr>
            <a:xfrm>
              <a:off x="5724128" y="3055531"/>
              <a:ext cx="1908107" cy="4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Brainstorm</a:t>
              </a:r>
              <a:endParaRPr lang="da-DK" dirty="0"/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3797935" y="4437113"/>
            <a:ext cx="2115403" cy="1694438"/>
            <a:chOff x="1403648" y="2132857"/>
            <a:chExt cx="2115403" cy="1694438"/>
          </a:xfrm>
        </p:grpSpPr>
        <p:pic>
          <p:nvPicPr>
            <p:cNvPr id="14" name="Picture 2" descr="pen on pape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2" t="27795" r="35628" b="38076"/>
            <a:stretch/>
          </p:blipFill>
          <p:spPr bwMode="auto">
            <a:xfrm>
              <a:off x="1403648" y="2132857"/>
              <a:ext cx="2115403" cy="169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kstboks 14"/>
            <p:cNvSpPr txBox="1"/>
            <p:nvPr/>
          </p:nvSpPr>
          <p:spPr>
            <a:xfrm>
              <a:off x="1437582" y="2204864"/>
              <a:ext cx="1505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Data</a:t>
              </a:r>
              <a:endParaRPr lang="da-DK" dirty="0"/>
            </a:p>
          </p:txBody>
        </p:sp>
      </p:grpSp>
      <p:sp>
        <p:nvSpPr>
          <p:cNvPr id="16" name="Tekstboks 15"/>
          <p:cNvSpPr txBox="1"/>
          <p:nvPr/>
        </p:nvSpPr>
        <p:spPr>
          <a:xfrm>
            <a:off x="3851920" y="3430741"/>
            <a:ext cx="1872208" cy="646331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Arbejdsgangs-</a:t>
            </a:r>
          </a:p>
          <a:p>
            <a:r>
              <a:rPr lang="da-DK" dirty="0" smtClean="0"/>
              <a:t>analyse</a:t>
            </a:r>
          </a:p>
        </p:txBody>
      </p:sp>
      <p:sp>
        <p:nvSpPr>
          <p:cNvPr id="20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:\Temp\Arbejdsgangsanalyse indberetning af magtanvendel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4211" r="19638" b="41840"/>
          <a:stretch/>
        </p:blipFill>
        <p:spPr bwMode="auto">
          <a:xfrm>
            <a:off x="5607876" y="4725144"/>
            <a:ext cx="806948" cy="7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719138" y="676275"/>
            <a:ext cx="7197725" cy="796925"/>
          </a:xfrm>
        </p:spPr>
        <p:txBody>
          <a:bodyPr/>
          <a:lstStyle/>
          <a:p>
            <a:r>
              <a:rPr lang="da-DK" altLang="da-DK" dirty="0" smtClean="0"/>
              <a:t>Har vi data, der fortæller noget om problemet? Fx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1638300"/>
            <a:ext cx="3522662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da-DK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a-DK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a-DK" sz="2400" dirty="0" smtClean="0"/>
              <a:t>Eksisterende </a:t>
            </a:r>
            <a:r>
              <a:rPr lang="da-DK" sz="2400" dirty="0"/>
              <a:t>data</a:t>
            </a:r>
          </a:p>
          <a:p>
            <a:pPr>
              <a:defRPr/>
            </a:pPr>
            <a:r>
              <a:rPr lang="da-DK" sz="1800" dirty="0"/>
              <a:t>Tilfredshedsundersøgelse</a:t>
            </a:r>
          </a:p>
          <a:p>
            <a:pPr>
              <a:defRPr/>
            </a:pPr>
            <a:r>
              <a:rPr lang="da-DK" sz="1800" dirty="0"/>
              <a:t>UTH/klager</a:t>
            </a:r>
          </a:p>
          <a:p>
            <a:pPr>
              <a:defRPr/>
            </a:pPr>
            <a:r>
              <a:rPr lang="da-DK" sz="1800" dirty="0"/>
              <a:t>BI-data</a:t>
            </a:r>
          </a:p>
          <a:p>
            <a:pPr>
              <a:defRPr/>
            </a:pPr>
            <a:r>
              <a:rPr lang="da-DK" sz="1800" dirty="0"/>
              <a:t>Data fra EPJ og </a:t>
            </a:r>
            <a:r>
              <a:rPr lang="da-DK" sz="1800" dirty="0" err="1"/>
              <a:t>Sensum</a:t>
            </a:r>
            <a:r>
              <a:rPr lang="da-DK" sz="1800" dirty="0"/>
              <a:t> Bosted</a:t>
            </a:r>
          </a:p>
          <a:p>
            <a:pPr>
              <a:defRPr/>
            </a:pPr>
            <a:r>
              <a:rPr lang="da-DK" sz="1800" dirty="0"/>
              <a:t>Tilsynsrapporter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a-DK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a-DK" sz="2400" dirty="0" smtClean="0"/>
              <a:t>Analyser</a:t>
            </a:r>
          </a:p>
          <a:p>
            <a:pPr>
              <a:defRPr/>
            </a:pPr>
            <a:r>
              <a:rPr lang="da-DK" sz="1800" dirty="0" smtClean="0"/>
              <a:t>Arbejdsgangsanalyse*</a:t>
            </a:r>
          </a:p>
          <a:p>
            <a:pPr>
              <a:defRPr/>
            </a:pPr>
            <a:r>
              <a:rPr lang="da-DK" sz="1800" dirty="0" err="1" smtClean="0"/>
              <a:t>Paretoanalyse</a:t>
            </a:r>
            <a:r>
              <a:rPr lang="da-DK" sz="1800" dirty="0" smtClean="0"/>
              <a:t>*</a:t>
            </a:r>
          </a:p>
          <a:p>
            <a:pPr>
              <a:defRPr/>
            </a:pPr>
            <a:r>
              <a:rPr lang="da-DK" sz="1800" dirty="0" smtClean="0"/>
              <a:t>Audit</a:t>
            </a:r>
          </a:p>
          <a:p>
            <a:pPr>
              <a:defRPr/>
            </a:pPr>
            <a:endParaRPr lang="da-DK" sz="1800" dirty="0" smtClean="0"/>
          </a:p>
          <a:p>
            <a:pPr>
              <a:defRPr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1722438"/>
            <a:ext cx="3522663" cy="44465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a-DK" sz="2400" dirty="0" smtClean="0"/>
              <a:t>Nye data</a:t>
            </a:r>
          </a:p>
          <a:p>
            <a:pPr>
              <a:defRPr/>
            </a:pPr>
            <a:r>
              <a:rPr lang="da-DK" sz="1800" smtClean="0"/>
              <a:t>Spørg </a:t>
            </a:r>
            <a:r>
              <a:rPr lang="da-DK" sz="1800" smtClean="0"/>
              <a:t>patienten</a:t>
            </a:r>
            <a:endParaRPr lang="da-DK" sz="1800" dirty="0" smtClean="0"/>
          </a:p>
          <a:p>
            <a:pPr>
              <a:defRPr/>
            </a:pPr>
            <a:r>
              <a:rPr lang="da-DK" sz="1800" dirty="0" smtClean="0"/>
              <a:t>Spørg medarbejdere/ledere</a:t>
            </a:r>
          </a:p>
          <a:p>
            <a:pPr>
              <a:defRPr/>
            </a:pPr>
            <a:r>
              <a:rPr lang="da-DK" sz="1800" dirty="0" smtClean="0"/>
              <a:t>Spørg evt. pårørende</a:t>
            </a:r>
          </a:p>
          <a:p>
            <a:pPr>
              <a:defRPr/>
            </a:pPr>
            <a:r>
              <a:rPr lang="da-DK" sz="1800" dirty="0" smtClean="0"/>
              <a:t>Observationer</a:t>
            </a:r>
          </a:p>
          <a:p>
            <a:pPr>
              <a:defRPr/>
            </a:pPr>
            <a:r>
              <a:rPr lang="da-DK" sz="1800" dirty="0" smtClean="0"/>
              <a:t>Brainstorm</a:t>
            </a:r>
          </a:p>
          <a:p>
            <a:pPr>
              <a:defRPr/>
            </a:pPr>
            <a:r>
              <a:rPr lang="da-DK" sz="1800" dirty="0" smtClean="0"/>
              <a:t>15 skridt*</a:t>
            </a:r>
          </a:p>
          <a:p>
            <a:pPr>
              <a:defRPr/>
            </a:pPr>
            <a:r>
              <a:rPr lang="da-DK" sz="1800" dirty="0" err="1" smtClean="0"/>
              <a:t>Quick</a:t>
            </a:r>
            <a:r>
              <a:rPr lang="da-DK" sz="1800" dirty="0" smtClean="0"/>
              <a:t> </a:t>
            </a:r>
            <a:r>
              <a:rPr lang="da-DK" sz="1800" dirty="0"/>
              <a:t>&amp;</a:t>
            </a:r>
            <a:r>
              <a:rPr lang="da-DK" sz="1800" dirty="0" smtClean="0"/>
              <a:t> </a:t>
            </a:r>
            <a:r>
              <a:rPr lang="da-DK" sz="1800" dirty="0" err="1" smtClean="0"/>
              <a:t>dirty</a:t>
            </a:r>
            <a:r>
              <a:rPr lang="da-DK" sz="1800" dirty="0" smtClean="0"/>
              <a:t>*</a:t>
            </a:r>
          </a:p>
          <a:p>
            <a:pPr>
              <a:defRPr/>
            </a:pPr>
            <a:endParaRPr lang="da-DK" sz="1800" dirty="0" smtClean="0"/>
          </a:p>
          <a:p>
            <a:pPr>
              <a:defRPr/>
            </a:pPr>
            <a:endParaRPr lang="da-DK" sz="1800" dirty="0" smtClean="0"/>
          </a:p>
          <a:p>
            <a:pPr>
              <a:defRPr/>
            </a:pPr>
            <a:endParaRPr lang="da-DK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a-DK" sz="2400" dirty="0"/>
          </a:p>
        </p:txBody>
      </p:sp>
      <p:grpSp>
        <p:nvGrpSpPr>
          <p:cNvPr id="2" name="Gruppe 1"/>
          <p:cNvGrpSpPr/>
          <p:nvPr/>
        </p:nvGrpSpPr>
        <p:grpSpPr>
          <a:xfrm>
            <a:off x="4427984" y="4725144"/>
            <a:ext cx="2952328" cy="1591468"/>
            <a:chOff x="2483768" y="4540082"/>
            <a:chExt cx="2952328" cy="1591468"/>
          </a:xfrm>
        </p:grpSpPr>
        <p:pic>
          <p:nvPicPr>
            <p:cNvPr id="7" name="Picture 2" descr="person stepping on stai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9" t="30261" r="31636" b="19674"/>
            <a:stretch/>
          </p:blipFill>
          <p:spPr bwMode="auto">
            <a:xfrm>
              <a:off x="4614624" y="5418363"/>
              <a:ext cx="821472" cy="71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489B1599-ACC9-4FE5-9E81-9C605946FD0E" descr="image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6" t="5710" r="9905" b="23493"/>
            <a:stretch/>
          </p:blipFill>
          <p:spPr bwMode="auto">
            <a:xfrm>
              <a:off x="2483768" y="4540082"/>
              <a:ext cx="1065808" cy="159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paper on wall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73" b="25184"/>
            <a:stretch/>
          </p:blipFill>
          <p:spPr bwMode="auto">
            <a:xfrm>
              <a:off x="4614624" y="4540082"/>
              <a:ext cx="821472" cy="75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pen on pap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2" t="27795" r="35628" b="38076"/>
            <a:stretch/>
          </p:blipFill>
          <p:spPr bwMode="auto">
            <a:xfrm>
              <a:off x="3663660" y="5418363"/>
              <a:ext cx="806948" cy="71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kstboks 4"/>
          <p:cNvSpPr txBox="1"/>
          <p:nvPr/>
        </p:nvSpPr>
        <p:spPr>
          <a:xfrm>
            <a:off x="611560" y="6119718"/>
            <a:ext cx="3403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*Find vejledning på www.rm.dk/forbedringps</a:t>
            </a:r>
            <a:endParaRPr lang="da-DK" sz="1100" dirty="0"/>
          </a:p>
        </p:txBody>
      </p:sp>
      <p:sp>
        <p:nvSpPr>
          <p:cNvPr id="14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8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viden til at forstå dit system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på </a:t>
            </a:r>
            <a:r>
              <a:rPr lang="da-DK" dirty="0" smtClean="0">
                <a:hlinkClick r:id="rId2"/>
              </a:rPr>
              <a:t>www.psykiatri.rm.dk/forbedring</a:t>
            </a:r>
            <a:r>
              <a:rPr lang="da-DK" dirty="0" smtClean="0"/>
              <a:t> og </a:t>
            </a:r>
            <a:r>
              <a:rPr lang="da-DK" dirty="0" smtClean="0"/>
              <a:t>find bl.a. trin for trin-vejledning til:</a:t>
            </a:r>
          </a:p>
          <a:p>
            <a:pPr lvl="1"/>
            <a:r>
              <a:rPr lang="da-DK" dirty="0" err="1" smtClean="0"/>
              <a:t>Paretoanalyse</a:t>
            </a:r>
            <a:endParaRPr lang="da-DK" dirty="0" smtClean="0"/>
          </a:p>
          <a:p>
            <a:pPr lvl="1"/>
            <a:r>
              <a:rPr lang="da-DK" dirty="0" smtClean="0"/>
              <a:t>Arbejdsgangsanalyse</a:t>
            </a:r>
          </a:p>
          <a:p>
            <a:pPr lvl="1"/>
            <a:r>
              <a:rPr lang="da-DK" dirty="0" smtClean="0"/>
              <a:t>15 skridt</a:t>
            </a:r>
          </a:p>
          <a:p>
            <a:pPr lvl="1"/>
            <a:r>
              <a:rPr lang="da-DK" dirty="0" err="1" smtClean="0"/>
              <a:t>Quick</a:t>
            </a:r>
            <a:r>
              <a:rPr lang="da-DK" dirty="0" smtClean="0"/>
              <a:t> &amp; </a:t>
            </a:r>
            <a:r>
              <a:rPr lang="da-DK" dirty="0" err="1" smtClean="0"/>
              <a:t>dirty</a:t>
            </a:r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9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1042&quot;&gt;&lt;property id=&quot;20148&quot; value=&quot;5&quot;/&gt;&lt;property id=&quot;20300&quot; value=&quot;Slide 1 - &amp;quot;Forstå dit system&amp;quot;&quot;/&gt;&lt;property id=&quot;20307&quot; value=&quot;256&quot;/&gt;&lt;/object&gt;&lt;object type=&quot;3&quot; unique_id=&quot;11043&quot;&gt;&lt;property id=&quot;20148&quot; value=&quot;5&quot;/&gt;&lt;property id=&quot;20300&quot; value=&quot;Slide 2 - &amp;quot;Det er svært at skabe forbedringer i komplekse systemer&amp;quot;&quot;/&gt;&lt;property id=&quot;20307&quot; value=&quot;257&quot;/&gt;&lt;/object&gt;&lt;object type=&quot;3&quot; unique_id=&quot;11044&quot;&gt;&lt;property id=&quot;20148&quot; value=&quot;5&quot;/&gt;&lt;property id=&quot;20300&quot; value=&quot;Slide 3 - &amp;quot;Du skal kombinere din viden&amp;quot;&quot;/&gt;&lt;property id=&quot;20307&quot; value=&quot;258&quot;/&gt;&lt;/object&gt;&lt;object type=&quot;3&quot; unique_id=&quot;11046&quot;&gt;&lt;property id=&quot;20148&quot; value=&quot;5&quot;/&gt;&lt;property id=&quot;20300&quot; value=&quot;Slide 5 - &amp;quot;Faser i forbedringsarbejdet&amp;quot;&quot;/&gt;&lt;property id=&quot;20307&quot; value=&quot;260&quot;/&gt;&lt;/object&gt;&lt;object type=&quot;3&quot; unique_id=&quot;11047&quot;&gt;&lt;property id=&quot;20148&quot; value=&quot;5&quot;/&gt;&lt;property id=&quot;20300&quot; value=&quot;Slide 6 - &amp;quot;Identificér problemet, og HVORFOR vi skal arbejde med projektet&amp;quot;&quot;/&gt;&lt;property id=&quot;20307&quot; value=&quot;261&quot;/&gt;&lt;/object&gt;&lt;object type=&quot;3&quot; unique_id=&quot;11048&quot;&gt;&lt;property id=&quot;20148&quot; value=&quot;5&quot;/&gt;&lt;property id=&quot;20300&quot; value=&quot;Slide 7 - &amp;quot;Eksempler på at undersøge problemet&amp;quot;&quot;/&gt;&lt;property id=&quot;20307&quot; value=&quot;262&quot;/&gt;&lt;/object&gt;&lt;object type=&quot;3&quot; unique_id=&quot;11049&quot;&gt;&lt;property id=&quot;20148&quot; value=&quot;5&quot;/&gt;&lt;property id=&quot;20300&quot; value=&quot;Slide 8 - &amp;quot;Har vi data, der fortæller noget om problemet? Fx&amp;quot;&quot;/&gt;&lt;property id=&quot;20307&quot; value=&quot;263&quot;/&gt;&lt;/object&gt;&lt;object type=&quot;3&quot; unique_id=&quot;11050&quot;&gt;&lt;property id=&quot;20148&quot; value=&quot;5&quot;/&gt;&lt;property id=&quot;20300&quot; value=&quot;Slide 9 - &amp;quot;Få mere viden til at forstå dit system&amp;quot;&quot;/&gt;&lt;property id=&quot;20307&quot; value=&quot;264&quot;/&gt;&lt;/object&gt;&lt;object type=&quot;3&quot; unique_id=&quot;11314&quot;&gt;&lt;property id=&quot;20148&quot; value=&quot;5&quot;/&gt;&lt;property id=&quot;20300&quot; value=&quot;Slide 4 - &amp;quot;System of Profound Knowledge&amp;#x0D;&amp;#x0A;&amp;quot;&quot;/&gt;&lt;property id=&quot;20307&quot; value=&quot;265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384</Words>
  <Application>Microsoft Office PowerPoint</Application>
  <PresentationFormat>Skærmshow (4:3)</PresentationFormat>
  <Paragraphs>99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RM-petrol_v01</vt:lpstr>
      <vt:lpstr>Forstå dit system</vt:lpstr>
      <vt:lpstr>Det er svært at skabe forbedringer i komplekse systemer</vt:lpstr>
      <vt:lpstr>Du skal kombinere din viden</vt:lpstr>
      <vt:lpstr>System of Profound Knowledge </vt:lpstr>
      <vt:lpstr>Faser i forbedringsarbejdet</vt:lpstr>
      <vt:lpstr>Identificér problemet, og HVORFOR vi skal arbejde med projektet</vt:lpstr>
      <vt:lpstr>Eksempler på at undersøge problemet</vt:lpstr>
      <vt:lpstr>Har vi data, der fortæller noget om problemet? Fx</vt:lpstr>
      <vt:lpstr>Få mere viden til at forstå dit system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28</cp:revision>
  <dcterms:created xsi:type="dcterms:W3CDTF">2020-03-23T09:57:22Z</dcterms:created>
  <dcterms:modified xsi:type="dcterms:W3CDTF">2020-08-20T11:24:07Z</dcterms:modified>
</cp:coreProperties>
</file>