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2" r:id="rId2"/>
    <p:sldId id="310" r:id="rId3"/>
    <p:sldId id="288" r:id="rId4"/>
    <p:sldId id="292" r:id="rId5"/>
    <p:sldId id="286" r:id="rId6"/>
    <p:sldId id="291" r:id="rId7"/>
    <p:sldId id="293" r:id="rId8"/>
    <p:sldId id="305" r:id="rId9"/>
    <p:sldId id="306" r:id="rId10"/>
    <p:sldId id="307" r:id="rId11"/>
    <p:sldId id="294" r:id="rId12"/>
    <p:sldId id="308" r:id="rId13"/>
  </p:sldIdLst>
  <p:sldSz cx="9144000" cy="6858000" type="screen4x3"/>
  <p:notesSz cx="6858000" cy="9144000"/>
  <p:custDataLst>
    <p:tags r:id="rId15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se Walther Jørgensen" initials="LW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34" autoAdjust="0"/>
  </p:normalViewPr>
  <p:slideViewPr>
    <p:cSldViewPr>
      <p:cViewPr>
        <p:scale>
          <a:sx n="60" d="100"/>
          <a:sy n="60" d="100"/>
        </p:scale>
        <p:origin x="-1350" y="24"/>
      </p:cViewPr>
      <p:guideLst>
        <p:guide orient="horz" pos="2160"/>
        <p:guide pos="4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cat>
            <c:strRef>
              <c:f>'Ark1'!$A$2:$A$12</c:f>
              <c:strCache>
                <c:ptCount val="11"/>
                <c:pt idx="0">
                  <c:v>C</c:v>
                </c:pt>
                <c:pt idx="1">
                  <c:v>G</c:v>
                </c:pt>
                <c:pt idx="2">
                  <c:v>A</c:v>
                </c:pt>
                <c:pt idx="3">
                  <c:v>B</c:v>
                </c:pt>
                <c:pt idx="4">
                  <c:v>D</c:v>
                </c:pt>
                <c:pt idx="5">
                  <c:v>H</c:v>
                </c:pt>
                <c:pt idx="6">
                  <c:v>K</c:v>
                </c:pt>
                <c:pt idx="7">
                  <c:v>I</c:v>
                </c:pt>
                <c:pt idx="8">
                  <c:v>E</c:v>
                </c:pt>
                <c:pt idx="9">
                  <c:v>J</c:v>
                </c:pt>
                <c:pt idx="10">
                  <c:v>F</c:v>
                </c:pt>
              </c:strCache>
            </c:strRef>
          </c:cat>
          <c:val>
            <c:numRef>
              <c:f>'Ark1'!$B$2:$B$12</c:f>
              <c:numCache>
                <c:formatCode>General</c:formatCode>
                <c:ptCount val="11"/>
                <c:pt idx="0">
                  <c:v>52</c:v>
                </c:pt>
                <c:pt idx="1">
                  <c:v>39</c:v>
                </c:pt>
                <c:pt idx="2">
                  <c:v>22</c:v>
                </c:pt>
                <c:pt idx="3">
                  <c:v>18</c:v>
                </c:pt>
                <c:pt idx="4">
                  <c:v>16</c:v>
                </c:pt>
                <c:pt idx="5">
                  <c:v>15</c:v>
                </c:pt>
                <c:pt idx="6">
                  <c:v>11</c:v>
                </c:pt>
                <c:pt idx="7">
                  <c:v>8</c:v>
                </c:pt>
                <c:pt idx="8">
                  <c:v>6</c:v>
                </c:pt>
                <c:pt idx="9">
                  <c:v>5</c:v>
                </c:pt>
                <c:pt idx="1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389312"/>
        <c:axId val="171391232"/>
      </c:barChart>
      <c:catAx>
        <c:axId val="171389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a-DK" dirty="0" smtClean="0"/>
                  <a:t>Kategorier (årsager)</a:t>
                </a:r>
                <a:endParaRPr lang="da-DK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1391232"/>
        <c:crosses val="autoZero"/>
        <c:auto val="1"/>
        <c:lblAlgn val="ctr"/>
        <c:lblOffset val="100"/>
        <c:noMultiLvlLbl val="0"/>
      </c:catAx>
      <c:valAx>
        <c:axId val="1713912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a-DK" dirty="0" smtClean="0"/>
                  <a:t>Antal</a:t>
                </a:r>
                <a:endParaRPr lang="da-DK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1389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Hyppighed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'Ark1'!$A$2:$A$8</c:f>
              <c:strCache>
                <c:ptCount val="7"/>
                <c:pt idx="0">
                  <c:v>Årsag E</c:v>
                </c:pt>
                <c:pt idx="1">
                  <c:v>Årsag A</c:v>
                </c:pt>
                <c:pt idx="2">
                  <c:v>Årsag C</c:v>
                </c:pt>
                <c:pt idx="3">
                  <c:v>Årsag D</c:v>
                </c:pt>
                <c:pt idx="4">
                  <c:v>Årsag G</c:v>
                </c:pt>
                <c:pt idx="5">
                  <c:v>Årsag F</c:v>
                </c:pt>
                <c:pt idx="6">
                  <c:v>Årsag B</c:v>
                </c:pt>
              </c:strCache>
            </c:strRef>
          </c:cat>
          <c:val>
            <c:numRef>
              <c:f>'Ark1'!$B$2:$B$8</c:f>
              <c:numCache>
                <c:formatCode>General</c:formatCode>
                <c:ptCount val="7"/>
                <c:pt idx="0">
                  <c:v>25</c:v>
                </c:pt>
                <c:pt idx="1">
                  <c:v>21</c:v>
                </c:pt>
                <c:pt idx="2">
                  <c:v>9</c:v>
                </c:pt>
                <c:pt idx="3">
                  <c:v>8</c:v>
                </c:pt>
                <c:pt idx="4">
                  <c:v>4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898112"/>
        <c:axId val="185900032"/>
      </c:barChart>
      <c:catAx>
        <c:axId val="185898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a-DK" dirty="0" smtClean="0"/>
                  <a:t>Kategorier/årsager</a:t>
                </a:r>
                <a:endParaRPr lang="da-DK" dirty="0"/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da-DK"/>
          </a:p>
        </c:txPr>
        <c:crossAx val="185900032"/>
        <c:crosses val="autoZero"/>
        <c:auto val="1"/>
        <c:lblAlgn val="ctr"/>
        <c:lblOffset val="100"/>
        <c:noMultiLvlLbl val="0"/>
      </c:catAx>
      <c:valAx>
        <c:axId val="1859000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a-DK" dirty="0" smtClean="0"/>
                  <a:t>Antal</a:t>
                </a:r>
              </a:p>
              <a:p>
                <a:pPr>
                  <a:defRPr/>
                </a:pPr>
                <a:endParaRPr lang="da-DK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5898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48FCB5-F3C6-49C4-85EA-D85C1743E690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</dgm:pt>
    <dgm:pt modelId="{0AF6D9BD-57DB-4508-AA84-2B1455DB4EBC}">
      <dgm:prSet phldrT="[Tekst]"/>
      <dgm:spPr/>
      <dgm:t>
        <a:bodyPr/>
        <a:lstStyle/>
        <a:p>
          <a:r>
            <a:rPr lang="da-DK" b="1" dirty="0" smtClean="0"/>
            <a:t>Når du vil prioritere din indsats til de årsager, der har størst indflydelse på dit problem</a:t>
          </a:r>
          <a:endParaRPr lang="da-DK" b="1" dirty="0"/>
        </a:p>
      </dgm:t>
    </dgm:pt>
    <dgm:pt modelId="{F7ACB080-B4AD-4D5B-8AAD-C76E568A2292}" type="parTrans" cxnId="{0118DCAF-9EF6-49C9-BB59-CE67CF61A109}">
      <dgm:prSet/>
      <dgm:spPr/>
      <dgm:t>
        <a:bodyPr/>
        <a:lstStyle/>
        <a:p>
          <a:endParaRPr lang="da-DK"/>
        </a:p>
      </dgm:t>
    </dgm:pt>
    <dgm:pt modelId="{721A12AC-C25D-4D3A-82A0-3C0790C2D7F6}" type="sibTrans" cxnId="{0118DCAF-9EF6-49C9-BB59-CE67CF61A109}">
      <dgm:prSet/>
      <dgm:spPr/>
      <dgm:t>
        <a:bodyPr/>
        <a:lstStyle/>
        <a:p>
          <a:endParaRPr lang="da-DK"/>
        </a:p>
      </dgm:t>
    </dgm:pt>
    <dgm:pt modelId="{DCFD704D-E628-41C4-A85E-C3A0FBE201A3}">
      <dgm:prSet phldrT="[Tekst]"/>
      <dgm:spPr/>
      <dgm:t>
        <a:bodyPr/>
        <a:lstStyle/>
        <a:p>
          <a:r>
            <a:rPr lang="da-DK" dirty="0" err="1" smtClean="0"/>
            <a:t>Paretoanalysen</a:t>
          </a:r>
          <a:r>
            <a:rPr lang="da-DK" dirty="0" smtClean="0"/>
            <a:t> skaber overblik over de hyppigste årsager til et kvalitetsproblem, som fx fejl i en proces og skiller de vitale få fra de vigtige mange. </a:t>
          </a:r>
          <a:endParaRPr lang="da-DK" dirty="0"/>
        </a:p>
      </dgm:t>
    </dgm:pt>
    <dgm:pt modelId="{7E9C218A-782C-4A0A-B6D0-D85F004A879F}" type="parTrans" cxnId="{E15364C8-0E0F-4C43-B321-A34C60E235CE}">
      <dgm:prSet/>
      <dgm:spPr/>
      <dgm:t>
        <a:bodyPr/>
        <a:lstStyle/>
        <a:p>
          <a:endParaRPr lang="da-DK"/>
        </a:p>
      </dgm:t>
    </dgm:pt>
    <dgm:pt modelId="{9B962472-3FB7-45EF-9CD7-022BBF0B8A92}" type="sibTrans" cxnId="{E15364C8-0E0F-4C43-B321-A34C60E235CE}">
      <dgm:prSet/>
      <dgm:spPr/>
      <dgm:t>
        <a:bodyPr/>
        <a:lstStyle/>
        <a:p>
          <a:endParaRPr lang="da-DK"/>
        </a:p>
      </dgm:t>
    </dgm:pt>
    <dgm:pt modelId="{6B85A8D5-F5CC-4134-889C-387D99D865A6}" type="pres">
      <dgm:prSet presAssocID="{8848FCB5-F3C6-49C4-85EA-D85C1743E690}" presName="Name0" presStyleCnt="0">
        <dgm:presLayoutVars>
          <dgm:dir/>
          <dgm:resizeHandles val="exact"/>
        </dgm:presLayoutVars>
      </dgm:prSet>
      <dgm:spPr/>
    </dgm:pt>
    <dgm:pt modelId="{451FD2B5-3D31-4D2A-B62C-15EA1CEDE34D}" type="pres">
      <dgm:prSet presAssocID="{0AF6D9BD-57DB-4508-AA84-2B1455DB4EB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2E0BC91-A77C-421F-9CF1-65AB1D0ED712}" type="pres">
      <dgm:prSet presAssocID="{721A12AC-C25D-4D3A-82A0-3C0790C2D7F6}" presName="sibTrans" presStyleLbl="sibTrans2D1" presStyleIdx="0" presStyleCnt="1"/>
      <dgm:spPr/>
      <dgm:t>
        <a:bodyPr/>
        <a:lstStyle/>
        <a:p>
          <a:endParaRPr lang="da-DK"/>
        </a:p>
      </dgm:t>
    </dgm:pt>
    <dgm:pt modelId="{9E78AEC4-693C-4DC8-99C4-74C23BDACABC}" type="pres">
      <dgm:prSet presAssocID="{721A12AC-C25D-4D3A-82A0-3C0790C2D7F6}" presName="connectorText" presStyleLbl="sibTrans2D1" presStyleIdx="0" presStyleCnt="1"/>
      <dgm:spPr/>
      <dgm:t>
        <a:bodyPr/>
        <a:lstStyle/>
        <a:p>
          <a:endParaRPr lang="da-DK"/>
        </a:p>
      </dgm:t>
    </dgm:pt>
    <dgm:pt modelId="{75EB844A-25CC-42A1-9B24-6FD3C30EC65E}" type="pres">
      <dgm:prSet presAssocID="{DCFD704D-E628-41C4-A85E-C3A0FBE201A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D85EE3BA-AED1-4271-B589-ECB9E417DD5B}" type="presOf" srcId="{8848FCB5-F3C6-49C4-85EA-D85C1743E690}" destId="{6B85A8D5-F5CC-4134-889C-387D99D865A6}" srcOrd="0" destOrd="0" presId="urn:microsoft.com/office/officeart/2005/8/layout/process1"/>
    <dgm:cxn modelId="{9DAEB1D1-F0E0-4FDD-94AD-37FB49BF6DF1}" type="presOf" srcId="{721A12AC-C25D-4D3A-82A0-3C0790C2D7F6}" destId="{02E0BC91-A77C-421F-9CF1-65AB1D0ED712}" srcOrd="0" destOrd="0" presId="urn:microsoft.com/office/officeart/2005/8/layout/process1"/>
    <dgm:cxn modelId="{348FCE73-8653-456F-9521-C169F164B945}" type="presOf" srcId="{DCFD704D-E628-41C4-A85E-C3A0FBE201A3}" destId="{75EB844A-25CC-42A1-9B24-6FD3C30EC65E}" srcOrd="0" destOrd="0" presId="urn:microsoft.com/office/officeart/2005/8/layout/process1"/>
    <dgm:cxn modelId="{E15364C8-0E0F-4C43-B321-A34C60E235CE}" srcId="{8848FCB5-F3C6-49C4-85EA-D85C1743E690}" destId="{DCFD704D-E628-41C4-A85E-C3A0FBE201A3}" srcOrd="1" destOrd="0" parTransId="{7E9C218A-782C-4A0A-B6D0-D85F004A879F}" sibTransId="{9B962472-3FB7-45EF-9CD7-022BBF0B8A92}"/>
    <dgm:cxn modelId="{1038078E-352C-4C0E-81E1-771F7B8F6FE9}" type="presOf" srcId="{0AF6D9BD-57DB-4508-AA84-2B1455DB4EBC}" destId="{451FD2B5-3D31-4D2A-B62C-15EA1CEDE34D}" srcOrd="0" destOrd="0" presId="urn:microsoft.com/office/officeart/2005/8/layout/process1"/>
    <dgm:cxn modelId="{0118DCAF-9EF6-49C9-BB59-CE67CF61A109}" srcId="{8848FCB5-F3C6-49C4-85EA-D85C1743E690}" destId="{0AF6D9BD-57DB-4508-AA84-2B1455DB4EBC}" srcOrd="0" destOrd="0" parTransId="{F7ACB080-B4AD-4D5B-8AAD-C76E568A2292}" sibTransId="{721A12AC-C25D-4D3A-82A0-3C0790C2D7F6}"/>
    <dgm:cxn modelId="{AA636A6E-424E-40FE-8854-FB4110130873}" type="presOf" srcId="{721A12AC-C25D-4D3A-82A0-3C0790C2D7F6}" destId="{9E78AEC4-693C-4DC8-99C4-74C23BDACABC}" srcOrd="1" destOrd="0" presId="urn:microsoft.com/office/officeart/2005/8/layout/process1"/>
    <dgm:cxn modelId="{E893037F-FFDC-4060-9B36-EEB9BED792F0}" type="presParOf" srcId="{6B85A8D5-F5CC-4134-889C-387D99D865A6}" destId="{451FD2B5-3D31-4D2A-B62C-15EA1CEDE34D}" srcOrd="0" destOrd="0" presId="urn:microsoft.com/office/officeart/2005/8/layout/process1"/>
    <dgm:cxn modelId="{68F31C20-525C-4381-9317-2D7EA5D0C050}" type="presParOf" srcId="{6B85A8D5-F5CC-4134-889C-387D99D865A6}" destId="{02E0BC91-A77C-421F-9CF1-65AB1D0ED712}" srcOrd="1" destOrd="0" presId="urn:microsoft.com/office/officeart/2005/8/layout/process1"/>
    <dgm:cxn modelId="{200B0EBF-8A91-4C08-8827-B14134FD34A4}" type="presParOf" srcId="{02E0BC91-A77C-421F-9CF1-65AB1D0ED712}" destId="{9E78AEC4-693C-4DC8-99C4-74C23BDACABC}" srcOrd="0" destOrd="0" presId="urn:microsoft.com/office/officeart/2005/8/layout/process1"/>
    <dgm:cxn modelId="{EBEF8E79-D540-4957-9595-4DFA2D9F9B27}" type="presParOf" srcId="{6B85A8D5-F5CC-4134-889C-387D99D865A6}" destId="{75EB844A-25CC-42A1-9B24-6FD3C30EC65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FD2B5-3D31-4D2A-B62C-15EA1CEDE34D}">
      <dsp:nvSpPr>
        <dsp:cNvPr id="0" name=""/>
        <dsp:cNvSpPr/>
      </dsp:nvSpPr>
      <dsp:spPr>
        <a:xfrm>
          <a:off x="1504" y="648419"/>
          <a:ext cx="3208803" cy="20155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b="1" kern="1200" dirty="0" smtClean="0"/>
            <a:t>Når du vil prioritere din indsats til de årsager, der har størst indflydelse på dit problem</a:t>
          </a:r>
          <a:endParaRPr lang="da-DK" sz="1800" b="1" kern="1200" dirty="0"/>
        </a:p>
      </dsp:txBody>
      <dsp:txXfrm>
        <a:off x="60537" y="707452"/>
        <a:ext cx="3090737" cy="1897463"/>
      </dsp:txXfrm>
    </dsp:sp>
    <dsp:sp modelId="{02E0BC91-A77C-421F-9CF1-65AB1D0ED712}">
      <dsp:nvSpPr>
        <dsp:cNvPr id="0" name=""/>
        <dsp:cNvSpPr/>
      </dsp:nvSpPr>
      <dsp:spPr>
        <a:xfrm>
          <a:off x="3531188" y="1258292"/>
          <a:ext cx="680266" cy="79578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400" kern="1200"/>
        </a:p>
      </dsp:txBody>
      <dsp:txXfrm>
        <a:off x="3531188" y="1417449"/>
        <a:ext cx="476186" cy="477469"/>
      </dsp:txXfrm>
    </dsp:sp>
    <dsp:sp modelId="{75EB844A-25CC-42A1-9B24-6FD3C30EC65E}">
      <dsp:nvSpPr>
        <dsp:cNvPr id="0" name=""/>
        <dsp:cNvSpPr/>
      </dsp:nvSpPr>
      <dsp:spPr>
        <a:xfrm>
          <a:off x="4493829" y="648419"/>
          <a:ext cx="3208803" cy="20155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err="1" smtClean="0"/>
            <a:t>Paretoanalysen</a:t>
          </a:r>
          <a:r>
            <a:rPr lang="da-DK" sz="1800" kern="1200" dirty="0" smtClean="0"/>
            <a:t> skaber overblik over de hyppigste årsager til et kvalitetsproblem, som fx fejl i en proces og skiller de vitale få fra de vigtige mange. </a:t>
          </a:r>
          <a:endParaRPr lang="da-DK" sz="1800" kern="1200" dirty="0"/>
        </a:p>
      </dsp:txBody>
      <dsp:txXfrm>
        <a:off x="4552862" y="707452"/>
        <a:ext cx="3090737" cy="1897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0F27E-0455-4CC2-98F7-BB71D3DFDA74}" type="datetimeFigureOut">
              <a:rPr lang="da-DK" smtClean="0"/>
              <a:t>20-08-2020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70A35-78E3-44A8-8817-30F330E52C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2114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Når</a:t>
            </a:r>
            <a:r>
              <a:rPr lang="da-DK" baseline="0" dirty="0" smtClean="0"/>
              <a:t> du prioriterer de vitale få, så må du ikke glemme også senere at tage fat på de vigtige mange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70A35-78E3-44A8-8817-30F330E52C31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1163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da-DK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Pareto</a:t>
            </a:r>
            <a:r>
              <a:rPr lang="da-DK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-princippet:</a:t>
            </a: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Italieneren </a:t>
            </a:r>
            <a:r>
              <a:rPr lang="da-D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Wilfredo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a-D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Pareto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undersøgte fordeling af data om forskellige emner, og fandt ud af, at få årsager ofte er skyld i de fleste fejl. Jo flere data man samler, jo tydeligere er tendensen. Nogen kalder det i dag 80/20-princippet fordi ca. 80% af problemet ofte kan tilskrives ca. 20% af årsagerne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70A35-78E3-44A8-8817-30F330E52C31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8187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Fiskebensanalyse – årsager til hvorfor en given hændelse sker eller ikke sker, fx at patienten venter eller at medicin ikke gives til tiden</a:t>
            </a: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Sørg for at alle er enige om hvilket kvalitetsproblem der analyseres, hvor det finder sted og hvornår. </a:t>
            </a: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Brainstorm omkring bordet; alles ord er vigtige, kom hele bordet rundt, få skrevet alt ned</a:t>
            </a: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Saml årsagerne i nogle overordnede kategorier, som skrives på fiskebenene</a:t>
            </a:r>
          </a:p>
          <a:p>
            <a:pPr rtl="0"/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Sæt de forskellige årsager ind under kategorierne.</a:t>
            </a:r>
          </a:p>
          <a:p>
            <a:pPr rtl="0"/>
            <a:endParaRPr lang="da-DK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da-DK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70A35-78E3-44A8-8817-30F330E52C31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463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altLang="da-DK" dirty="0" smtClean="0"/>
              <a:t>Brug evt. EPJ og </a:t>
            </a:r>
            <a:r>
              <a:rPr lang="da-DK" altLang="da-DK" dirty="0" err="1" smtClean="0"/>
              <a:t>Sensum</a:t>
            </a:r>
            <a:r>
              <a:rPr lang="da-DK" altLang="da-DK" dirty="0" smtClean="0"/>
              <a:t> Bosted.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70A35-78E3-44A8-8817-30F330E52C31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5191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Når</a:t>
            </a:r>
            <a:r>
              <a:rPr lang="da-DK" baseline="0" dirty="0" smtClean="0"/>
              <a:t> du prioriterer de vitale få, så må du ikke glemme også senere at tage fat på de vigtige mange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70A35-78E3-44A8-8817-30F330E52C31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5124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79999" y="792000"/>
            <a:ext cx="8784000" cy="5580000"/>
          </a:xfrm>
          <a:prstGeom prst="rect">
            <a:avLst/>
          </a:prstGeom>
          <a:solidFill>
            <a:schemeClr val="tx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38994" name="Rectangle 8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E3DFD4"/>
                </a:solidFill>
              </a:defRPr>
            </a:lvl1pPr>
          </a:lstStyle>
          <a:p>
            <a:endParaRPr lang="da-DK"/>
          </a:p>
        </p:txBody>
      </p:sp>
      <p:sp>
        <p:nvSpPr>
          <p:cNvPr id="39024" name="Rectangle 1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98525" y="3813175"/>
            <a:ext cx="7377113" cy="1439863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43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titel her</a:t>
            </a:r>
          </a:p>
        </p:txBody>
      </p:sp>
      <p:sp>
        <p:nvSpPr>
          <p:cNvPr id="39025" name="Rectangle 11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898525" y="5397500"/>
            <a:ext cx="7377113" cy="719138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pPr lvl="0"/>
            <a:r>
              <a:rPr lang="da-DK" altLang="da-DK" noProof="0" dirty="0" smtClean="0"/>
              <a:t>Skriv undertitel her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Klik for at skrive overskrift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dirty="0" smtClean="0"/>
              <a:t>Klik for at skrive tekst eller klik på ikon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1222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Øvel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1831188"/>
            <a:ext cx="7197725" cy="9144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40"/>
          <a:stretch/>
        </p:blipFill>
        <p:spPr>
          <a:xfrm>
            <a:off x="4454958" y="2349904"/>
            <a:ext cx="4981646" cy="4235708"/>
          </a:xfrm>
          <a:prstGeom prst="rect">
            <a:avLst/>
          </a:prstGeom>
        </p:spPr>
      </p:pic>
      <p:sp>
        <p:nvSpPr>
          <p:cNvPr id="9" name="Tekstboks 8"/>
          <p:cNvSpPr txBox="1"/>
          <p:nvPr/>
        </p:nvSpPr>
        <p:spPr>
          <a:xfrm>
            <a:off x="0" y="1214324"/>
            <a:ext cx="1623974" cy="453183"/>
          </a:xfrm>
          <a:prstGeom prst="rect">
            <a:avLst/>
          </a:prstGeom>
          <a:solidFill>
            <a:srgbClr val="CCCC66"/>
          </a:solidFill>
        </p:spPr>
        <p:txBody>
          <a:bodyPr wrap="square" lIns="0" tIns="72000" rIns="180000" bIns="72000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2000" b="1" dirty="0" smtClean="0">
                <a:solidFill>
                  <a:schemeClr val="bg1"/>
                </a:solidFill>
              </a:rPr>
              <a:t>ØVELSE</a:t>
            </a:r>
          </a:p>
        </p:txBody>
      </p:sp>
    </p:spTree>
    <p:extLst>
      <p:ext uri="{BB962C8B-B14F-4D97-AF65-F5344CB8AC3E}">
        <p14:creationId xmlns:p14="http://schemas.microsoft.com/office/powerpoint/2010/main" val="1085498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hvid kant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 noChangeAspect="1"/>
          </p:cNvSpPr>
          <p:nvPr>
            <p:ph type="pic" idx="11"/>
          </p:nvPr>
        </p:nvSpPr>
        <p:spPr>
          <a:xfrm>
            <a:off x="180000" y="792000"/>
            <a:ext cx="8784000" cy="5580000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948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å hele forma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billede 2"/>
          <p:cNvSpPr>
            <a:spLocks noGrp="1"/>
          </p:cNvSpPr>
          <p:nvPr>
            <p:ph type="pic" idx="1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8075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19138" y="2159000"/>
            <a:ext cx="3780000" cy="401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4000" y="2159000"/>
            <a:ext cx="3780000" cy="4010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18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4678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54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ita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dsholder til billede 2"/>
          <p:cNvSpPr>
            <a:spLocks noGrp="1"/>
          </p:cNvSpPr>
          <p:nvPr>
            <p:ph type="pic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55" name="Rektangel 54"/>
          <p:cNvSpPr/>
          <p:nvPr/>
        </p:nvSpPr>
        <p:spPr bwMode="auto">
          <a:xfrm>
            <a:off x="-2" y="5191379"/>
            <a:ext cx="9144002" cy="1666621"/>
          </a:xfrm>
          <a:prstGeom prst="rect">
            <a:avLst/>
          </a:prstGeom>
          <a:solidFill>
            <a:schemeClr val="bg1"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2" name="Rectangle 11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930232" y="6256420"/>
            <a:ext cx="6840000" cy="359075"/>
          </a:xfrm>
        </p:spPr>
        <p:txBody>
          <a:bodyPr anchor="t"/>
          <a:lstStyle>
            <a:lvl1pPr marL="0" indent="0" algn="r">
              <a:buFont typeface="Wingdings" pitchFamily="2" charset="2"/>
              <a:buNone/>
              <a:defRPr lang="da-DK" sz="1600" b="0" i="1" baseline="0" smtClean="0">
                <a:solidFill>
                  <a:srgbClr val="424242"/>
                </a:solidFill>
                <a:effectLst/>
              </a:defRPr>
            </a:lvl1pPr>
          </a:lstStyle>
          <a:p>
            <a:pPr lvl="0"/>
            <a:r>
              <a:rPr lang="da-DK" altLang="da-DK" b="0" i="1" noProof="0" dirty="0" smtClean="0">
                <a:solidFill>
                  <a:srgbClr val="424242"/>
                </a:solidFill>
                <a:effectLst/>
                <a:latin typeface="+mj-lt"/>
              </a:rPr>
              <a:t>- citat af</a:t>
            </a:r>
            <a:endParaRPr lang="da-DK" altLang="da-DK" noProof="0" dirty="0" smtClean="0"/>
          </a:p>
        </p:txBody>
      </p:sp>
      <p:sp>
        <p:nvSpPr>
          <p:cNvPr id="30" name="Freeform 6"/>
          <p:cNvSpPr>
            <a:spLocks noEditPoints="1"/>
          </p:cNvSpPr>
          <p:nvPr/>
        </p:nvSpPr>
        <p:spPr bwMode="auto">
          <a:xfrm>
            <a:off x="1099928" y="5089779"/>
            <a:ext cx="234950" cy="203200"/>
          </a:xfrm>
          <a:custGeom>
            <a:avLst/>
            <a:gdLst>
              <a:gd name="T0" fmla="*/ 64 w 148"/>
              <a:gd name="T1" fmla="*/ 0 h 128"/>
              <a:gd name="T2" fmla="*/ 4 w 148"/>
              <a:gd name="T3" fmla="*/ 0 h 128"/>
              <a:gd name="T4" fmla="*/ 4 w 148"/>
              <a:gd name="T5" fmla="*/ 58 h 128"/>
              <a:gd name="T6" fmla="*/ 32 w 148"/>
              <a:gd name="T7" fmla="*/ 58 h 128"/>
              <a:gd name="T8" fmla="*/ 32 w 148"/>
              <a:gd name="T9" fmla="*/ 58 h 128"/>
              <a:gd name="T10" fmla="*/ 30 w 148"/>
              <a:gd name="T11" fmla="*/ 74 h 128"/>
              <a:gd name="T12" fmla="*/ 28 w 148"/>
              <a:gd name="T13" fmla="*/ 80 h 128"/>
              <a:gd name="T14" fmla="*/ 24 w 148"/>
              <a:gd name="T15" fmla="*/ 86 h 128"/>
              <a:gd name="T16" fmla="*/ 20 w 148"/>
              <a:gd name="T17" fmla="*/ 92 h 128"/>
              <a:gd name="T18" fmla="*/ 14 w 148"/>
              <a:gd name="T19" fmla="*/ 96 h 128"/>
              <a:gd name="T20" fmla="*/ 0 w 148"/>
              <a:gd name="T21" fmla="*/ 104 h 128"/>
              <a:gd name="T22" fmla="*/ 10 w 148"/>
              <a:gd name="T23" fmla="*/ 128 h 128"/>
              <a:gd name="T24" fmla="*/ 10 w 148"/>
              <a:gd name="T25" fmla="*/ 128 h 128"/>
              <a:gd name="T26" fmla="*/ 28 w 148"/>
              <a:gd name="T27" fmla="*/ 120 h 128"/>
              <a:gd name="T28" fmla="*/ 42 w 148"/>
              <a:gd name="T29" fmla="*/ 110 h 128"/>
              <a:gd name="T30" fmla="*/ 42 w 148"/>
              <a:gd name="T31" fmla="*/ 110 h 128"/>
              <a:gd name="T32" fmla="*/ 52 w 148"/>
              <a:gd name="T33" fmla="*/ 98 h 128"/>
              <a:gd name="T34" fmla="*/ 58 w 148"/>
              <a:gd name="T35" fmla="*/ 82 h 128"/>
              <a:gd name="T36" fmla="*/ 62 w 148"/>
              <a:gd name="T37" fmla="*/ 64 h 128"/>
              <a:gd name="T38" fmla="*/ 64 w 148"/>
              <a:gd name="T39" fmla="*/ 42 h 128"/>
              <a:gd name="T40" fmla="*/ 64 w 148"/>
              <a:gd name="T41" fmla="*/ 0 h 128"/>
              <a:gd name="T42" fmla="*/ 148 w 148"/>
              <a:gd name="T43" fmla="*/ 0 h 128"/>
              <a:gd name="T44" fmla="*/ 90 w 148"/>
              <a:gd name="T45" fmla="*/ 0 h 128"/>
              <a:gd name="T46" fmla="*/ 90 w 148"/>
              <a:gd name="T47" fmla="*/ 58 h 128"/>
              <a:gd name="T48" fmla="*/ 118 w 148"/>
              <a:gd name="T49" fmla="*/ 58 h 128"/>
              <a:gd name="T50" fmla="*/ 118 w 148"/>
              <a:gd name="T51" fmla="*/ 58 h 128"/>
              <a:gd name="T52" fmla="*/ 116 w 148"/>
              <a:gd name="T53" fmla="*/ 74 h 128"/>
              <a:gd name="T54" fmla="*/ 112 w 148"/>
              <a:gd name="T55" fmla="*/ 80 h 128"/>
              <a:gd name="T56" fmla="*/ 110 w 148"/>
              <a:gd name="T57" fmla="*/ 86 h 128"/>
              <a:gd name="T58" fmla="*/ 104 w 148"/>
              <a:gd name="T59" fmla="*/ 92 h 128"/>
              <a:gd name="T60" fmla="*/ 98 w 148"/>
              <a:gd name="T61" fmla="*/ 96 h 128"/>
              <a:gd name="T62" fmla="*/ 84 w 148"/>
              <a:gd name="T63" fmla="*/ 104 h 128"/>
              <a:gd name="T64" fmla="*/ 96 w 148"/>
              <a:gd name="T65" fmla="*/ 128 h 128"/>
              <a:gd name="T66" fmla="*/ 96 w 148"/>
              <a:gd name="T67" fmla="*/ 128 h 128"/>
              <a:gd name="T68" fmla="*/ 114 w 148"/>
              <a:gd name="T69" fmla="*/ 120 h 128"/>
              <a:gd name="T70" fmla="*/ 128 w 148"/>
              <a:gd name="T71" fmla="*/ 110 h 128"/>
              <a:gd name="T72" fmla="*/ 128 w 148"/>
              <a:gd name="T73" fmla="*/ 110 h 128"/>
              <a:gd name="T74" fmla="*/ 134 w 148"/>
              <a:gd name="T75" fmla="*/ 102 h 128"/>
              <a:gd name="T76" fmla="*/ 138 w 148"/>
              <a:gd name="T77" fmla="*/ 96 h 128"/>
              <a:gd name="T78" fmla="*/ 142 w 148"/>
              <a:gd name="T79" fmla="*/ 88 h 128"/>
              <a:gd name="T80" fmla="*/ 146 w 148"/>
              <a:gd name="T81" fmla="*/ 78 h 128"/>
              <a:gd name="T82" fmla="*/ 146 w 148"/>
              <a:gd name="T83" fmla="*/ 78 h 128"/>
              <a:gd name="T84" fmla="*/ 148 w 148"/>
              <a:gd name="T85" fmla="*/ 62 h 128"/>
              <a:gd name="T86" fmla="*/ 148 w 148"/>
              <a:gd name="T87" fmla="*/ 42 h 128"/>
              <a:gd name="T88" fmla="*/ 148 w 148"/>
              <a:gd name="T8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8" h="128">
                <a:moveTo>
                  <a:pt x="64" y="0"/>
                </a:moveTo>
                <a:lnTo>
                  <a:pt x="4" y="0"/>
                </a:lnTo>
                <a:lnTo>
                  <a:pt x="4" y="58"/>
                </a:lnTo>
                <a:lnTo>
                  <a:pt x="32" y="58"/>
                </a:lnTo>
                <a:lnTo>
                  <a:pt x="32" y="58"/>
                </a:lnTo>
                <a:lnTo>
                  <a:pt x="30" y="74"/>
                </a:lnTo>
                <a:lnTo>
                  <a:pt x="28" y="80"/>
                </a:lnTo>
                <a:lnTo>
                  <a:pt x="24" y="86"/>
                </a:lnTo>
                <a:lnTo>
                  <a:pt x="20" y="92"/>
                </a:lnTo>
                <a:lnTo>
                  <a:pt x="14" y="96"/>
                </a:lnTo>
                <a:lnTo>
                  <a:pt x="0" y="104"/>
                </a:lnTo>
                <a:lnTo>
                  <a:pt x="10" y="128"/>
                </a:lnTo>
                <a:lnTo>
                  <a:pt x="10" y="128"/>
                </a:lnTo>
                <a:lnTo>
                  <a:pt x="28" y="120"/>
                </a:lnTo>
                <a:lnTo>
                  <a:pt x="42" y="110"/>
                </a:lnTo>
                <a:lnTo>
                  <a:pt x="42" y="110"/>
                </a:lnTo>
                <a:lnTo>
                  <a:pt x="52" y="98"/>
                </a:lnTo>
                <a:lnTo>
                  <a:pt x="58" y="82"/>
                </a:lnTo>
                <a:lnTo>
                  <a:pt x="62" y="64"/>
                </a:lnTo>
                <a:lnTo>
                  <a:pt x="64" y="42"/>
                </a:lnTo>
                <a:lnTo>
                  <a:pt x="64" y="0"/>
                </a:lnTo>
                <a:close/>
                <a:moveTo>
                  <a:pt x="148" y="0"/>
                </a:moveTo>
                <a:lnTo>
                  <a:pt x="90" y="0"/>
                </a:lnTo>
                <a:lnTo>
                  <a:pt x="90" y="58"/>
                </a:lnTo>
                <a:lnTo>
                  <a:pt x="118" y="58"/>
                </a:lnTo>
                <a:lnTo>
                  <a:pt x="118" y="58"/>
                </a:lnTo>
                <a:lnTo>
                  <a:pt x="116" y="74"/>
                </a:lnTo>
                <a:lnTo>
                  <a:pt x="112" y="80"/>
                </a:lnTo>
                <a:lnTo>
                  <a:pt x="110" y="86"/>
                </a:lnTo>
                <a:lnTo>
                  <a:pt x="104" y="92"/>
                </a:lnTo>
                <a:lnTo>
                  <a:pt x="98" y="96"/>
                </a:lnTo>
                <a:lnTo>
                  <a:pt x="84" y="104"/>
                </a:lnTo>
                <a:lnTo>
                  <a:pt x="96" y="128"/>
                </a:lnTo>
                <a:lnTo>
                  <a:pt x="96" y="128"/>
                </a:lnTo>
                <a:lnTo>
                  <a:pt x="114" y="120"/>
                </a:lnTo>
                <a:lnTo>
                  <a:pt x="128" y="110"/>
                </a:lnTo>
                <a:lnTo>
                  <a:pt x="128" y="110"/>
                </a:lnTo>
                <a:lnTo>
                  <a:pt x="134" y="102"/>
                </a:lnTo>
                <a:lnTo>
                  <a:pt x="138" y="96"/>
                </a:lnTo>
                <a:lnTo>
                  <a:pt x="142" y="88"/>
                </a:lnTo>
                <a:lnTo>
                  <a:pt x="146" y="78"/>
                </a:lnTo>
                <a:lnTo>
                  <a:pt x="146" y="78"/>
                </a:lnTo>
                <a:lnTo>
                  <a:pt x="148" y="62"/>
                </a:lnTo>
                <a:lnTo>
                  <a:pt x="148" y="42"/>
                </a:lnTo>
                <a:lnTo>
                  <a:pt x="148" y="0"/>
                </a:lnTo>
                <a:close/>
              </a:path>
            </a:pathLst>
          </a:custGeom>
          <a:solidFill>
            <a:srgbClr val="990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53" name="Rectangle 1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80000" y="5491324"/>
            <a:ext cx="6840000" cy="1494932"/>
          </a:xfrm>
        </p:spPr>
        <p:txBody>
          <a:bodyPr anchor="t" anchorCtr="0"/>
          <a:lstStyle>
            <a:lvl1pPr>
              <a:lnSpc>
                <a:spcPct val="100000"/>
              </a:lnSpc>
              <a:spcAft>
                <a:spcPct val="20000"/>
              </a:spcAft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Klik og skriv citat</a:t>
            </a:r>
          </a:p>
        </p:txBody>
      </p:sp>
    </p:spTree>
    <p:extLst>
      <p:ext uri="{BB962C8B-B14F-4D97-AF65-F5344CB8AC3E}">
        <p14:creationId xmlns:p14="http://schemas.microsoft.com/office/powerpoint/2010/main" val="105903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19136" y="1187450"/>
            <a:ext cx="770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smtClean="0"/>
              <a:t>Klik for at redigere titeltypografi i masteren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7" y="2159000"/>
            <a:ext cx="770400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teksttypografierne i masteren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638925" y="6332538"/>
            <a:ext cx="23241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rgbClr val="E3DFD4"/>
                </a:solidFill>
              </a:defRPr>
            </a:lvl1pPr>
          </a:lstStyle>
          <a:p>
            <a:endParaRPr lang="da-DK"/>
          </a:p>
        </p:txBody>
      </p:sp>
      <p:grpSp>
        <p:nvGrpSpPr>
          <p:cNvPr id="38019" name="Group 131"/>
          <p:cNvGrpSpPr>
            <a:grpSpLocks noChangeAspect="1"/>
          </p:cNvGrpSpPr>
          <p:nvPr/>
        </p:nvGrpSpPr>
        <p:grpSpPr bwMode="auto">
          <a:xfrm>
            <a:off x="7877175" y="196850"/>
            <a:ext cx="1071563" cy="520700"/>
            <a:chOff x="2425" y="7208"/>
            <a:chExt cx="7069" cy="3441"/>
          </a:xfrm>
        </p:grpSpPr>
        <p:sp>
          <p:nvSpPr>
            <p:cNvPr id="38020" name="Freeform 132"/>
            <p:cNvSpPr>
              <a:spLocks noChangeAspect="1"/>
            </p:cNvSpPr>
            <p:nvPr/>
          </p:nvSpPr>
          <p:spPr bwMode="auto">
            <a:xfrm>
              <a:off x="2425" y="7789"/>
              <a:ext cx="2751" cy="1753"/>
            </a:xfrm>
            <a:custGeom>
              <a:avLst/>
              <a:gdLst>
                <a:gd name="T0" fmla="*/ 777 w 2751"/>
                <a:gd name="T1" fmla="*/ 0 h 1753"/>
                <a:gd name="T2" fmla="*/ 520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719 h 1753"/>
                <a:gd name="T28" fmla="*/ 323 w 2751"/>
                <a:gd name="T29" fmla="*/ 1746 h 1753"/>
                <a:gd name="T30" fmla="*/ 475 w 2751"/>
                <a:gd name="T31" fmla="*/ 1753 h 1753"/>
                <a:gd name="T32" fmla="*/ 679 w 2751"/>
                <a:gd name="T33" fmla="*/ 1752 h 1753"/>
                <a:gd name="T34" fmla="*/ 764 w 2751"/>
                <a:gd name="T35" fmla="*/ 1739 h 1753"/>
                <a:gd name="T36" fmla="*/ 777 w 2751"/>
                <a:gd name="T37" fmla="*/ 1707 h 1753"/>
                <a:gd name="T38" fmla="*/ 790 w 2751"/>
                <a:gd name="T39" fmla="*/ 375 h 1753"/>
                <a:gd name="T40" fmla="*/ 835 w 2751"/>
                <a:gd name="T41" fmla="*/ 364 h 1753"/>
                <a:gd name="T42" fmla="*/ 943 w 2751"/>
                <a:gd name="T43" fmla="*/ 362 h 1753"/>
                <a:gd name="T44" fmla="*/ 1131 w 2751"/>
                <a:gd name="T45" fmla="*/ 370 h 1753"/>
                <a:gd name="T46" fmla="*/ 1216 w 2751"/>
                <a:gd name="T47" fmla="*/ 404 h 1753"/>
                <a:gd name="T48" fmla="*/ 1260 w 2751"/>
                <a:gd name="T49" fmla="*/ 487 h 1753"/>
                <a:gd name="T50" fmla="*/ 1269 w 2751"/>
                <a:gd name="T51" fmla="*/ 1708 h 1753"/>
                <a:gd name="T52" fmla="*/ 1280 w 2751"/>
                <a:gd name="T53" fmla="*/ 1739 h 1753"/>
                <a:gd name="T54" fmla="*/ 1410 w 2751"/>
                <a:gd name="T55" fmla="*/ 1753 h 1753"/>
                <a:gd name="T56" fmla="*/ 1710 w 2751"/>
                <a:gd name="T57" fmla="*/ 1750 h 1753"/>
                <a:gd name="T58" fmla="*/ 1746 w 2751"/>
                <a:gd name="T59" fmla="*/ 1730 h 1753"/>
                <a:gd name="T60" fmla="*/ 1750 w 2751"/>
                <a:gd name="T61" fmla="*/ 404 h 1753"/>
                <a:gd name="T62" fmla="*/ 1777 w 2751"/>
                <a:gd name="T63" fmla="*/ 370 h 1753"/>
                <a:gd name="T64" fmla="*/ 1837 w 2751"/>
                <a:gd name="T65" fmla="*/ 362 h 1753"/>
                <a:gd name="T66" fmla="*/ 1963 w 2751"/>
                <a:gd name="T67" fmla="*/ 362 h 1753"/>
                <a:gd name="T68" fmla="*/ 2106 w 2751"/>
                <a:gd name="T69" fmla="*/ 373 h 1753"/>
                <a:gd name="T70" fmla="*/ 2193 w 2751"/>
                <a:gd name="T71" fmla="*/ 411 h 1753"/>
                <a:gd name="T72" fmla="*/ 2241 w 2751"/>
                <a:gd name="T73" fmla="*/ 496 h 1753"/>
                <a:gd name="T74" fmla="*/ 2251 w 2751"/>
                <a:gd name="T75" fmla="*/ 1474 h 1753"/>
                <a:gd name="T76" fmla="*/ 2258 w 2751"/>
                <a:gd name="T77" fmla="*/ 1602 h 1753"/>
                <a:gd name="T78" fmla="*/ 2292 w 2751"/>
                <a:gd name="T79" fmla="*/ 1690 h 1753"/>
                <a:gd name="T80" fmla="*/ 2375 w 2751"/>
                <a:gd name="T81" fmla="*/ 1739 h 1753"/>
                <a:gd name="T82" fmla="*/ 2536 w 2751"/>
                <a:gd name="T83" fmla="*/ 1753 h 1753"/>
                <a:gd name="T84" fmla="*/ 2672 w 2751"/>
                <a:gd name="T85" fmla="*/ 1752 h 1753"/>
                <a:gd name="T86" fmla="*/ 2728 w 2751"/>
                <a:gd name="T87" fmla="*/ 1746 h 1753"/>
                <a:gd name="T88" fmla="*/ 2750 w 2751"/>
                <a:gd name="T89" fmla="*/ 1710 h 1753"/>
                <a:gd name="T90" fmla="*/ 2751 w 2751"/>
                <a:gd name="T91" fmla="*/ 1642 h 1753"/>
                <a:gd name="T92" fmla="*/ 2751 w 2751"/>
                <a:gd name="T93" fmla="*/ 1486 h 1753"/>
                <a:gd name="T94" fmla="*/ 2751 w 2751"/>
                <a:gd name="T95" fmla="*/ 1272 h 1753"/>
                <a:gd name="T96" fmla="*/ 2751 w 2751"/>
                <a:gd name="T97" fmla="*/ 1030 h 1753"/>
                <a:gd name="T98" fmla="*/ 2750 w 2751"/>
                <a:gd name="T99" fmla="*/ 792 h 1753"/>
                <a:gd name="T100" fmla="*/ 2750 w 2751"/>
                <a:gd name="T101" fmla="*/ 534 h 1753"/>
                <a:gd name="T102" fmla="*/ 2731 w 2751"/>
                <a:gd name="T103" fmla="*/ 324 h 1753"/>
                <a:gd name="T104" fmla="*/ 2681 w 2751"/>
                <a:gd name="T105" fmla="*/ 184 h 1753"/>
                <a:gd name="T106" fmla="*/ 2578 w 2751"/>
                <a:gd name="T107" fmla="*/ 95 h 1753"/>
                <a:gd name="T108" fmla="*/ 2402 w 2751"/>
                <a:gd name="T109" fmla="*/ 47 h 1753"/>
                <a:gd name="T110" fmla="*/ 2137 w 2751"/>
                <a:gd name="T111" fmla="*/ 21 h 1753"/>
                <a:gd name="T112" fmla="*/ 1770 w 2751"/>
                <a:gd name="T113" fmla="*/ 7 h 1753"/>
                <a:gd name="T114" fmla="*/ 1347 w 2751"/>
                <a:gd name="T115" fmla="*/ 0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1" name="Freeform 133"/>
            <p:cNvSpPr>
              <a:spLocks noChangeAspect="1"/>
            </p:cNvSpPr>
            <p:nvPr/>
          </p:nvSpPr>
          <p:spPr bwMode="auto">
            <a:xfrm>
              <a:off x="5325" y="7808"/>
              <a:ext cx="802" cy="1736"/>
            </a:xfrm>
            <a:custGeom>
              <a:avLst/>
              <a:gdLst>
                <a:gd name="T0" fmla="*/ 374 w 802"/>
                <a:gd name="T1" fmla="*/ 0 h 1736"/>
                <a:gd name="T2" fmla="*/ 296 w 802"/>
                <a:gd name="T3" fmla="*/ 0 h 1736"/>
                <a:gd name="T4" fmla="*/ 222 w 802"/>
                <a:gd name="T5" fmla="*/ 2 h 1736"/>
                <a:gd name="T6" fmla="*/ 153 w 802"/>
                <a:gd name="T7" fmla="*/ 6 h 1736"/>
                <a:gd name="T8" fmla="*/ 92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179 h 1736"/>
                <a:gd name="T32" fmla="*/ 1 w 802"/>
                <a:gd name="T33" fmla="*/ 192 h 1736"/>
                <a:gd name="T34" fmla="*/ 9 w 802"/>
                <a:gd name="T35" fmla="*/ 204 h 1736"/>
                <a:gd name="T36" fmla="*/ 19 w 802"/>
                <a:gd name="T37" fmla="*/ 213 h 1736"/>
                <a:gd name="T38" fmla="*/ 32 w 802"/>
                <a:gd name="T39" fmla="*/ 219 h 1736"/>
                <a:gd name="T40" fmla="*/ 41 w 802"/>
                <a:gd name="T41" fmla="*/ 221 h 1736"/>
                <a:gd name="T42" fmla="*/ 56 w 802"/>
                <a:gd name="T43" fmla="*/ 224 h 1736"/>
                <a:gd name="T44" fmla="*/ 77 w 802"/>
                <a:gd name="T45" fmla="*/ 231 h 1736"/>
                <a:gd name="T46" fmla="*/ 101 w 802"/>
                <a:gd name="T47" fmla="*/ 239 h 1736"/>
                <a:gd name="T48" fmla="*/ 130 w 802"/>
                <a:gd name="T49" fmla="*/ 249 h 1736"/>
                <a:gd name="T50" fmla="*/ 159 w 802"/>
                <a:gd name="T51" fmla="*/ 262 h 1736"/>
                <a:gd name="T52" fmla="*/ 188 w 802"/>
                <a:gd name="T53" fmla="*/ 277 h 1736"/>
                <a:gd name="T54" fmla="*/ 217 w 802"/>
                <a:gd name="T55" fmla="*/ 295 h 1736"/>
                <a:gd name="T56" fmla="*/ 244 w 802"/>
                <a:gd name="T57" fmla="*/ 316 h 1736"/>
                <a:gd name="T58" fmla="*/ 267 w 802"/>
                <a:gd name="T59" fmla="*/ 340 h 1736"/>
                <a:gd name="T60" fmla="*/ 285 w 802"/>
                <a:gd name="T61" fmla="*/ 367 h 1736"/>
                <a:gd name="T62" fmla="*/ 296 w 802"/>
                <a:gd name="T63" fmla="*/ 397 h 1736"/>
                <a:gd name="T64" fmla="*/ 300 w 802"/>
                <a:gd name="T65" fmla="*/ 432 h 1736"/>
                <a:gd name="T66" fmla="*/ 300 w 802"/>
                <a:gd name="T67" fmla="*/ 1689 h 1736"/>
                <a:gd name="T68" fmla="*/ 303 w 802"/>
                <a:gd name="T69" fmla="*/ 1704 h 1736"/>
                <a:gd name="T70" fmla="*/ 311 w 802"/>
                <a:gd name="T71" fmla="*/ 1716 h 1736"/>
                <a:gd name="T72" fmla="*/ 323 w 802"/>
                <a:gd name="T73" fmla="*/ 1725 h 1736"/>
                <a:gd name="T74" fmla="*/ 341 w 802"/>
                <a:gd name="T75" fmla="*/ 1731 h 1736"/>
                <a:gd name="T76" fmla="*/ 444 w 802"/>
                <a:gd name="T77" fmla="*/ 1734 h 1736"/>
                <a:gd name="T78" fmla="*/ 549 w 802"/>
                <a:gd name="T79" fmla="*/ 1736 h 1736"/>
                <a:gd name="T80" fmla="*/ 658 w 802"/>
                <a:gd name="T81" fmla="*/ 1734 h 1736"/>
                <a:gd name="T82" fmla="*/ 764 w 802"/>
                <a:gd name="T83" fmla="*/ 1731 h 1736"/>
                <a:gd name="T84" fmla="*/ 782 w 802"/>
                <a:gd name="T85" fmla="*/ 1725 h 1736"/>
                <a:gd name="T86" fmla="*/ 795 w 802"/>
                <a:gd name="T87" fmla="*/ 1716 h 1736"/>
                <a:gd name="T88" fmla="*/ 801 w 802"/>
                <a:gd name="T89" fmla="*/ 1704 h 1736"/>
                <a:gd name="T90" fmla="*/ 802 w 802"/>
                <a:gd name="T91" fmla="*/ 1689 h 1736"/>
                <a:gd name="T92" fmla="*/ 802 w 802"/>
                <a:gd name="T93" fmla="*/ 56 h 1736"/>
                <a:gd name="T94" fmla="*/ 801 w 802"/>
                <a:gd name="T95" fmla="*/ 42 h 1736"/>
                <a:gd name="T96" fmla="*/ 793 w 802"/>
                <a:gd name="T97" fmla="*/ 29 h 1736"/>
                <a:gd name="T98" fmla="*/ 781 w 802"/>
                <a:gd name="T99" fmla="*/ 20 h 1736"/>
                <a:gd name="T100" fmla="*/ 759 w 802"/>
                <a:gd name="T101" fmla="*/ 15 h 1736"/>
                <a:gd name="T102" fmla="*/ 696 w 802"/>
                <a:gd name="T103" fmla="*/ 9 h 1736"/>
                <a:gd name="T104" fmla="*/ 622 w 802"/>
                <a:gd name="T105" fmla="*/ 6 h 1736"/>
                <a:gd name="T106" fmla="*/ 542 w 802"/>
                <a:gd name="T107" fmla="*/ 2 h 1736"/>
                <a:gd name="T108" fmla="*/ 459 w 802"/>
                <a:gd name="T109" fmla="*/ 0 h 1736"/>
                <a:gd name="T110" fmla="*/ 374 w 802"/>
                <a:gd name="T111" fmla="*/ 0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2" name="Freeform 134"/>
            <p:cNvSpPr>
              <a:spLocks noChangeAspect="1" noEditPoints="1"/>
            </p:cNvSpPr>
            <p:nvPr/>
          </p:nvSpPr>
          <p:spPr bwMode="auto">
            <a:xfrm>
              <a:off x="6435" y="7208"/>
              <a:ext cx="3059" cy="2349"/>
            </a:xfrm>
            <a:custGeom>
              <a:avLst/>
              <a:gdLst>
                <a:gd name="T0" fmla="*/ 2887 w 3059"/>
                <a:gd name="T1" fmla="*/ 2114 h 2349"/>
                <a:gd name="T2" fmla="*/ 2627 w 3059"/>
                <a:gd name="T3" fmla="*/ 2044 h 2349"/>
                <a:gd name="T4" fmla="*/ 2562 w 3059"/>
                <a:gd name="T5" fmla="*/ 1865 h 2349"/>
                <a:gd name="T6" fmla="*/ 2553 w 3059"/>
                <a:gd name="T7" fmla="*/ 1490 h 2349"/>
                <a:gd name="T8" fmla="*/ 2554 w 3059"/>
                <a:gd name="T9" fmla="*/ 1043 h 2349"/>
                <a:gd name="T10" fmla="*/ 2679 w 3059"/>
                <a:gd name="T11" fmla="*/ 893 h 2349"/>
                <a:gd name="T12" fmla="*/ 2856 w 3059"/>
                <a:gd name="T13" fmla="*/ 842 h 2349"/>
                <a:gd name="T14" fmla="*/ 2914 w 3059"/>
                <a:gd name="T15" fmla="*/ 783 h 2349"/>
                <a:gd name="T16" fmla="*/ 2900 w 3059"/>
                <a:gd name="T17" fmla="*/ 649 h 2349"/>
                <a:gd name="T18" fmla="*/ 2704 w 3059"/>
                <a:gd name="T19" fmla="*/ 619 h 2349"/>
                <a:gd name="T20" fmla="*/ 2522 w 3059"/>
                <a:gd name="T21" fmla="*/ 582 h 2349"/>
                <a:gd name="T22" fmla="*/ 2478 w 3059"/>
                <a:gd name="T23" fmla="*/ 357 h 2349"/>
                <a:gd name="T24" fmla="*/ 2417 w 3059"/>
                <a:gd name="T25" fmla="*/ 220 h 2349"/>
                <a:gd name="T26" fmla="*/ 2166 w 3059"/>
                <a:gd name="T27" fmla="*/ 171 h 2349"/>
                <a:gd name="T28" fmla="*/ 2079 w 3059"/>
                <a:gd name="T29" fmla="*/ 205 h 2349"/>
                <a:gd name="T30" fmla="*/ 2073 w 3059"/>
                <a:gd name="T31" fmla="*/ 342 h 2349"/>
                <a:gd name="T32" fmla="*/ 2070 w 3059"/>
                <a:gd name="T33" fmla="*/ 766 h 2349"/>
                <a:gd name="T34" fmla="*/ 2066 w 3059"/>
                <a:gd name="T35" fmla="*/ 1317 h 2349"/>
                <a:gd name="T36" fmla="*/ 2063 w 3059"/>
                <a:gd name="T37" fmla="*/ 1752 h 2349"/>
                <a:gd name="T38" fmla="*/ 2082 w 3059"/>
                <a:gd name="T39" fmla="*/ 2087 h 2349"/>
                <a:gd name="T40" fmla="*/ 2243 w 3059"/>
                <a:gd name="T41" fmla="*/ 2298 h 2349"/>
                <a:gd name="T42" fmla="*/ 2609 w 3059"/>
                <a:gd name="T43" fmla="*/ 2345 h 2349"/>
                <a:gd name="T44" fmla="*/ 2956 w 3059"/>
                <a:gd name="T45" fmla="*/ 2331 h 2349"/>
                <a:gd name="T46" fmla="*/ 3053 w 3059"/>
                <a:gd name="T47" fmla="*/ 2261 h 2349"/>
                <a:gd name="T48" fmla="*/ 3015 w 3059"/>
                <a:gd name="T49" fmla="*/ 2140 h 2349"/>
                <a:gd name="T50" fmla="*/ 1094 w 3059"/>
                <a:gd name="T51" fmla="*/ 2024 h 2349"/>
                <a:gd name="T52" fmla="*/ 996 w 3059"/>
                <a:gd name="T53" fmla="*/ 2033 h 2349"/>
                <a:gd name="T54" fmla="*/ 763 w 3059"/>
                <a:gd name="T55" fmla="*/ 2024 h 2349"/>
                <a:gd name="T56" fmla="*/ 573 w 3059"/>
                <a:gd name="T57" fmla="*/ 1909 h 2349"/>
                <a:gd name="T58" fmla="*/ 486 w 3059"/>
                <a:gd name="T59" fmla="*/ 1564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595 h 2349"/>
                <a:gd name="T72" fmla="*/ 1837 w 3059"/>
                <a:gd name="T73" fmla="*/ 2087 h 2349"/>
                <a:gd name="T74" fmla="*/ 1672 w 3059"/>
                <a:gd name="T75" fmla="*/ 2021 h 2349"/>
                <a:gd name="T76" fmla="*/ 1640 w 3059"/>
                <a:gd name="T77" fmla="*/ 1815 h 2349"/>
                <a:gd name="T78" fmla="*/ 1638 w 3059"/>
                <a:gd name="T79" fmla="*/ 1335 h 2349"/>
                <a:gd name="T80" fmla="*/ 1636 w 3059"/>
                <a:gd name="T81" fmla="*/ 734 h 2349"/>
                <a:gd name="T82" fmla="*/ 1632 w 3059"/>
                <a:gd name="T83" fmla="*/ 270 h 2349"/>
                <a:gd name="T84" fmla="*/ 1621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293 h 2349"/>
                <a:gd name="T106" fmla="*/ 38 w 3059"/>
                <a:gd name="T107" fmla="*/ 1853 h 2349"/>
                <a:gd name="T108" fmla="*/ 200 w 3059"/>
                <a:gd name="T109" fmla="*/ 2168 h 2349"/>
                <a:gd name="T110" fmla="*/ 425 w 3059"/>
                <a:gd name="T111" fmla="*/ 2304 h 2349"/>
                <a:gd name="T112" fmla="*/ 634 w 3059"/>
                <a:gd name="T113" fmla="*/ 2336 h 2349"/>
                <a:gd name="T114" fmla="*/ 889 w 3059"/>
                <a:gd name="T115" fmla="*/ 2347 h 2349"/>
                <a:gd name="T116" fmla="*/ 1419 w 3059"/>
                <a:gd name="T117" fmla="*/ 2349 h 2349"/>
                <a:gd name="T118" fmla="*/ 1911 w 3059"/>
                <a:gd name="T119" fmla="*/ 2333 h 2349"/>
                <a:gd name="T120" fmla="*/ 1941 w 3059"/>
                <a:gd name="T121" fmla="*/ 2233 h 2349"/>
                <a:gd name="T122" fmla="*/ 1941 w 3059"/>
                <a:gd name="T123" fmla="*/ 2123 h 2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3" name="Freeform 135"/>
            <p:cNvSpPr>
              <a:spLocks noChangeAspect="1"/>
            </p:cNvSpPr>
            <p:nvPr/>
          </p:nvSpPr>
          <p:spPr bwMode="auto">
            <a:xfrm>
              <a:off x="2718" y="10019"/>
              <a:ext cx="258" cy="444"/>
            </a:xfrm>
            <a:custGeom>
              <a:avLst/>
              <a:gdLst>
                <a:gd name="T0" fmla="*/ 202 w 258"/>
                <a:gd name="T1" fmla="*/ 59 h 444"/>
                <a:gd name="T2" fmla="*/ 157 w 258"/>
                <a:gd name="T3" fmla="*/ 61 h 444"/>
                <a:gd name="T4" fmla="*/ 121 w 258"/>
                <a:gd name="T5" fmla="*/ 67 h 444"/>
                <a:gd name="T6" fmla="*/ 92 w 258"/>
                <a:gd name="T7" fmla="*/ 74 h 444"/>
                <a:gd name="T8" fmla="*/ 68 w 258"/>
                <a:gd name="T9" fmla="*/ 83 h 444"/>
                <a:gd name="T10" fmla="*/ 68 w 258"/>
                <a:gd name="T11" fmla="*/ 444 h 444"/>
                <a:gd name="T12" fmla="*/ 0 w 258"/>
                <a:gd name="T13" fmla="*/ 444 h 444"/>
                <a:gd name="T14" fmla="*/ 0 w 258"/>
                <a:gd name="T15" fmla="*/ 5 h 444"/>
                <a:gd name="T16" fmla="*/ 63 w 258"/>
                <a:gd name="T17" fmla="*/ 5 h 444"/>
                <a:gd name="T18" fmla="*/ 66 w 258"/>
                <a:gd name="T19" fmla="*/ 43 h 444"/>
                <a:gd name="T20" fmla="*/ 94 w 258"/>
                <a:gd name="T21" fmla="*/ 25 h 444"/>
                <a:gd name="T22" fmla="*/ 126 w 258"/>
                <a:gd name="T23" fmla="*/ 12 h 444"/>
                <a:gd name="T24" fmla="*/ 160 w 258"/>
                <a:gd name="T25" fmla="*/ 3 h 444"/>
                <a:gd name="T26" fmla="*/ 193 w 258"/>
                <a:gd name="T27" fmla="*/ 0 h 444"/>
                <a:gd name="T28" fmla="*/ 211 w 258"/>
                <a:gd name="T29" fmla="*/ 0 h 444"/>
                <a:gd name="T30" fmla="*/ 235 w 258"/>
                <a:gd name="T31" fmla="*/ 0 h 444"/>
                <a:gd name="T32" fmla="*/ 258 w 258"/>
                <a:gd name="T33" fmla="*/ 3 h 444"/>
                <a:gd name="T34" fmla="*/ 258 w 258"/>
                <a:gd name="T35" fmla="*/ 59 h 444"/>
                <a:gd name="T36" fmla="*/ 202 w 258"/>
                <a:gd name="T37" fmla="*/ 5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4" name="Freeform 136"/>
            <p:cNvSpPr>
              <a:spLocks noChangeAspect="1" noEditPoints="1"/>
            </p:cNvSpPr>
            <p:nvPr/>
          </p:nvSpPr>
          <p:spPr bwMode="auto">
            <a:xfrm>
              <a:off x="3028" y="10015"/>
              <a:ext cx="367" cy="459"/>
            </a:xfrm>
            <a:custGeom>
              <a:avLst/>
              <a:gdLst>
                <a:gd name="T0" fmla="*/ 308 w 367"/>
                <a:gd name="T1" fmla="*/ 240 h 459"/>
                <a:gd name="T2" fmla="*/ 67 w 367"/>
                <a:gd name="T3" fmla="*/ 240 h 459"/>
                <a:gd name="T4" fmla="*/ 67 w 367"/>
                <a:gd name="T5" fmla="*/ 320 h 459"/>
                <a:gd name="T6" fmla="*/ 69 w 367"/>
                <a:gd name="T7" fmla="*/ 345 h 459"/>
                <a:gd name="T8" fmla="*/ 75 w 367"/>
                <a:gd name="T9" fmla="*/ 365 h 459"/>
                <a:gd name="T10" fmla="*/ 85 w 367"/>
                <a:gd name="T11" fmla="*/ 381 h 459"/>
                <a:gd name="T12" fmla="*/ 102 w 367"/>
                <a:gd name="T13" fmla="*/ 392 h 459"/>
                <a:gd name="T14" fmla="*/ 125 w 367"/>
                <a:gd name="T15" fmla="*/ 399 h 459"/>
                <a:gd name="T16" fmla="*/ 154 w 367"/>
                <a:gd name="T17" fmla="*/ 401 h 459"/>
                <a:gd name="T18" fmla="*/ 355 w 367"/>
                <a:gd name="T19" fmla="*/ 401 h 459"/>
                <a:gd name="T20" fmla="*/ 355 w 367"/>
                <a:gd name="T21" fmla="*/ 433 h 459"/>
                <a:gd name="T22" fmla="*/ 339 w 367"/>
                <a:gd name="T23" fmla="*/ 444 h 459"/>
                <a:gd name="T24" fmla="*/ 317 w 367"/>
                <a:gd name="T25" fmla="*/ 451 h 459"/>
                <a:gd name="T26" fmla="*/ 293 w 367"/>
                <a:gd name="T27" fmla="*/ 457 h 459"/>
                <a:gd name="T28" fmla="*/ 266 w 367"/>
                <a:gd name="T29" fmla="*/ 459 h 459"/>
                <a:gd name="T30" fmla="*/ 152 w 367"/>
                <a:gd name="T31" fmla="*/ 459 h 459"/>
                <a:gd name="T32" fmla="*/ 123 w 367"/>
                <a:gd name="T33" fmla="*/ 457 h 459"/>
                <a:gd name="T34" fmla="*/ 94 w 367"/>
                <a:gd name="T35" fmla="*/ 451 h 459"/>
                <a:gd name="T36" fmla="*/ 69 w 367"/>
                <a:gd name="T37" fmla="*/ 441 h 459"/>
                <a:gd name="T38" fmla="*/ 46 w 367"/>
                <a:gd name="T39" fmla="*/ 426 h 459"/>
                <a:gd name="T40" fmla="*/ 28 w 367"/>
                <a:gd name="T41" fmla="*/ 408 h 459"/>
                <a:gd name="T42" fmla="*/ 13 w 367"/>
                <a:gd name="T43" fmla="*/ 383 h 459"/>
                <a:gd name="T44" fmla="*/ 2 w 367"/>
                <a:gd name="T45" fmla="*/ 352 h 459"/>
                <a:gd name="T46" fmla="*/ 0 w 367"/>
                <a:gd name="T47" fmla="*/ 316 h 459"/>
                <a:gd name="T48" fmla="*/ 0 w 367"/>
                <a:gd name="T49" fmla="*/ 152 h 459"/>
                <a:gd name="T50" fmla="*/ 2 w 367"/>
                <a:gd name="T51" fmla="*/ 114 h 459"/>
                <a:gd name="T52" fmla="*/ 10 w 367"/>
                <a:gd name="T53" fmla="*/ 83 h 459"/>
                <a:gd name="T54" fmla="*/ 22 w 367"/>
                <a:gd name="T55" fmla="*/ 58 h 459"/>
                <a:gd name="T56" fmla="*/ 38 w 367"/>
                <a:gd name="T57" fmla="*/ 38 h 459"/>
                <a:gd name="T58" fmla="*/ 60 w 367"/>
                <a:gd name="T59" fmla="*/ 24 h 459"/>
                <a:gd name="T60" fmla="*/ 84 w 367"/>
                <a:gd name="T61" fmla="*/ 13 h 459"/>
                <a:gd name="T62" fmla="*/ 109 w 367"/>
                <a:gd name="T63" fmla="*/ 6 h 459"/>
                <a:gd name="T64" fmla="*/ 138 w 367"/>
                <a:gd name="T65" fmla="*/ 2 h 459"/>
                <a:gd name="T66" fmla="*/ 169 w 367"/>
                <a:gd name="T67" fmla="*/ 0 h 459"/>
                <a:gd name="T68" fmla="*/ 208 w 367"/>
                <a:gd name="T69" fmla="*/ 0 h 459"/>
                <a:gd name="T70" fmla="*/ 236 w 367"/>
                <a:gd name="T71" fmla="*/ 0 h 459"/>
                <a:gd name="T72" fmla="*/ 263 w 367"/>
                <a:gd name="T73" fmla="*/ 4 h 459"/>
                <a:gd name="T74" fmla="*/ 288 w 367"/>
                <a:gd name="T75" fmla="*/ 11 h 459"/>
                <a:gd name="T76" fmla="*/ 310 w 367"/>
                <a:gd name="T77" fmla="*/ 22 h 459"/>
                <a:gd name="T78" fmla="*/ 330 w 367"/>
                <a:gd name="T79" fmla="*/ 35 h 459"/>
                <a:gd name="T80" fmla="*/ 346 w 367"/>
                <a:gd name="T81" fmla="*/ 54 h 459"/>
                <a:gd name="T82" fmla="*/ 357 w 367"/>
                <a:gd name="T83" fmla="*/ 78 h 459"/>
                <a:gd name="T84" fmla="*/ 366 w 367"/>
                <a:gd name="T85" fmla="*/ 107 h 459"/>
                <a:gd name="T86" fmla="*/ 367 w 367"/>
                <a:gd name="T87" fmla="*/ 143 h 459"/>
                <a:gd name="T88" fmla="*/ 367 w 367"/>
                <a:gd name="T89" fmla="*/ 231 h 459"/>
                <a:gd name="T90" fmla="*/ 308 w 367"/>
                <a:gd name="T91" fmla="*/ 240 h 459"/>
                <a:gd name="T92" fmla="*/ 302 w 367"/>
                <a:gd name="T93" fmla="*/ 128 h 459"/>
                <a:gd name="T94" fmla="*/ 299 w 367"/>
                <a:gd name="T95" fmla="*/ 103 h 459"/>
                <a:gd name="T96" fmla="*/ 292 w 367"/>
                <a:gd name="T97" fmla="*/ 83 h 459"/>
                <a:gd name="T98" fmla="*/ 279 w 367"/>
                <a:gd name="T99" fmla="*/ 71 h 459"/>
                <a:gd name="T100" fmla="*/ 263 w 367"/>
                <a:gd name="T101" fmla="*/ 62 h 459"/>
                <a:gd name="T102" fmla="*/ 241 w 367"/>
                <a:gd name="T103" fmla="*/ 56 h 459"/>
                <a:gd name="T104" fmla="*/ 216 w 367"/>
                <a:gd name="T105" fmla="*/ 56 h 459"/>
                <a:gd name="T106" fmla="*/ 154 w 367"/>
                <a:gd name="T107" fmla="*/ 56 h 459"/>
                <a:gd name="T108" fmla="*/ 125 w 367"/>
                <a:gd name="T109" fmla="*/ 58 h 459"/>
                <a:gd name="T110" fmla="*/ 104 w 367"/>
                <a:gd name="T111" fmla="*/ 65 h 459"/>
                <a:gd name="T112" fmla="*/ 87 w 367"/>
                <a:gd name="T113" fmla="*/ 76 h 459"/>
                <a:gd name="T114" fmla="*/ 76 w 367"/>
                <a:gd name="T115" fmla="*/ 92 h 459"/>
                <a:gd name="T116" fmla="*/ 69 w 367"/>
                <a:gd name="T117" fmla="*/ 114 h 459"/>
                <a:gd name="T118" fmla="*/ 67 w 367"/>
                <a:gd name="T119" fmla="*/ 137 h 459"/>
                <a:gd name="T120" fmla="*/ 67 w 367"/>
                <a:gd name="T121" fmla="*/ 190 h 459"/>
                <a:gd name="T122" fmla="*/ 302 w 367"/>
                <a:gd name="T123" fmla="*/ 190 h 459"/>
                <a:gd name="T124" fmla="*/ 302 w 367"/>
                <a:gd name="T125" fmla="*/ 12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5" name="Freeform 137"/>
            <p:cNvSpPr>
              <a:spLocks noChangeAspect="1" noEditPoints="1"/>
            </p:cNvSpPr>
            <p:nvPr/>
          </p:nvSpPr>
          <p:spPr bwMode="auto">
            <a:xfrm>
              <a:off x="3509" y="10015"/>
              <a:ext cx="362" cy="634"/>
            </a:xfrm>
            <a:custGeom>
              <a:avLst/>
              <a:gdLst>
                <a:gd name="T0" fmla="*/ 111 w 362"/>
                <a:gd name="T1" fmla="*/ 634 h 634"/>
                <a:gd name="T2" fmla="*/ 71 w 362"/>
                <a:gd name="T3" fmla="*/ 632 h 634"/>
                <a:gd name="T4" fmla="*/ 29 w 362"/>
                <a:gd name="T5" fmla="*/ 623 h 634"/>
                <a:gd name="T6" fmla="*/ 13 w 362"/>
                <a:gd name="T7" fmla="*/ 574 h 634"/>
                <a:gd name="T8" fmla="*/ 248 w 362"/>
                <a:gd name="T9" fmla="*/ 570 h 634"/>
                <a:gd name="T10" fmla="*/ 282 w 362"/>
                <a:gd name="T11" fmla="*/ 545 h 634"/>
                <a:gd name="T12" fmla="*/ 293 w 362"/>
                <a:gd name="T13" fmla="*/ 495 h 634"/>
                <a:gd name="T14" fmla="*/ 268 w 362"/>
                <a:gd name="T15" fmla="*/ 417 h 634"/>
                <a:gd name="T16" fmla="*/ 210 w 362"/>
                <a:gd name="T17" fmla="*/ 437 h 634"/>
                <a:gd name="T18" fmla="*/ 116 w 362"/>
                <a:gd name="T19" fmla="*/ 439 h 634"/>
                <a:gd name="T20" fmla="*/ 60 w 362"/>
                <a:gd name="T21" fmla="*/ 430 h 634"/>
                <a:gd name="T22" fmla="*/ 22 w 362"/>
                <a:gd name="T23" fmla="*/ 404 h 634"/>
                <a:gd name="T24" fmla="*/ 2 w 362"/>
                <a:gd name="T25" fmla="*/ 361 h 634"/>
                <a:gd name="T26" fmla="*/ 0 w 362"/>
                <a:gd name="T27" fmla="*/ 123 h 634"/>
                <a:gd name="T28" fmla="*/ 13 w 362"/>
                <a:gd name="T29" fmla="*/ 62 h 634"/>
                <a:gd name="T30" fmla="*/ 47 w 362"/>
                <a:gd name="T31" fmla="*/ 22 h 634"/>
                <a:gd name="T32" fmla="*/ 100 w 362"/>
                <a:gd name="T33" fmla="*/ 2 h 634"/>
                <a:gd name="T34" fmla="*/ 197 w 362"/>
                <a:gd name="T35" fmla="*/ 0 h 634"/>
                <a:gd name="T36" fmla="*/ 254 w 362"/>
                <a:gd name="T37" fmla="*/ 11 h 634"/>
                <a:gd name="T38" fmla="*/ 299 w 362"/>
                <a:gd name="T39" fmla="*/ 44 h 634"/>
                <a:gd name="T40" fmla="*/ 362 w 362"/>
                <a:gd name="T41" fmla="*/ 9 h 634"/>
                <a:gd name="T42" fmla="*/ 358 w 362"/>
                <a:gd name="T43" fmla="*/ 529 h 634"/>
                <a:gd name="T44" fmla="*/ 333 w 362"/>
                <a:gd name="T45" fmla="*/ 588 h 634"/>
                <a:gd name="T46" fmla="*/ 284 w 362"/>
                <a:gd name="T47" fmla="*/ 623 h 634"/>
                <a:gd name="T48" fmla="*/ 214 w 362"/>
                <a:gd name="T49" fmla="*/ 634 h 634"/>
                <a:gd name="T50" fmla="*/ 275 w 362"/>
                <a:gd name="T51" fmla="*/ 78 h 634"/>
                <a:gd name="T52" fmla="*/ 219 w 362"/>
                <a:gd name="T53" fmla="*/ 62 h 634"/>
                <a:gd name="T54" fmla="*/ 120 w 362"/>
                <a:gd name="T55" fmla="*/ 60 h 634"/>
                <a:gd name="T56" fmla="*/ 94 w 362"/>
                <a:gd name="T57" fmla="*/ 63 h 634"/>
                <a:gd name="T58" fmla="*/ 76 w 362"/>
                <a:gd name="T59" fmla="*/ 83 h 634"/>
                <a:gd name="T60" fmla="*/ 67 w 362"/>
                <a:gd name="T61" fmla="*/ 121 h 634"/>
                <a:gd name="T62" fmla="*/ 71 w 362"/>
                <a:gd name="T63" fmla="*/ 345 h 634"/>
                <a:gd name="T64" fmla="*/ 89 w 362"/>
                <a:gd name="T65" fmla="*/ 368 h 634"/>
                <a:gd name="T66" fmla="*/ 116 w 362"/>
                <a:gd name="T67" fmla="*/ 376 h 634"/>
                <a:gd name="T68" fmla="*/ 181 w 362"/>
                <a:gd name="T69" fmla="*/ 377 h 634"/>
                <a:gd name="T70" fmla="*/ 252 w 362"/>
                <a:gd name="T71" fmla="*/ 370 h 634"/>
                <a:gd name="T72" fmla="*/ 293 w 362"/>
                <a:gd name="T73" fmla="*/ 36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6" name="Freeform 138"/>
            <p:cNvSpPr>
              <a:spLocks noChangeAspect="1" noEditPoints="1"/>
            </p:cNvSpPr>
            <p:nvPr/>
          </p:nvSpPr>
          <p:spPr bwMode="auto">
            <a:xfrm>
              <a:off x="4019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7" name="Freeform 139"/>
            <p:cNvSpPr>
              <a:spLocks noChangeAspect="1" noEditPoints="1"/>
            </p:cNvSpPr>
            <p:nvPr/>
          </p:nvSpPr>
          <p:spPr bwMode="auto">
            <a:xfrm>
              <a:off x="4222" y="10015"/>
              <a:ext cx="378" cy="459"/>
            </a:xfrm>
            <a:custGeom>
              <a:avLst/>
              <a:gdLst>
                <a:gd name="T0" fmla="*/ 235 w 378"/>
                <a:gd name="T1" fmla="*/ 459 h 459"/>
                <a:gd name="T2" fmla="*/ 150 w 378"/>
                <a:gd name="T3" fmla="*/ 459 h 459"/>
                <a:gd name="T4" fmla="*/ 112 w 378"/>
                <a:gd name="T5" fmla="*/ 455 h 459"/>
                <a:gd name="T6" fmla="*/ 79 w 378"/>
                <a:gd name="T7" fmla="*/ 446 h 459"/>
                <a:gd name="T8" fmla="*/ 52 w 378"/>
                <a:gd name="T9" fmla="*/ 431 h 459"/>
                <a:gd name="T10" fmla="*/ 30 w 378"/>
                <a:gd name="T11" fmla="*/ 412 h 459"/>
                <a:gd name="T12" fmla="*/ 14 w 378"/>
                <a:gd name="T13" fmla="*/ 386 h 459"/>
                <a:gd name="T14" fmla="*/ 3 w 378"/>
                <a:gd name="T15" fmla="*/ 354 h 459"/>
                <a:gd name="T16" fmla="*/ 0 w 378"/>
                <a:gd name="T17" fmla="*/ 316 h 459"/>
                <a:gd name="T18" fmla="*/ 0 w 378"/>
                <a:gd name="T19" fmla="*/ 141 h 459"/>
                <a:gd name="T20" fmla="*/ 3 w 378"/>
                <a:gd name="T21" fmla="*/ 105 h 459"/>
                <a:gd name="T22" fmla="*/ 14 w 378"/>
                <a:gd name="T23" fmla="*/ 72 h 459"/>
                <a:gd name="T24" fmla="*/ 30 w 378"/>
                <a:gd name="T25" fmla="*/ 47 h 459"/>
                <a:gd name="T26" fmla="*/ 52 w 378"/>
                <a:gd name="T27" fmla="*/ 26 h 459"/>
                <a:gd name="T28" fmla="*/ 79 w 378"/>
                <a:gd name="T29" fmla="*/ 11 h 459"/>
                <a:gd name="T30" fmla="*/ 112 w 378"/>
                <a:gd name="T31" fmla="*/ 2 h 459"/>
                <a:gd name="T32" fmla="*/ 150 w 378"/>
                <a:gd name="T33" fmla="*/ 0 h 459"/>
                <a:gd name="T34" fmla="*/ 235 w 378"/>
                <a:gd name="T35" fmla="*/ 0 h 459"/>
                <a:gd name="T36" fmla="*/ 271 w 378"/>
                <a:gd name="T37" fmla="*/ 4 h 459"/>
                <a:gd name="T38" fmla="*/ 303 w 378"/>
                <a:gd name="T39" fmla="*/ 13 h 459"/>
                <a:gd name="T40" fmla="*/ 331 w 378"/>
                <a:gd name="T41" fmla="*/ 29 h 459"/>
                <a:gd name="T42" fmla="*/ 350 w 378"/>
                <a:gd name="T43" fmla="*/ 51 h 459"/>
                <a:gd name="T44" fmla="*/ 367 w 378"/>
                <a:gd name="T45" fmla="*/ 78 h 459"/>
                <a:gd name="T46" fmla="*/ 376 w 378"/>
                <a:gd name="T47" fmla="*/ 110 h 459"/>
                <a:gd name="T48" fmla="*/ 378 w 378"/>
                <a:gd name="T49" fmla="*/ 146 h 459"/>
                <a:gd name="T50" fmla="*/ 378 w 378"/>
                <a:gd name="T51" fmla="*/ 312 h 459"/>
                <a:gd name="T52" fmla="*/ 376 w 378"/>
                <a:gd name="T53" fmla="*/ 348 h 459"/>
                <a:gd name="T54" fmla="*/ 367 w 378"/>
                <a:gd name="T55" fmla="*/ 381 h 459"/>
                <a:gd name="T56" fmla="*/ 350 w 378"/>
                <a:gd name="T57" fmla="*/ 408 h 459"/>
                <a:gd name="T58" fmla="*/ 331 w 378"/>
                <a:gd name="T59" fmla="*/ 430 h 459"/>
                <a:gd name="T60" fmla="*/ 303 w 378"/>
                <a:gd name="T61" fmla="*/ 446 h 459"/>
                <a:gd name="T62" fmla="*/ 271 w 378"/>
                <a:gd name="T63" fmla="*/ 455 h 459"/>
                <a:gd name="T64" fmla="*/ 235 w 378"/>
                <a:gd name="T65" fmla="*/ 459 h 459"/>
                <a:gd name="T66" fmla="*/ 311 w 378"/>
                <a:gd name="T67" fmla="*/ 134 h 459"/>
                <a:gd name="T68" fmla="*/ 309 w 378"/>
                <a:gd name="T69" fmla="*/ 114 h 459"/>
                <a:gd name="T70" fmla="*/ 303 w 378"/>
                <a:gd name="T71" fmla="*/ 96 h 459"/>
                <a:gd name="T72" fmla="*/ 296 w 378"/>
                <a:gd name="T73" fmla="*/ 78 h 459"/>
                <a:gd name="T74" fmla="*/ 284 w 378"/>
                <a:gd name="T75" fmla="*/ 65 h 459"/>
                <a:gd name="T76" fmla="*/ 267 w 378"/>
                <a:gd name="T77" fmla="*/ 56 h 459"/>
                <a:gd name="T78" fmla="*/ 246 w 378"/>
                <a:gd name="T79" fmla="*/ 54 h 459"/>
                <a:gd name="T80" fmla="*/ 135 w 378"/>
                <a:gd name="T81" fmla="*/ 54 h 459"/>
                <a:gd name="T82" fmla="*/ 114 w 378"/>
                <a:gd name="T83" fmla="*/ 56 h 459"/>
                <a:gd name="T84" fmla="*/ 97 w 378"/>
                <a:gd name="T85" fmla="*/ 65 h 459"/>
                <a:gd name="T86" fmla="*/ 83 w 378"/>
                <a:gd name="T87" fmla="*/ 78 h 459"/>
                <a:gd name="T88" fmla="*/ 74 w 378"/>
                <a:gd name="T89" fmla="*/ 94 h 459"/>
                <a:gd name="T90" fmla="*/ 70 w 378"/>
                <a:gd name="T91" fmla="*/ 112 h 459"/>
                <a:gd name="T92" fmla="*/ 68 w 378"/>
                <a:gd name="T93" fmla="*/ 134 h 459"/>
                <a:gd name="T94" fmla="*/ 68 w 378"/>
                <a:gd name="T95" fmla="*/ 323 h 459"/>
                <a:gd name="T96" fmla="*/ 70 w 378"/>
                <a:gd name="T97" fmla="*/ 345 h 459"/>
                <a:gd name="T98" fmla="*/ 74 w 378"/>
                <a:gd name="T99" fmla="*/ 365 h 459"/>
                <a:gd name="T100" fmla="*/ 83 w 378"/>
                <a:gd name="T101" fmla="*/ 381 h 459"/>
                <a:gd name="T102" fmla="*/ 97 w 378"/>
                <a:gd name="T103" fmla="*/ 394 h 459"/>
                <a:gd name="T104" fmla="*/ 114 w 378"/>
                <a:gd name="T105" fmla="*/ 401 h 459"/>
                <a:gd name="T106" fmla="*/ 135 w 378"/>
                <a:gd name="T107" fmla="*/ 404 h 459"/>
                <a:gd name="T108" fmla="*/ 246 w 378"/>
                <a:gd name="T109" fmla="*/ 404 h 459"/>
                <a:gd name="T110" fmla="*/ 267 w 378"/>
                <a:gd name="T111" fmla="*/ 401 h 459"/>
                <a:gd name="T112" fmla="*/ 284 w 378"/>
                <a:gd name="T113" fmla="*/ 392 h 459"/>
                <a:gd name="T114" fmla="*/ 296 w 378"/>
                <a:gd name="T115" fmla="*/ 379 h 459"/>
                <a:gd name="T116" fmla="*/ 303 w 378"/>
                <a:gd name="T117" fmla="*/ 363 h 459"/>
                <a:gd name="T118" fmla="*/ 309 w 378"/>
                <a:gd name="T119" fmla="*/ 345 h 459"/>
                <a:gd name="T120" fmla="*/ 311 w 378"/>
                <a:gd name="T121" fmla="*/ 325 h 459"/>
                <a:gd name="T122" fmla="*/ 311 w 378"/>
                <a:gd name="T123" fmla="*/ 13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8" name="Freeform 140"/>
            <p:cNvSpPr>
              <a:spLocks noChangeAspect="1"/>
            </p:cNvSpPr>
            <p:nvPr/>
          </p:nvSpPr>
          <p:spPr bwMode="auto">
            <a:xfrm>
              <a:off x="4721" y="10015"/>
              <a:ext cx="361" cy="448"/>
            </a:xfrm>
            <a:custGeom>
              <a:avLst/>
              <a:gdLst>
                <a:gd name="T0" fmla="*/ 293 w 361"/>
                <a:gd name="T1" fmla="*/ 448 h 448"/>
                <a:gd name="T2" fmla="*/ 293 w 361"/>
                <a:gd name="T3" fmla="*/ 107 h 448"/>
                <a:gd name="T4" fmla="*/ 289 w 361"/>
                <a:gd name="T5" fmla="*/ 87 h 448"/>
                <a:gd name="T6" fmla="*/ 280 w 361"/>
                <a:gd name="T7" fmla="*/ 74 h 448"/>
                <a:gd name="T8" fmla="*/ 267 w 361"/>
                <a:gd name="T9" fmla="*/ 67 h 448"/>
                <a:gd name="T10" fmla="*/ 253 w 361"/>
                <a:gd name="T11" fmla="*/ 62 h 448"/>
                <a:gd name="T12" fmla="*/ 237 w 361"/>
                <a:gd name="T13" fmla="*/ 60 h 448"/>
                <a:gd name="T14" fmla="*/ 168 w 361"/>
                <a:gd name="T15" fmla="*/ 60 h 448"/>
                <a:gd name="T16" fmla="*/ 135 w 361"/>
                <a:gd name="T17" fmla="*/ 62 h 448"/>
                <a:gd name="T18" fmla="*/ 106 w 361"/>
                <a:gd name="T19" fmla="*/ 65 h 448"/>
                <a:gd name="T20" fmla="*/ 83 w 361"/>
                <a:gd name="T21" fmla="*/ 69 h 448"/>
                <a:gd name="T22" fmla="*/ 67 w 361"/>
                <a:gd name="T23" fmla="*/ 72 h 448"/>
                <a:gd name="T24" fmla="*/ 67 w 361"/>
                <a:gd name="T25" fmla="*/ 448 h 448"/>
                <a:gd name="T26" fmla="*/ 0 w 361"/>
                <a:gd name="T27" fmla="*/ 448 h 448"/>
                <a:gd name="T28" fmla="*/ 0 w 361"/>
                <a:gd name="T29" fmla="*/ 9 h 448"/>
                <a:gd name="T30" fmla="*/ 63 w 361"/>
                <a:gd name="T31" fmla="*/ 9 h 448"/>
                <a:gd name="T32" fmla="*/ 67 w 361"/>
                <a:gd name="T33" fmla="*/ 40 h 448"/>
                <a:gd name="T34" fmla="*/ 92 w 361"/>
                <a:gd name="T35" fmla="*/ 22 h 448"/>
                <a:gd name="T36" fmla="*/ 121 w 361"/>
                <a:gd name="T37" fmla="*/ 9 h 448"/>
                <a:gd name="T38" fmla="*/ 152 w 361"/>
                <a:gd name="T39" fmla="*/ 2 h 448"/>
                <a:gd name="T40" fmla="*/ 182 w 361"/>
                <a:gd name="T41" fmla="*/ 0 h 448"/>
                <a:gd name="T42" fmla="*/ 249 w 361"/>
                <a:gd name="T43" fmla="*/ 0 h 448"/>
                <a:gd name="T44" fmla="*/ 275 w 361"/>
                <a:gd name="T45" fmla="*/ 2 h 448"/>
                <a:gd name="T46" fmla="*/ 296 w 361"/>
                <a:gd name="T47" fmla="*/ 6 h 448"/>
                <a:gd name="T48" fmla="*/ 318 w 361"/>
                <a:gd name="T49" fmla="*/ 15 h 448"/>
                <a:gd name="T50" fmla="*/ 334 w 361"/>
                <a:gd name="T51" fmla="*/ 29 h 448"/>
                <a:gd name="T52" fmla="*/ 349 w 361"/>
                <a:gd name="T53" fmla="*/ 47 h 448"/>
                <a:gd name="T54" fmla="*/ 358 w 361"/>
                <a:gd name="T55" fmla="*/ 71 h 448"/>
                <a:gd name="T56" fmla="*/ 361 w 361"/>
                <a:gd name="T57" fmla="*/ 98 h 448"/>
                <a:gd name="T58" fmla="*/ 361 w 361"/>
                <a:gd name="T59" fmla="*/ 448 h 448"/>
                <a:gd name="T60" fmla="*/ 293 w 361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29" name="Freeform 141"/>
            <p:cNvSpPr>
              <a:spLocks noChangeAspect="1"/>
            </p:cNvSpPr>
            <p:nvPr/>
          </p:nvSpPr>
          <p:spPr bwMode="auto">
            <a:xfrm>
              <a:off x="5232" y="10015"/>
              <a:ext cx="608" cy="448"/>
            </a:xfrm>
            <a:custGeom>
              <a:avLst/>
              <a:gdLst>
                <a:gd name="T0" fmla="*/ 541 w 608"/>
                <a:gd name="T1" fmla="*/ 448 h 448"/>
                <a:gd name="T2" fmla="*/ 541 w 608"/>
                <a:gd name="T3" fmla="*/ 107 h 448"/>
                <a:gd name="T4" fmla="*/ 537 w 608"/>
                <a:gd name="T5" fmla="*/ 87 h 448"/>
                <a:gd name="T6" fmla="*/ 528 w 608"/>
                <a:gd name="T7" fmla="*/ 74 h 448"/>
                <a:gd name="T8" fmla="*/ 516 w 608"/>
                <a:gd name="T9" fmla="*/ 67 h 448"/>
                <a:gd name="T10" fmla="*/ 501 w 608"/>
                <a:gd name="T11" fmla="*/ 62 h 448"/>
                <a:gd name="T12" fmla="*/ 485 w 608"/>
                <a:gd name="T13" fmla="*/ 60 h 448"/>
                <a:gd name="T14" fmla="*/ 440 w 608"/>
                <a:gd name="T15" fmla="*/ 60 h 448"/>
                <a:gd name="T16" fmla="*/ 407 w 608"/>
                <a:gd name="T17" fmla="*/ 62 h 448"/>
                <a:gd name="T18" fmla="*/ 378 w 608"/>
                <a:gd name="T19" fmla="*/ 65 h 448"/>
                <a:gd name="T20" fmla="*/ 355 w 608"/>
                <a:gd name="T21" fmla="*/ 69 h 448"/>
                <a:gd name="T22" fmla="*/ 338 w 608"/>
                <a:gd name="T23" fmla="*/ 72 h 448"/>
                <a:gd name="T24" fmla="*/ 338 w 608"/>
                <a:gd name="T25" fmla="*/ 448 h 448"/>
                <a:gd name="T26" fmla="*/ 270 w 608"/>
                <a:gd name="T27" fmla="*/ 448 h 448"/>
                <a:gd name="T28" fmla="*/ 270 w 608"/>
                <a:gd name="T29" fmla="*/ 107 h 448"/>
                <a:gd name="T30" fmla="*/ 268 w 608"/>
                <a:gd name="T31" fmla="*/ 87 h 448"/>
                <a:gd name="T32" fmla="*/ 259 w 608"/>
                <a:gd name="T33" fmla="*/ 74 h 448"/>
                <a:gd name="T34" fmla="*/ 246 w 608"/>
                <a:gd name="T35" fmla="*/ 67 h 448"/>
                <a:gd name="T36" fmla="*/ 230 w 608"/>
                <a:gd name="T37" fmla="*/ 62 h 448"/>
                <a:gd name="T38" fmla="*/ 214 w 608"/>
                <a:gd name="T39" fmla="*/ 60 h 448"/>
                <a:gd name="T40" fmla="*/ 165 w 608"/>
                <a:gd name="T41" fmla="*/ 60 h 448"/>
                <a:gd name="T42" fmla="*/ 127 w 608"/>
                <a:gd name="T43" fmla="*/ 63 h 448"/>
                <a:gd name="T44" fmla="*/ 94 w 608"/>
                <a:gd name="T45" fmla="*/ 67 h 448"/>
                <a:gd name="T46" fmla="*/ 67 w 608"/>
                <a:gd name="T47" fmla="*/ 72 h 448"/>
                <a:gd name="T48" fmla="*/ 67 w 608"/>
                <a:gd name="T49" fmla="*/ 448 h 448"/>
                <a:gd name="T50" fmla="*/ 0 w 608"/>
                <a:gd name="T51" fmla="*/ 448 h 448"/>
                <a:gd name="T52" fmla="*/ 0 w 608"/>
                <a:gd name="T53" fmla="*/ 9 h 448"/>
                <a:gd name="T54" fmla="*/ 65 w 608"/>
                <a:gd name="T55" fmla="*/ 9 h 448"/>
                <a:gd name="T56" fmla="*/ 67 w 608"/>
                <a:gd name="T57" fmla="*/ 40 h 448"/>
                <a:gd name="T58" fmla="*/ 93 w 608"/>
                <a:gd name="T59" fmla="*/ 22 h 448"/>
                <a:gd name="T60" fmla="*/ 122 w 608"/>
                <a:gd name="T61" fmla="*/ 9 h 448"/>
                <a:gd name="T62" fmla="*/ 152 w 608"/>
                <a:gd name="T63" fmla="*/ 2 h 448"/>
                <a:gd name="T64" fmla="*/ 183 w 608"/>
                <a:gd name="T65" fmla="*/ 0 h 448"/>
                <a:gd name="T66" fmla="*/ 228 w 608"/>
                <a:gd name="T67" fmla="*/ 0 h 448"/>
                <a:gd name="T68" fmla="*/ 252 w 608"/>
                <a:gd name="T69" fmla="*/ 2 h 448"/>
                <a:gd name="T70" fmla="*/ 275 w 608"/>
                <a:gd name="T71" fmla="*/ 7 h 448"/>
                <a:gd name="T72" fmla="*/ 297 w 608"/>
                <a:gd name="T73" fmla="*/ 16 h 448"/>
                <a:gd name="T74" fmla="*/ 315 w 608"/>
                <a:gd name="T75" fmla="*/ 31 h 448"/>
                <a:gd name="T76" fmla="*/ 328 w 608"/>
                <a:gd name="T77" fmla="*/ 51 h 448"/>
                <a:gd name="T78" fmla="*/ 346 w 608"/>
                <a:gd name="T79" fmla="*/ 33 h 448"/>
                <a:gd name="T80" fmla="*/ 369 w 608"/>
                <a:gd name="T81" fmla="*/ 18 h 448"/>
                <a:gd name="T82" fmla="*/ 396 w 608"/>
                <a:gd name="T83" fmla="*/ 7 h 448"/>
                <a:gd name="T84" fmla="*/ 425 w 608"/>
                <a:gd name="T85" fmla="*/ 2 h 448"/>
                <a:gd name="T86" fmla="*/ 456 w 608"/>
                <a:gd name="T87" fmla="*/ 0 h 448"/>
                <a:gd name="T88" fmla="*/ 498 w 608"/>
                <a:gd name="T89" fmla="*/ 0 h 448"/>
                <a:gd name="T90" fmla="*/ 521 w 608"/>
                <a:gd name="T91" fmla="*/ 2 h 448"/>
                <a:gd name="T92" fmla="*/ 545 w 608"/>
                <a:gd name="T93" fmla="*/ 6 h 448"/>
                <a:gd name="T94" fmla="*/ 564 w 608"/>
                <a:gd name="T95" fmla="*/ 15 h 448"/>
                <a:gd name="T96" fmla="*/ 583 w 608"/>
                <a:gd name="T97" fmla="*/ 29 h 448"/>
                <a:gd name="T98" fmla="*/ 597 w 608"/>
                <a:gd name="T99" fmla="*/ 47 h 448"/>
                <a:gd name="T100" fmla="*/ 604 w 608"/>
                <a:gd name="T101" fmla="*/ 71 h 448"/>
                <a:gd name="T102" fmla="*/ 608 w 608"/>
                <a:gd name="T103" fmla="*/ 98 h 448"/>
                <a:gd name="T104" fmla="*/ 608 w 608"/>
                <a:gd name="T105" fmla="*/ 448 h 448"/>
                <a:gd name="T106" fmla="*/ 541 w 608"/>
                <a:gd name="T107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0" name="Freeform 142"/>
            <p:cNvSpPr>
              <a:spLocks noChangeAspect="1" noEditPoints="1"/>
            </p:cNvSpPr>
            <p:nvPr/>
          </p:nvSpPr>
          <p:spPr bwMode="auto">
            <a:xfrm>
              <a:off x="5986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1" name="Freeform 143"/>
            <p:cNvSpPr>
              <a:spLocks noChangeAspect="1" noEditPoints="1"/>
            </p:cNvSpPr>
            <p:nvPr/>
          </p:nvSpPr>
          <p:spPr bwMode="auto">
            <a:xfrm>
              <a:off x="6182" y="9846"/>
              <a:ext cx="359" cy="628"/>
            </a:xfrm>
            <a:custGeom>
              <a:avLst/>
              <a:gdLst>
                <a:gd name="T0" fmla="*/ 300 w 359"/>
                <a:gd name="T1" fmla="*/ 617 h 628"/>
                <a:gd name="T2" fmla="*/ 294 w 359"/>
                <a:gd name="T3" fmla="*/ 584 h 628"/>
                <a:gd name="T4" fmla="*/ 267 w 359"/>
                <a:gd name="T5" fmla="*/ 606 h 628"/>
                <a:gd name="T6" fmla="*/ 238 w 359"/>
                <a:gd name="T7" fmla="*/ 619 h 628"/>
                <a:gd name="T8" fmla="*/ 207 w 359"/>
                <a:gd name="T9" fmla="*/ 626 h 628"/>
                <a:gd name="T10" fmla="*/ 175 w 359"/>
                <a:gd name="T11" fmla="*/ 628 h 628"/>
                <a:gd name="T12" fmla="*/ 104 w 359"/>
                <a:gd name="T13" fmla="*/ 628 h 628"/>
                <a:gd name="T14" fmla="*/ 85 w 359"/>
                <a:gd name="T15" fmla="*/ 626 h 628"/>
                <a:gd name="T16" fmla="*/ 63 w 359"/>
                <a:gd name="T17" fmla="*/ 620 h 628"/>
                <a:gd name="T18" fmla="*/ 43 w 359"/>
                <a:gd name="T19" fmla="*/ 613 h 628"/>
                <a:gd name="T20" fmla="*/ 25 w 359"/>
                <a:gd name="T21" fmla="*/ 599 h 628"/>
                <a:gd name="T22" fmla="*/ 12 w 359"/>
                <a:gd name="T23" fmla="*/ 581 h 628"/>
                <a:gd name="T24" fmla="*/ 1 w 359"/>
                <a:gd name="T25" fmla="*/ 557 h 628"/>
                <a:gd name="T26" fmla="*/ 0 w 359"/>
                <a:gd name="T27" fmla="*/ 527 h 628"/>
                <a:gd name="T28" fmla="*/ 0 w 359"/>
                <a:gd name="T29" fmla="*/ 292 h 628"/>
                <a:gd name="T30" fmla="*/ 1 w 359"/>
                <a:gd name="T31" fmla="*/ 259 h 628"/>
                <a:gd name="T32" fmla="*/ 10 w 359"/>
                <a:gd name="T33" fmla="*/ 232 h 628"/>
                <a:gd name="T34" fmla="*/ 25 w 359"/>
                <a:gd name="T35" fmla="*/ 211 h 628"/>
                <a:gd name="T36" fmla="*/ 45 w 359"/>
                <a:gd name="T37" fmla="*/ 193 h 628"/>
                <a:gd name="T38" fmla="*/ 68 w 359"/>
                <a:gd name="T39" fmla="*/ 180 h 628"/>
                <a:gd name="T40" fmla="*/ 94 w 359"/>
                <a:gd name="T41" fmla="*/ 171 h 628"/>
                <a:gd name="T42" fmla="*/ 124 w 359"/>
                <a:gd name="T43" fmla="*/ 169 h 628"/>
                <a:gd name="T44" fmla="*/ 188 w 359"/>
                <a:gd name="T45" fmla="*/ 169 h 628"/>
                <a:gd name="T46" fmla="*/ 218 w 359"/>
                <a:gd name="T47" fmla="*/ 171 h 628"/>
                <a:gd name="T48" fmla="*/ 247 w 359"/>
                <a:gd name="T49" fmla="*/ 180 h 628"/>
                <a:gd name="T50" fmla="*/ 273 w 359"/>
                <a:gd name="T51" fmla="*/ 191 h 628"/>
                <a:gd name="T52" fmla="*/ 292 w 359"/>
                <a:gd name="T53" fmla="*/ 207 h 628"/>
                <a:gd name="T54" fmla="*/ 292 w 359"/>
                <a:gd name="T55" fmla="*/ 0 h 628"/>
                <a:gd name="T56" fmla="*/ 359 w 359"/>
                <a:gd name="T57" fmla="*/ 0 h 628"/>
                <a:gd name="T58" fmla="*/ 359 w 359"/>
                <a:gd name="T59" fmla="*/ 617 h 628"/>
                <a:gd name="T60" fmla="*/ 300 w 359"/>
                <a:gd name="T61" fmla="*/ 617 h 628"/>
                <a:gd name="T62" fmla="*/ 292 w 359"/>
                <a:gd name="T63" fmla="*/ 256 h 628"/>
                <a:gd name="T64" fmla="*/ 274 w 359"/>
                <a:gd name="T65" fmla="*/ 247 h 628"/>
                <a:gd name="T66" fmla="*/ 249 w 359"/>
                <a:gd name="T67" fmla="*/ 238 h 628"/>
                <a:gd name="T68" fmla="*/ 217 w 359"/>
                <a:gd name="T69" fmla="*/ 231 h 628"/>
                <a:gd name="T70" fmla="*/ 180 w 359"/>
                <a:gd name="T71" fmla="*/ 229 h 628"/>
                <a:gd name="T72" fmla="*/ 117 w 359"/>
                <a:gd name="T73" fmla="*/ 229 h 628"/>
                <a:gd name="T74" fmla="*/ 106 w 359"/>
                <a:gd name="T75" fmla="*/ 229 h 628"/>
                <a:gd name="T76" fmla="*/ 94 w 359"/>
                <a:gd name="T77" fmla="*/ 232 h 628"/>
                <a:gd name="T78" fmla="*/ 83 w 359"/>
                <a:gd name="T79" fmla="*/ 240 h 628"/>
                <a:gd name="T80" fmla="*/ 74 w 359"/>
                <a:gd name="T81" fmla="*/ 252 h 628"/>
                <a:gd name="T82" fmla="*/ 68 w 359"/>
                <a:gd name="T83" fmla="*/ 268 h 628"/>
                <a:gd name="T84" fmla="*/ 66 w 359"/>
                <a:gd name="T85" fmla="*/ 290 h 628"/>
                <a:gd name="T86" fmla="*/ 66 w 359"/>
                <a:gd name="T87" fmla="*/ 512 h 628"/>
                <a:gd name="T88" fmla="*/ 68 w 359"/>
                <a:gd name="T89" fmla="*/ 534 h 628"/>
                <a:gd name="T90" fmla="*/ 77 w 359"/>
                <a:gd name="T91" fmla="*/ 550 h 628"/>
                <a:gd name="T92" fmla="*/ 88 w 359"/>
                <a:gd name="T93" fmla="*/ 559 h 628"/>
                <a:gd name="T94" fmla="*/ 101 w 359"/>
                <a:gd name="T95" fmla="*/ 564 h 628"/>
                <a:gd name="T96" fmla="*/ 113 w 359"/>
                <a:gd name="T97" fmla="*/ 566 h 628"/>
                <a:gd name="T98" fmla="*/ 128 w 359"/>
                <a:gd name="T99" fmla="*/ 566 h 628"/>
                <a:gd name="T100" fmla="*/ 179 w 359"/>
                <a:gd name="T101" fmla="*/ 566 h 628"/>
                <a:gd name="T102" fmla="*/ 218 w 359"/>
                <a:gd name="T103" fmla="*/ 564 h 628"/>
                <a:gd name="T104" fmla="*/ 249 w 359"/>
                <a:gd name="T105" fmla="*/ 561 h 628"/>
                <a:gd name="T106" fmla="*/ 274 w 359"/>
                <a:gd name="T107" fmla="*/ 555 h 628"/>
                <a:gd name="T108" fmla="*/ 292 w 359"/>
                <a:gd name="T109" fmla="*/ 552 h 628"/>
                <a:gd name="T110" fmla="*/ 292 w 359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2" name="Freeform 144"/>
            <p:cNvSpPr>
              <a:spLocks noChangeAspect="1"/>
            </p:cNvSpPr>
            <p:nvPr/>
          </p:nvSpPr>
          <p:spPr bwMode="auto">
            <a:xfrm>
              <a:off x="6630" y="9905"/>
              <a:ext cx="296" cy="569"/>
            </a:xfrm>
            <a:custGeom>
              <a:avLst/>
              <a:gdLst>
                <a:gd name="T0" fmla="*/ 199 w 296"/>
                <a:gd name="T1" fmla="*/ 569 h 569"/>
                <a:gd name="T2" fmla="*/ 168 w 296"/>
                <a:gd name="T3" fmla="*/ 567 h 569"/>
                <a:gd name="T4" fmla="*/ 141 w 296"/>
                <a:gd name="T5" fmla="*/ 563 h 569"/>
                <a:gd name="T6" fmla="*/ 119 w 296"/>
                <a:gd name="T7" fmla="*/ 554 h 569"/>
                <a:gd name="T8" fmla="*/ 101 w 296"/>
                <a:gd name="T9" fmla="*/ 543 h 569"/>
                <a:gd name="T10" fmla="*/ 89 w 296"/>
                <a:gd name="T11" fmla="*/ 525 h 569"/>
                <a:gd name="T12" fmla="*/ 79 w 296"/>
                <a:gd name="T13" fmla="*/ 504 h 569"/>
                <a:gd name="T14" fmla="*/ 78 w 296"/>
                <a:gd name="T15" fmla="*/ 475 h 569"/>
                <a:gd name="T16" fmla="*/ 78 w 296"/>
                <a:gd name="T17" fmla="*/ 182 h 569"/>
                <a:gd name="T18" fmla="*/ 0 w 296"/>
                <a:gd name="T19" fmla="*/ 182 h 569"/>
                <a:gd name="T20" fmla="*/ 0 w 296"/>
                <a:gd name="T21" fmla="*/ 132 h 569"/>
                <a:gd name="T22" fmla="*/ 78 w 296"/>
                <a:gd name="T23" fmla="*/ 132 h 569"/>
                <a:gd name="T24" fmla="*/ 78 w 296"/>
                <a:gd name="T25" fmla="*/ 9 h 569"/>
                <a:gd name="T26" fmla="*/ 145 w 296"/>
                <a:gd name="T27" fmla="*/ 0 h 569"/>
                <a:gd name="T28" fmla="*/ 145 w 296"/>
                <a:gd name="T29" fmla="*/ 132 h 569"/>
                <a:gd name="T30" fmla="*/ 296 w 296"/>
                <a:gd name="T31" fmla="*/ 132 h 569"/>
                <a:gd name="T32" fmla="*/ 296 w 296"/>
                <a:gd name="T33" fmla="*/ 182 h 569"/>
                <a:gd name="T34" fmla="*/ 145 w 296"/>
                <a:gd name="T35" fmla="*/ 182 h 569"/>
                <a:gd name="T36" fmla="*/ 145 w 296"/>
                <a:gd name="T37" fmla="*/ 464 h 569"/>
                <a:gd name="T38" fmla="*/ 145 w 296"/>
                <a:gd name="T39" fmla="*/ 475 h 569"/>
                <a:gd name="T40" fmla="*/ 146 w 296"/>
                <a:gd name="T41" fmla="*/ 487 h 569"/>
                <a:gd name="T42" fmla="*/ 150 w 296"/>
                <a:gd name="T43" fmla="*/ 496 h 569"/>
                <a:gd name="T44" fmla="*/ 157 w 296"/>
                <a:gd name="T45" fmla="*/ 505 h 569"/>
                <a:gd name="T46" fmla="*/ 170 w 296"/>
                <a:gd name="T47" fmla="*/ 511 h 569"/>
                <a:gd name="T48" fmla="*/ 186 w 296"/>
                <a:gd name="T49" fmla="*/ 513 h 569"/>
                <a:gd name="T50" fmla="*/ 296 w 296"/>
                <a:gd name="T51" fmla="*/ 513 h 569"/>
                <a:gd name="T52" fmla="*/ 296 w 296"/>
                <a:gd name="T53" fmla="*/ 551 h 569"/>
                <a:gd name="T54" fmla="*/ 277 w 296"/>
                <a:gd name="T55" fmla="*/ 558 h 569"/>
                <a:gd name="T56" fmla="*/ 251 w 296"/>
                <a:gd name="T57" fmla="*/ 563 h 569"/>
                <a:gd name="T58" fmla="*/ 224 w 296"/>
                <a:gd name="T59" fmla="*/ 567 h 569"/>
                <a:gd name="T60" fmla="*/ 199 w 296"/>
                <a:gd name="T61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3" name="Freeform 145"/>
            <p:cNvSpPr>
              <a:spLocks noChangeAspect="1" noEditPoints="1"/>
            </p:cNvSpPr>
            <p:nvPr/>
          </p:nvSpPr>
          <p:spPr bwMode="auto">
            <a:xfrm>
              <a:off x="6923" y="9846"/>
              <a:ext cx="202" cy="803"/>
            </a:xfrm>
            <a:custGeom>
              <a:avLst/>
              <a:gdLst>
                <a:gd name="T0" fmla="*/ 67 w 202"/>
                <a:gd name="T1" fmla="*/ 803 h 803"/>
                <a:gd name="T2" fmla="*/ 56 w 202"/>
                <a:gd name="T3" fmla="*/ 803 h 803"/>
                <a:gd name="T4" fmla="*/ 40 w 202"/>
                <a:gd name="T5" fmla="*/ 801 h 803"/>
                <a:gd name="T6" fmla="*/ 20 w 202"/>
                <a:gd name="T7" fmla="*/ 799 h 803"/>
                <a:gd name="T8" fmla="*/ 0 w 202"/>
                <a:gd name="T9" fmla="*/ 794 h 803"/>
                <a:gd name="T10" fmla="*/ 0 w 202"/>
                <a:gd name="T11" fmla="*/ 747 h 803"/>
                <a:gd name="T12" fmla="*/ 54 w 202"/>
                <a:gd name="T13" fmla="*/ 747 h 803"/>
                <a:gd name="T14" fmla="*/ 78 w 202"/>
                <a:gd name="T15" fmla="*/ 747 h 803"/>
                <a:gd name="T16" fmla="*/ 96 w 202"/>
                <a:gd name="T17" fmla="*/ 743 h 803"/>
                <a:gd name="T18" fmla="*/ 110 w 202"/>
                <a:gd name="T19" fmla="*/ 736 h 803"/>
                <a:gd name="T20" fmla="*/ 121 w 202"/>
                <a:gd name="T21" fmla="*/ 727 h 803"/>
                <a:gd name="T22" fmla="*/ 130 w 202"/>
                <a:gd name="T23" fmla="*/ 711 h 803"/>
                <a:gd name="T24" fmla="*/ 134 w 202"/>
                <a:gd name="T25" fmla="*/ 689 h 803"/>
                <a:gd name="T26" fmla="*/ 135 w 202"/>
                <a:gd name="T27" fmla="*/ 660 h 803"/>
                <a:gd name="T28" fmla="*/ 135 w 202"/>
                <a:gd name="T29" fmla="*/ 178 h 803"/>
                <a:gd name="T30" fmla="*/ 202 w 202"/>
                <a:gd name="T31" fmla="*/ 178 h 803"/>
                <a:gd name="T32" fmla="*/ 202 w 202"/>
                <a:gd name="T33" fmla="*/ 664 h 803"/>
                <a:gd name="T34" fmla="*/ 201 w 202"/>
                <a:gd name="T35" fmla="*/ 700 h 803"/>
                <a:gd name="T36" fmla="*/ 193 w 202"/>
                <a:gd name="T37" fmla="*/ 730 h 803"/>
                <a:gd name="T38" fmla="*/ 181 w 202"/>
                <a:gd name="T39" fmla="*/ 754 h 803"/>
                <a:gd name="T40" fmla="*/ 166 w 202"/>
                <a:gd name="T41" fmla="*/ 772 h 803"/>
                <a:gd name="T42" fmla="*/ 146 w 202"/>
                <a:gd name="T43" fmla="*/ 786 h 803"/>
                <a:gd name="T44" fmla="*/ 123 w 202"/>
                <a:gd name="T45" fmla="*/ 795 h 803"/>
                <a:gd name="T46" fmla="*/ 96 w 202"/>
                <a:gd name="T47" fmla="*/ 801 h 803"/>
                <a:gd name="T48" fmla="*/ 67 w 202"/>
                <a:gd name="T49" fmla="*/ 803 h 803"/>
                <a:gd name="T50" fmla="*/ 135 w 202"/>
                <a:gd name="T51" fmla="*/ 84 h 803"/>
                <a:gd name="T52" fmla="*/ 135 w 202"/>
                <a:gd name="T53" fmla="*/ 0 h 803"/>
                <a:gd name="T54" fmla="*/ 202 w 202"/>
                <a:gd name="T55" fmla="*/ 0 h 803"/>
                <a:gd name="T56" fmla="*/ 202 w 202"/>
                <a:gd name="T57" fmla="*/ 84 h 803"/>
                <a:gd name="T58" fmla="*/ 135 w 202"/>
                <a:gd name="T59" fmla="*/ 84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4" name="Freeform 146"/>
            <p:cNvSpPr>
              <a:spLocks noChangeAspect="1"/>
            </p:cNvSpPr>
            <p:nvPr/>
          </p:nvSpPr>
          <p:spPr bwMode="auto">
            <a:xfrm>
              <a:off x="7221" y="10024"/>
              <a:ext cx="394" cy="617"/>
            </a:xfrm>
            <a:custGeom>
              <a:avLst/>
              <a:gdLst>
                <a:gd name="T0" fmla="*/ 168 w 394"/>
                <a:gd name="T1" fmla="*/ 617 h 617"/>
                <a:gd name="T2" fmla="*/ 103 w 394"/>
                <a:gd name="T3" fmla="*/ 617 h 617"/>
                <a:gd name="T4" fmla="*/ 174 w 394"/>
                <a:gd name="T5" fmla="*/ 432 h 617"/>
                <a:gd name="T6" fmla="*/ 0 w 394"/>
                <a:gd name="T7" fmla="*/ 0 h 617"/>
                <a:gd name="T8" fmla="*/ 72 w 394"/>
                <a:gd name="T9" fmla="*/ 0 h 617"/>
                <a:gd name="T10" fmla="*/ 206 w 394"/>
                <a:gd name="T11" fmla="*/ 345 h 617"/>
                <a:gd name="T12" fmla="*/ 208 w 394"/>
                <a:gd name="T13" fmla="*/ 345 h 617"/>
                <a:gd name="T14" fmla="*/ 329 w 394"/>
                <a:gd name="T15" fmla="*/ 0 h 617"/>
                <a:gd name="T16" fmla="*/ 394 w 394"/>
                <a:gd name="T17" fmla="*/ 0 h 617"/>
                <a:gd name="T18" fmla="*/ 168 w 394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5" name="Rectangle 147"/>
            <p:cNvSpPr>
              <a:spLocks noChangeAspect="1" noChangeArrowheads="1"/>
            </p:cNvSpPr>
            <p:nvPr/>
          </p:nvSpPr>
          <p:spPr bwMode="auto">
            <a:xfrm>
              <a:off x="7709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6" name="Rectangle 148"/>
            <p:cNvSpPr>
              <a:spLocks noChangeAspect="1" noChangeArrowheads="1"/>
            </p:cNvSpPr>
            <p:nvPr/>
          </p:nvSpPr>
          <p:spPr bwMode="auto">
            <a:xfrm>
              <a:off x="7930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7" name="Freeform 149"/>
            <p:cNvSpPr>
              <a:spLocks noChangeAspect="1" noEditPoints="1"/>
            </p:cNvSpPr>
            <p:nvPr/>
          </p:nvSpPr>
          <p:spPr bwMode="auto">
            <a:xfrm>
              <a:off x="8112" y="10015"/>
              <a:ext cx="366" cy="459"/>
            </a:xfrm>
            <a:custGeom>
              <a:avLst/>
              <a:gdLst>
                <a:gd name="T0" fmla="*/ 304 w 366"/>
                <a:gd name="T1" fmla="*/ 439 h 459"/>
                <a:gd name="T2" fmla="*/ 302 w 366"/>
                <a:gd name="T3" fmla="*/ 422 h 459"/>
                <a:gd name="T4" fmla="*/ 299 w 366"/>
                <a:gd name="T5" fmla="*/ 406 h 459"/>
                <a:gd name="T6" fmla="*/ 273 w 366"/>
                <a:gd name="T7" fmla="*/ 437 h 459"/>
                <a:gd name="T8" fmla="*/ 230 w 366"/>
                <a:gd name="T9" fmla="*/ 455 h 459"/>
                <a:gd name="T10" fmla="*/ 114 w 366"/>
                <a:gd name="T11" fmla="*/ 459 h 459"/>
                <a:gd name="T12" fmla="*/ 55 w 366"/>
                <a:gd name="T13" fmla="*/ 446 h 459"/>
                <a:gd name="T14" fmla="*/ 15 w 366"/>
                <a:gd name="T15" fmla="*/ 412 h 459"/>
                <a:gd name="T16" fmla="*/ 0 w 366"/>
                <a:gd name="T17" fmla="*/ 359 h 459"/>
                <a:gd name="T18" fmla="*/ 4 w 366"/>
                <a:gd name="T19" fmla="*/ 276 h 459"/>
                <a:gd name="T20" fmla="*/ 26 w 366"/>
                <a:gd name="T21" fmla="*/ 228 h 459"/>
                <a:gd name="T22" fmla="*/ 67 w 366"/>
                <a:gd name="T23" fmla="*/ 199 h 459"/>
                <a:gd name="T24" fmla="*/ 125 w 366"/>
                <a:gd name="T25" fmla="*/ 190 h 459"/>
                <a:gd name="T26" fmla="*/ 290 w 366"/>
                <a:gd name="T27" fmla="*/ 116 h 459"/>
                <a:gd name="T28" fmla="*/ 281 w 366"/>
                <a:gd name="T29" fmla="*/ 81 h 459"/>
                <a:gd name="T30" fmla="*/ 257 w 366"/>
                <a:gd name="T31" fmla="*/ 65 h 459"/>
                <a:gd name="T32" fmla="*/ 219 w 366"/>
                <a:gd name="T33" fmla="*/ 60 h 459"/>
                <a:gd name="T34" fmla="*/ 29 w 366"/>
                <a:gd name="T35" fmla="*/ 20 h 459"/>
                <a:gd name="T36" fmla="*/ 80 w 366"/>
                <a:gd name="T37" fmla="*/ 4 h 459"/>
                <a:gd name="T38" fmla="*/ 134 w 366"/>
                <a:gd name="T39" fmla="*/ 0 h 459"/>
                <a:gd name="T40" fmla="*/ 254 w 366"/>
                <a:gd name="T41" fmla="*/ 2 h 459"/>
                <a:gd name="T42" fmla="*/ 299 w 366"/>
                <a:gd name="T43" fmla="*/ 13 h 459"/>
                <a:gd name="T44" fmla="*/ 335 w 366"/>
                <a:gd name="T45" fmla="*/ 38 h 459"/>
                <a:gd name="T46" fmla="*/ 353 w 366"/>
                <a:gd name="T47" fmla="*/ 81 h 459"/>
                <a:gd name="T48" fmla="*/ 357 w 366"/>
                <a:gd name="T49" fmla="*/ 303 h 459"/>
                <a:gd name="T50" fmla="*/ 358 w 366"/>
                <a:gd name="T51" fmla="*/ 385 h 459"/>
                <a:gd name="T52" fmla="*/ 366 w 366"/>
                <a:gd name="T53" fmla="*/ 448 h 459"/>
                <a:gd name="T54" fmla="*/ 290 w 366"/>
                <a:gd name="T55" fmla="*/ 240 h 459"/>
                <a:gd name="T56" fmla="*/ 109 w 366"/>
                <a:gd name="T57" fmla="*/ 242 h 459"/>
                <a:gd name="T58" fmla="*/ 78 w 366"/>
                <a:gd name="T59" fmla="*/ 258 h 459"/>
                <a:gd name="T60" fmla="*/ 67 w 366"/>
                <a:gd name="T61" fmla="*/ 298 h 459"/>
                <a:gd name="T62" fmla="*/ 71 w 366"/>
                <a:gd name="T63" fmla="*/ 370 h 459"/>
                <a:gd name="T64" fmla="*/ 93 w 366"/>
                <a:gd name="T65" fmla="*/ 395 h 459"/>
                <a:gd name="T66" fmla="*/ 127 w 366"/>
                <a:gd name="T67" fmla="*/ 403 h 459"/>
                <a:gd name="T68" fmla="*/ 236 w 366"/>
                <a:gd name="T69" fmla="*/ 401 h 459"/>
                <a:gd name="T70" fmla="*/ 266 w 366"/>
                <a:gd name="T71" fmla="*/ 388 h 459"/>
                <a:gd name="T72" fmla="*/ 286 w 366"/>
                <a:gd name="T73" fmla="*/ 356 h 459"/>
                <a:gd name="T74" fmla="*/ 290 w 366"/>
                <a:gd name="T75" fmla="*/ 24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8" name="Freeform 150"/>
            <p:cNvSpPr>
              <a:spLocks noChangeAspect="1"/>
            </p:cNvSpPr>
            <p:nvPr/>
          </p:nvSpPr>
          <p:spPr bwMode="auto">
            <a:xfrm>
              <a:off x="8617" y="10015"/>
              <a:ext cx="360" cy="448"/>
            </a:xfrm>
            <a:custGeom>
              <a:avLst/>
              <a:gdLst>
                <a:gd name="T0" fmla="*/ 293 w 360"/>
                <a:gd name="T1" fmla="*/ 448 h 448"/>
                <a:gd name="T2" fmla="*/ 293 w 360"/>
                <a:gd name="T3" fmla="*/ 107 h 448"/>
                <a:gd name="T4" fmla="*/ 289 w 360"/>
                <a:gd name="T5" fmla="*/ 87 h 448"/>
                <a:gd name="T6" fmla="*/ 280 w 360"/>
                <a:gd name="T7" fmla="*/ 74 h 448"/>
                <a:gd name="T8" fmla="*/ 267 w 360"/>
                <a:gd name="T9" fmla="*/ 67 h 448"/>
                <a:gd name="T10" fmla="*/ 253 w 360"/>
                <a:gd name="T11" fmla="*/ 62 h 448"/>
                <a:gd name="T12" fmla="*/ 237 w 360"/>
                <a:gd name="T13" fmla="*/ 60 h 448"/>
                <a:gd name="T14" fmla="*/ 168 w 360"/>
                <a:gd name="T15" fmla="*/ 60 h 448"/>
                <a:gd name="T16" fmla="*/ 136 w 360"/>
                <a:gd name="T17" fmla="*/ 62 h 448"/>
                <a:gd name="T18" fmla="*/ 107 w 360"/>
                <a:gd name="T19" fmla="*/ 65 h 448"/>
                <a:gd name="T20" fmla="*/ 83 w 360"/>
                <a:gd name="T21" fmla="*/ 69 h 448"/>
                <a:gd name="T22" fmla="*/ 67 w 360"/>
                <a:gd name="T23" fmla="*/ 72 h 448"/>
                <a:gd name="T24" fmla="*/ 67 w 360"/>
                <a:gd name="T25" fmla="*/ 448 h 448"/>
                <a:gd name="T26" fmla="*/ 0 w 360"/>
                <a:gd name="T27" fmla="*/ 448 h 448"/>
                <a:gd name="T28" fmla="*/ 0 w 360"/>
                <a:gd name="T29" fmla="*/ 9 h 448"/>
                <a:gd name="T30" fmla="*/ 63 w 360"/>
                <a:gd name="T31" fmla="*/ 9 h 448"/>
                <a:gd name="T32" fmla="*/ 67 w 360"/>
                <a:gd name="T33" fmla="*/ 40 h 448"/>
                <a:gd name="T34" fmla="*/ 92 w 360"/>
                <a:gd name="T35" fmla="*/ 22 h 448"/>
                <a:gd name="T36" fmla="*/ 121 w 360"/>
                <a:gd name="T37" fmla="*/ 9 h 448"/>
                <a:gd name="T38" fmla="*/ 152 w 360"/>
                <a:gd name="T39" fmla="*/ 2 h 448"/>
                <a:gd name="T40" fmla="*/ 183 w 360"/>
                <a:gd name="T41" fmla="*/ 0 h 448"/>
                <a:gd name="T42" fmla="*/ 249 w 360"/>
                <a:gd name="T43" fmla="*/ 0 h 448"/>
                <a:gd name="T44" fmla="*/ 275 w 360"/>
                <a:gd name="T45" fmla="*/ 2 h 448"/>
                <a:gd name="T46" fmla="*/ 296 w 360"/>
                <a:gd name="T47" fmla="*/ 6 h 448"/>
                <a:gd name="T48" fmla="*/ 318 w 360"/>
                <a:gd name="T49" fmla="*/ 15 h 448"/>
                <a:gd name="T50" fmla="*/ 334 w 360"/>
                <a:gd name="T51" fmla="*/ 29 h 448"/>
                <a:gd name="T52" fmla="*/ 349 w 360"/>
                <a:gd name="T53" fmla="*/ 47 h 448"/>
                <a:gd name="T54" fmla="*/ 358 w 360"/>
                <a:gd name="T55" fmla="*/ 71 h 448"/>
                <a:gd name="T56" fmla="*/ 360 w 360"/>
                <a:gd name="T57" fmla="*/ 98 h 448"/>
                <a:gd name="T58" fmla="*/ 360 w 360"/>
                <a:gd name="T59" fmla="*/ 448 h 448"/>
                <a:gd name="T60" fmla="*/ 293 w 360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039" name="Freeform 151"/>
            <p:cNvSpPr>
              <a:spLocks noChangeAspect="1" noEditPoints="1"/>
            </p:cNvSpPr>
            <p:nvPr/>
          </p:nvSpPr>
          <p:spPr bwMode="auto">
            <a:xfrm>
              <a:off x="9107" y="9846"/>
              <a:ext cx="361" cy="628"/>
            </a:xfrm>
            <a:custGeom>
              <a:avLst/>
              <a:gdLst>
                <a:gd name="T0" fmla="*/ 302 w 361"/>
                <a:gd name="T1" fmla="*/ 617 h 628"/>
                <a:gd name="T2" fmla="*/ 295 w 361"/>
                <a:gd name="T3" fmla="*/ 584 h 628"/>
                <a:gd name="T4" fmla="*/ 269 w 361"/>
                <a:gd name="T5" fmla="*/ 606 h 628"/>
                <a:gd name="T6" fmla="*/ 240 w 361"/>
                <a:gd name="T7" fmla="*/ 619 h 628"/>
                <a:gd name="T8" fmla="*/ 210 w 361"/>
                <a:gd name="T9" fmla="*/ 626 h 628"/>
                <a:gd name="T10" fmla="*/ 177 w 361"/>
                <a:gd name="T11" fmla="*/ 628 h 628"/>
                <a:gd name="T12" fmla="*/ 107 w 361"/>
                <a:gd name="T13" fmla="*/ 628 h 628"/>
                <a:gd name="T14" fmla="*/ 87 w 361"/>
                <a:gd name="T15" fmla="*/ 626 h 628"/>
                <a:gd name="T16" fmla="*/ 65 w 361"/>
                <a:gd name="T17" fmla="*/ 620 h 628"/>
                <a:gd name="T18" fmla="*/ 45 w 361"/>
                <a:gd name="T19" fmla="*/ 613 h 628"/>
                <a:gd name="T20" fmla="*/ 27 w 361"/>
                <a:gd name="T21" fmla="*/ 599 h 628"/>
                <a:gd name="T22" fmla="*/ 13 w 361"/>
                <a:gd name="T23" fmla="*/ 581 h 628"/>
                <a:gd name="T24" fmla="*/ 3 w 361"/>
                <a:gd name="T25" fmla="*/ 557 h 628"/>
                <a:gd name="T26" fmla="*/ 0 w 361"/>
                <a:gd name="T27" fmla="*/ 527 h 628"/>
                <a:gd name="T28" fmla="*/ 0 w 361"/>
                <a:gd name="T29" fmla="*/ 292 h 628"/>
                <a:gd name="T30" fmla="*/ 3 w 361"/>
                <a:gd name="T31" fmla="*/ 259 h 628"/>
                <a:gd name="T32" fmla="*/ 13 w 361"/>
                <a:gd name="T33" fmla="*/ 232 h 628"/>
                <a:gd name="T34" fmla="*/ 27 w 361"/>
                <a:gd name="T35" fmla="*/ 211 h 628"/>
                <a:gd name="T36" fmla="*/ 45 w 361"/>
                <a:gd name="T37" fmla="*/ 193 h 628"/>
                <a:gd name="T38" fmla="*/ 69 w 361"/>
                <a:gd name="T39" fmla="*/ 180 h 628"/>
                <a:gd name="T40" fmla="*/ 96 w 361"/>
                <a:gd name="T41" fmla="*/ 171 h 628"/>
                <a:gd name="T42" fmla="*/ 126 w 361"/>
                <a:gd name="T43" fmla="*/ 169 h 628"/>
                <a:gd name="T44" fmla="*/ 190 w 361"/>
                <a:gd name="T45" fmla="*/ 169 h 628"/>
                <a:gd name="T46" fmla="*/ 220 w 361"/>
                <a:gd name="T47" fmla="*/ 171 h 628"/>
                <a:gd name="T48" fmla="*/ 249 w 361"/>
                <a:gd name="T49" fmla="*/ 180 h 628"/>
                <a:gd name="T50" fmla="*/ 275 w 361"/>
                <a:gd name="T51" fmla="*/ 191 h 628"/>
                <a:gd name="T52" fmla="*/ 295 w 361"/>
                <a:gd name="T53" fmla="*/ 207 h 628"/>
                <a:gd name="T54" fmla="*/ 295 w 361"/>
                <a:gd name="T55" fmla="*/ 0 h 628"/>
                <a:gd name="T56" fmla="*/ 361 w 361"/>
                <a:gd name="T57" fmla="*/ 0 h 628"/>
                <a:gd name="T58" fmla="*/ 361 w 361"/>
                <a:gd name="T59" fmla="*/ 617 h 628"/>
                <a:gd name="T60" fmla="*/ 302 w 361"/>
                <a:gd name="T61" fmla="*/ 617 h 628"/>
                <a:gd name="T62" fmla="*/ 295 w 361"/>
                <a:gd name="T63" fmla="*/ 256 h 628"/>
                <a:gd name="T64" fmla="*/ 275 w 361"/>
                <a:gd name="T65" fmla="*/ 247 h 628"/>
                <a:gd name="T66" fmla="*/ 249 w 361"/>
                <a:gd name="T67" fmla="*/ 238 h 628"/>
                <a:gd name="T68" fmla="*/ 219 w 361"/>
                <a:gd name="T69" fmla="*/ 231 h 628"/>
                <a:gd name="T70" fmla="*/ 182 w 361"/>
                <a:gd name="T71" fmla="*/ 229 h 628"/>
                <a:gd name="T72" fmla="*/ 119 w 361"/>
                <a:gd name="T73" fmla="*/ 229 h 628"/>
                <a:gd name="T74" fmla="*/ 108 w 361"/>
                <a:gd name="T75" fmla="*/ 229 h 628"/>
                <a:gd name="T76" fmla="*/ 96 w 361"/>
                <a:gd name="T77" fmla="*/ 232 h 628"/>
                <a:gd name="T78" fmla="*/ 85 w 361"/>
                <a:gd name="T79" fmla="*/ 240 h 628"/>
                <a:gd name="T80" fmla="*/ 76 w 361"/>
                <a:gd name="T81" fmla="*/ 252 h 628"/>
                <a:gd name="T82" fmla="*/ 70 w 361"/>
                <a:gd name="T83" fmla="*/ 268 h 628"/>
                <a:gd name="T84" fmla="*/ 69 w 361"/>
                <a:gd name="T85" fmla="*/ 290 h 628"/>
                <a:gd name="T86" fmla="*/ 69 w 361"/>
                <a:gd name="T87" fmla="*/ 512 h 628"/>
                <a:gd name="T88" fmla="*/ 70 w 361"/>
                <a:gd name="T89" fmla="*/ 534 h 628"/>
                <a:gd name="T90" fmla="*/ 78 w 361"/>
                <a:gd name="T91" fmla="*/ 550 h 628"/>
                <a:gd name="T92" fmla="*/ 88 w 361"/>
                <a:gd name="T93" fmla="*/ 559 h 628"/>
                <a:gd name="T94" fmla="*/ 103 w 361"/>
                <a:gd name="T95" fmla="*/ 564 h 628"/>
                <a:gd name="T96" fmla="*/ 116 w 361"/>
                <a:gd name="T97" fmla="*/ 566 h 628"/>
                <a:gd name="T98" fmla="*/ 130 w 361"/>
                <a:gd name="T99" fmla="*/ 566 h 628"/>
                <a:gd name="T100" fmla="*/ 181 w 361"/>
                <a:gd name="T101" fmla="*/ 566 h 628"/>
                <a:gd name="T102" fmla="*/ 220 w 361"/>
                <a:gd name="T103" fmla="*/ 564 h 628"/>
                <a:gd name="T104" fmla="*/ 251 w 361"/>
                <a:gd name="T105" fmla="*/ 561 h 628"/>
                <a:gd name="T106" fmla="*/ 276 w 361"/>
                <a:gd name="T107" fmla="*/ 555 h 628"/>
                <a:gd name="T108" fmla="*/ 295 w 361"/>
                <a:gd name="T109" fmla="*/ 552 h 628"/>
                <a:gd name="T110" fmla="*/ 295 w 361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 b="1">
          <a:solidFill>
            <a:srgbClr val="3F3018"/>
          </a:solidFill>
          <a:latin typeface="Verdana" pitchFamily="34" charset="0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98525" indent="-273050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343025" indent="-18097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892300" indent="-18256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3320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7892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32464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7036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4160838" indent="-176213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sykiatrien.rm.dk/forbedri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Temp\20200415_0833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3" b="24505"/>
          <a:stretch/>
        </p:blipFill>
        <p:spPr bwMode="auto">
          <a:xfrm>
            <a:off x="179512" y="771896"/>
            <a:ext cx="8784978" cy="301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>
          <a:xfrm>
            <a:off x="898525" y="3813175"/>
            <a:ext cx="7705923" cy="1439863"/>
          </a:xfrm>
        </p:spPr>
        <p:txBody>
          <a:bodyPr/>
          <a:lstStyle/>
          <a:p>
            <a:r>
              <a:rPr lang="da-DK" sz="2800" dirty="0" smtClean="0"/>
              <a:t>Trin for trin: </a:t>
            </a:r>
            <a:r>
              <a:rPr lang="da-DK" dirty="0" err="1" smtClean="0"/>
              <a:t>Paretoanalyse</a:t>
            </a:r>
            <a:endParaRPr lang="da-DK" dirty="0"/>
          </a:p>
        </p:txBody>
      </p:sp>
      <p:sp>
        <p:nvSpPr>
          <p:cNvPr id="8" name="Undertitel 7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bg1"/>
                </a:solidFill>
              </a:rPr>
              <a:t>Psykiatriens forbedringsværktøjskasse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6" name="Picture 2" descr="N:\Afdeling\POSADMIN\KOM\K-team\FORBEDRING TIL WWW\Figurer og logo\SPOK uden baggrun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2" r="32481"/>
          <a:stretch/>
        </p:blipFill>
        <p:spPr bwMode="auto">
          <a:xfrm>
            <a:off x="-1088908" y="2852936"/>
            <a:ext cx="364468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50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4. Lav et diagram med kumuleret andel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dirty="0" smtClean="0">
                <a:solidFill>
                  <a:schemeClr val="accent3"/>
                </a:solidFill>
              </a:rPr>
              <a:t>C) </a:t>
            </a:r>
            <a:r>
              <a:rPr lang="da-DK" altLang="da-DK" dirty="0"/>
              <a:t>Print dit søjlediagram og </a:t>
            </a:r>
            <a:r>
              <a:rPr lang="da-DK" altLang="da-DK" dirty="0" smtClean="0"/>
              <a:t>tegn prikker, </a:t>
            </a:r>
            <a:r>
              <a:rPr lang="da-DK" altLang="da-DK" dirty="0"/>
              <a:t>der viser den kumulerede procent. Forbind prikkerne med en </a:t>
            </a:r>
            <a:r>
              <a:rPr lang="da-DK" altLang="da-DK" dirty="0" smtClean="0"/>
              <a:t>streg:</a:t>
            </a:r>
          </a:p>
          <a:p>
            <a:pPr marL="0" indent="0">
              <a:buNone/>
            </a:pPr>
            <a:endParaRPr lang="da-DK" altLang="da-DK" dirty="0"/>
          </a:p>
          <a:p>
            <a:pPr marL="0" indent="0">
              <a:buNone/>
            </a:pPr>
            <a:endParaRPr lang="da-DK" altLang="da-DK" dirty="0" smtClean="0"/>
          </a:p>
          <a:p>
            <a:pPr marL="0" indent="0">
              <a:buNone/>
            </a:pPr>
            <a:endParaRPr lang="da-DK" altLang="da-DK" dirty="0"/>
          </a:p>
          <a:p>
            <a:pPr marL="0" indent="0">
              <a:buNone/>
            </a:pPr>
            <a:endParaRPr lang="da-DK" altLang="da-DK" dirty="0" smtClean="0"/>
          </a:p>
          <a:p>
            <a:pPr marL="0" indent="0">
              <a:buNone/>
            </a:pPr>
            <a:r>
              <a:rPr lang="da-DK" altLang="da-DK" dirty="0" smtClean="0"/>
              <a:t> </a:t>
            </a:r>
            <a:endParaRPr lang="da-DK" alt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84984"/>
            <a:ext cx="5184576" cy="290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18CBDE27-680A-4D9E-B98F-56ED185388AB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10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</a:t>
            </a: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47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5. Udvælg de vitale få årsager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da-DK" altLang="da-DK" dirty="0" smtClean="0"/>
              <a:t>Vælg </a:t>
            </a:r>
            <a:r>
              <a:rPr lang="da-DK" altLang="da-DK" dirty="0"/>
              <a:t>de </a:t>
            </a:r>
            <a:r>
              <a:rPr lang="da-DK" altLang="da-DK" dirty="0" smtClean="0"/>
              <a:t>årsager, </a:t>
            </a:r>
            <a:r>
              <a:rPr lang="da-DK" altLang="da-DK" dirty="0"/>
              <a:t>der er de mest alvorlige og som </a:t>
            </a:r>
            <a:r>
              <a:rPr lang="da-DK" altLang="da-DK" dirty="0" smtClean="0"/>
              <a:t>bør </a:t>
            </a:r>
            <a:r>
              <a:rPr lang="da-DK" altLang="da-DK" dirty="0"/>
              <a:t>prioriteres i </a:t>
            </a:r>
            <a:r>
              <a:rPr lang="da-DK" altLang="da-DK" dirty="0" smtClean="0"/>
              <a:t>forbedringsarbejdet:</a:t>
            </a:r>
            <a:endParaRPr lang="da-DK" altLang="da-DK" dirty="0"/>
          </a:p>
          <a:p>
            <a:pPr marL="457200" indent="-457200">
              <a:buFont typeface="+mj-lt"/>
              <a:buAutoNum type="arabicPeriod" startAt="4"/>
            </a:pPr>
            <a:endParaRPr lang="da-DK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3117448"/>
            <a:ext cx="5112568" cy="297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e 6"/>
          <p:cNvSpPr/>
          <p:nvPr/>
        </p:nvSpPr>
        <p:spPr>
          <a:xfrm>
            <a:off x="3275856" y="3212976"/>
            <a:ext cx="1584176" cy="2952328"/>
          </a:xfrm>
          <a:prstGeom prst="ellipse">
            <a:avLst/>
          </a:prstGeom>
          <a:noFill/>
          <a:ln w="12700" cap="rnd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755649" y="3501008"/>
            <a:ext cx="24481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Kategorierne E og A i diagrammet her udgør tilsammen 66 % af de registrerede årsager til fejl </a:t>
            </a:r>
            <a:endParaRPr lang="da-DK" dirty="0"/>
          </a:p>
        </p:txBody>
      </p:sp>
      <p:sp>
        <p:nvSpPr>
          <p:cNvPr id="9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18CBDE27-680A-4D9E-B98F-56ED185388AB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11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</a:t>
            </a: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06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Få mere værktøj til at arbejde med data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19136" y="2060848"/>
            <a:ext cx="8173344" cy="4298057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Besøg værktøjskassen </a:t>
            </a:r>
            <a:r>
              <a:rPr lang="da-DK" smtClean="0"/>
              <a:t>på </a:t>
            </a:r>
            <a:r>
              <a:rPr lang="da-DK" smtClean="0">
                <a:hlinkClick r:id="rId2"/>
              </a:rPr>
              <a:t>www.psykiatrien.rm.dk/forbedring</a:t>
            </a:r>
            <a:r>
              <a:rPr lang="da-DK" smtClean="0"/>
              <a:t> og </a:t>
            </a:r>
            <a:r>
              <a:rPr lang="da-DK" dirty="0" smtClean="0"/>
              <a:t>find bl.a.:</a:t>
            </a:r>
          </a:p>
          <a:p>
            <a:pPr lvl="1"/>
            <a:r>
              <a:rPr lang="da-DK" dirty="0" smtClean="0"/>
              <a:t>Skabelon til </a:t>
            </a:r>
            <a:r>
              <a:rPr lang="da-DK" dirty="0" err="1" smtClean="0"/>
              <a:t>paretoanalyse</a:t>
            </a:r>
            <a:endParaRPr lang="da-DK" dirty="0" smtClean="0"/>
          </a:p>
          <a:p>
            <a:pPr lvl="1"/>
            <a:r>
              <a:rPr lang="da-DK" dirty="0" smtClean="0"/>
              <a:t>Trin for trin-vejledning til fiskebensdiagram</a:t>
            </a:r>
            <a:endParaRPr lang="da-DK" dirty="0"/>
          </a:p>
          <a:p>
            <a:pPr lvl="1"/>
            <a:r>
              <a:rPr lang="da-DK" dirty="0" smtClean="0"/>
              <a:t>Trin for trin-vejledning til ”</a:t>
            </a:r>
            <a:r>
              <a:rPr lang="da-DK" dirty="0" err="1" smtClean="0"/>
              <a:t>Quick</a:t>
            </a:r>
            <a:r>
              <a:rPr lang="da-DK" dirty="0" smtClean="0"/>
              <a:t> &amp; </a:t>
            </a:r>
            <a:r>
              <a:rPr lang="da-DK" dirty="0" err="1" smtClean="0"/>
              <a:t>dirty</a:t>
            </a:r>
            <a:endParaRPr lang="da-DK" dirty="0"/>
          </a:p>
          <a:p>
            <a:pPr lvl="1"/>
            <a:endParaRPr lang="da-DK" dirty="0" smtClean="0"/>
          </a:p>
          <a:p>
            <a:pPr marL="0" indent="0">
              <a:spcAft>
                <a:spcPts val="0"/>
              </a:spcAft>
              <a:buNone/>
              <a:defRPr/>
            </a:pPr>
            <a:endParaRPr lang="da-DK" sz="1200" dirty="0">
              <a:solidFill>
                <a:srgbClr val="FF0000"/>
              </a:solidFill>
            </a:endParaRPr>
          </a:p>
        </p:txBody>
      </p:sp>
      <p:sp>
        <p:nvSpPr>
          <p:cNvPr id="6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18CBDE27-680A-4D9E-B98F-56ED185388AB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12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</a:t>
            </a: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94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Hvornår bruges en </a:t>
            </a:r>
            <a:r>
              <a:rPr lang="da-DK" dirty="0" err="1"/>
              <a:t>paretoanalyse</a:t>
            </a:r>
            <a:r>
              <a:rPr lang="da-DK" dirty="0"/>
              <a:t>?</a:t>
            </a:r>
          </a:p>
        </p:txBody>
      </p:sp>
      <p:graphicFrame>
        <p:nvGraphicFramePr>
          <p:cNvPr id="8" name="Pladsholder til indhold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498864"/>
              </p:ext>
            </p:extLst>
          </p:nvPr>
        </p:nvGraphicFramePr>
        <p:xfrm>
          <a:off x="683568" y="2492896"/>
          <a:ext cx="7704137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18CBDE27-680A-4D9E-B98F-56ED185388AB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2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</a:t>
            </a: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574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Paretoanalyse</a:t>
            </a:r>
            <a:r>
              <a:rPr lang="da-DK" dirty="0" smtClean="0"/>
              <a:t> = Identificér de få, vitale årsager til problemet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  <a:defRPr/>
            </a:pPr>
            <a:endParaRPr lang="da-DK" b="1" dirty="0" smtClean="0"/>
          </a:p>
          <a:p>
            <a:pPr marL="0" indent="0">
              <a:buNone/>
              <a:defRPr/>
            </a:pPr>
            <a:r>
              <a:rPr lang="da-DK" sz="2200" b="1" dirty="0" err="1" smtClean="0"/>
              <a:t>Paretoprincippet</a:t>
            </a:r>
            <a:r>
              <a:rPr lang="da-DK" sz="2200" b="1" dirty="0" smtClean="0"/>
              <a:t> </a:t>
            </a:r>
            <a:r>
              <a:rPr lang="da-DK" sz="2200" b="1" dirty="0"/>
              <a:t>80/20:</a:t>
            </a:r>
          </a:p>
          <a:p>
            <a:pPr>
              <a:defRPr/>
            </a:pPr>
            <a:r>
              <a:rPr lang="da-DK" sz="2200" dirty="0"/>
              <a:t>80% af </a:t>
            </a:r>
            <a:r>
              <a:rPr lang="da-DK" sz="2200" dirty="0" smtClean="0"/>
              <a:t>problemet </a:t>
            </a:r>
            <a:r>
              <a:rPr lang="da-DK" sz="2200" dirty="0"/>
              <a:t>kommer fra 20% af årsagerne</a:t>
            </a:r>
          </a:p>
          <a:p>
            <a:pPr>
              <a:defRPr/>
            </a:pPr>
            <a:endParaRPr lang="da-DK" dirty="0" smtClean="0"/>
          </a:p>
          <a:p>
            <a:pPr>
              <a:defRPr/>
            </a:pPr>
            <a:endParaRPr lang="da-DK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40655663"/>
              </p:ext>
            </p:extLst>
          </p:nvPr>
        </p:nvGraphicFramePr>
        <p:xfrm>
          <a:off x="1043608" y="3861048"/>
          <a:ext cx="7560840" cy="239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Ellipse 5"/>
          <p:cNvSpPr/>
          <p:nvPr/>
        </p:nvSpPr>
        <p:spPr>
          <a:xfrm>
            <a:off x="1763688" y="3645024"/>
            <a:ext cx="1656184" cy="2160240"/>
          </a:xfrm>
          <a:prstGeom prst="ellipse">
            <a:avLst/>
          </a:prstGeom>
          <a:noFill/>
          <a:ln w="28575" cap="rnd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3F3018"/>
              </a:solidFill>
            </a:endParaRPr>
          </a:p>
        </p:txBody>
      </p:sp>
      <p:sp>
        <p:nvSpPr>
          <p:cNvPr id="7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18CBDE27-680A-4D9E-B98F-56ED185388AB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3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</a:t>
            </a: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080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Sådan gør du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altLang="da-DK" b="1" dirty="0" smtClean="0"/>
              <a:t>Hvert punkt uddybes på de følgende slides:</a:t>
            </a:r>
            <a:endParaRPr lang="da-DK" altLang="da-DK" b="1" dirty="0"/>
          </a:p>
          <a:p>
            <a:pPr marL="457200" indent="-457200">
              <a:buFont typeface="+mj-lt"/>
              <a:buAutoNum type="arabicPeriod"/>
            </a:pPr>
            <a:r>
              <a:rPr lang="da-DK" altLang="da-DK" dirty="0" smtClean="0"/>
              <a:t>Indsaml årsager til problemet</a:t>
            </a:r>
          </a:p>
          <a:p>
            <a:pPr marL="457200" indent="-457200">
              <a:buFont typeface="+mj-lt"/>
              <a:buAutoNum type="arabicPeriod"/>
            </a:pPr>
            <a:r>
              <a:rPr lang="da-DK" altLang="da-DK" dirty="0" smtClean="0"/>
              <a:t>Lav et </a:t>
            </a:r>
            <a:r>
              <a:rPr lang="da-DK" altLang="da-DK" dirty="0"/>
              <a:t>”</a:t>
            </a:r>
            <a:r>
              <a:rPr lang="da-DK" altLang="da-DK" dirty="0" smtClean="0"/>
              <a:t>ølkasse-regnskab</a:t>
            </a:r>
            <a:r>
              <a:rPr lang="da-DK" altLang="da-DK" dirty="0"/>
              <a:t>” over </a:t>
            </a:r>
            <a:r>
              <a:rPr lang="da-DK" altLang="da-DK" dirty="0" smtClean="0"/>
              <a:t>årsagerne</a:t>
            </a:r>
            <a:endParaRPr lang="da-DK" altLang="da-DK" dirty="0"/>
          </a:p>
          <a:p>
            <a:pPr marL="457200" indent="-457200">
              <a:buFont typeface="+mj-lt"/>
              <a:buAutoNum type="arabicPeriod"/>
            </a:pPr>
            <a:r>
              <a:rPr lang="da-DK" altLang="da-DK" dirty="0"/>
              <a:t>Lav en rangliste </a:t>
            </a:r>
            <a:r>
              <a:rPr lang="da-DK" altLang="da-DK" dirty="0" smtClean="0"/>
              <a:t>over årsagerne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 smtClean="0"/>
              <a:t>Lav et diagram med kumuleret andel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 smtClean="0"/>
              <a:t>Udvælg de alvorligste problemtyper</a:t>
            </a:r>
          </a:p>
          <a:p>
            <a:pPr marL="457200" indent="-457200">
              <a:buFont typeface="+mj-lt"/>
              <a:buAutoNum type="arabicPeriod"/>
            </a:pPr>
            <a:endParaRPr lang="da-DK" dirty="0"/>
          </a:p>
        </p:txBody>
      </p:sp>
      <p:sp>
        <p:nvSpPr>
          <p:cNvPr id="5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18CBDE27-680A-4D9E-B98F-56ED185388AB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4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</a:t>
            </a: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692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1. Indsaml mulige årsager til problemet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 anchor="t"/>
          <a:lstStyle/>
          <a:p>
            <a:pPr marL="457200" indent="-457200">
              <a:buFont typeface="+mj-lt"/>
              <a:buAutoNum type="arabicPeriod"/>
            </a:pPr>
            <a:endParaRPr lang="da-DK" altLang="da-DK" dirty="0"/>
          </a:p>
          <a:p>
            <a:pPr marL="0" indent="0">
              <a:buNone/>
            </a:pPr>
            <a:r>
              <a:rPr lang="da-DK" altLang="da-DK" dirty="0" smtClean="0"/>
              <a:t>Et fiskebensdiagram er en metode, som kan bruges til at udforske og visualisere de mulige årsager til kvalitetsproblemet.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422449"/>
            <a:ext cx="3779837" cy="348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18CBDE27-680A-4D9E-B98F-56ED185388AB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5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</a:t>
            </a: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340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2. Lav et ølkasse-regnskab over årsagerne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19138" y="2159000"/>
            <a:ext cx="2844750" cy="4010025"/>
          </a:xfrm>
        </p:spPr>
        <p:txBody>
          <a:bodyPr anchor="t"/>
          <a:lstStyle/>
          <a:p>
            <a:pPr marL="457200" indent="-457200">
              <a:buFont typeface="+mj-lt"/>
              <a:buAutoNum type="arabicPeriod"/>
            </a:pPr>
            <a:endParaRPr lang="da-DK" altLang="da-DK" dirty="0" smtClean="0"/>
          </a:p>
          <a:p>
            <a:pPr marL="0" indent="0">
              <a:buNone/>
            </a:pPr>
            <a:r>
              <a:rPr lang="da-DK" altLang="da-DK" sz="2200" dirty="0" smtClean="0"/>
              <a:t>Lav en simpel optælling med papir og blyant. </a:t>
            </a:r>
          </a:p>
          <a:p>
            <a:pPr marL="0" indent="0">
              <a:buNone/>
            </a:pPr>
            <a:r>
              <a:rPr lang="da-DK" altLang="da-DK" sz="2200" dirty="0" smtClean="0"/>
              <a:t>Registrer forekomsten af de forskellige årsager til problemet, der er fremkommet ved fiskebensdiagrammet. </a:t>
            </a:r>
            <a:endParaRPr lang="da-DK" altLang="da-DK" sz="2200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569191"/>
              </p:ext>
            </p:extLst>
          </p:nvPr>
        </p:nvGraphicFramePr>
        <p:xfrm>
          <a:off x="3851920" y="2204864"/>
          <a:ext cx="4987638" cy="3733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62546"/>
                <a:gridCol w="554182"/>
                <a:gridCol w="554182"/>
                <a:gridCol w="554182"/>
                <a:gridCol w="554182"/>
                <a:gridCol w="554182"/>
                <a:gridCol w="554182"/>
              </a:tblGrid>
              <a:tr h="370840">
                <a:tc gridSpan="7">
                  <a:txBody>
                    <a:bodyPr/>
                    <a:lstStyle/>
                    <a:p>
                      <a:r>
                        <a:rPr lang="da-DK" sz="1600" dirty="0" smtClean="0"/>
                        <a:t>Årsager til X kvalitetsproblem </a:t>
                      </a:r>
                      <a:endParaRPr lang="da-DK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370840">
                <a:tc gridSpan="7">
                  <a:txBody>
                    <a:bodyPr/>
                    <a:lstStyle/>
                    <a:p>
                      <a:r>
                        <a:rPr lang="da-DK" sz="1600" dirty="0" smtClean="0"/>
                        <a:t>Dato og tidspunkt for dataindsamling</a:t>
                      </a:r>
                      <a:endParaRPr lang="da-DK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dirty="0" smtClean="0"/>
                        <a:t>d.6.4</a:t>
                      </a:r>
                    </a:p>
                    <a:p>
                      <a:r>
                        <a:rPr lang="da-DK" sz="1000" dirty="0" smtClean="0"/>
                        <a:t>8.15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dirty="0" smtClean="0"/>
                        <a:t>d.7.4</a:t>
                      </a:r>
                    </a:p>
                    <a:p>
                      <a:r>
                        <a:rPr lang="da-DK" sz="1000" dirty="0" smtClean="0"/>
                        <a:t>8.15</a:t>
                      </a:r>
                      <a:endParaRPr lang="da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dirty="0" smtClean="0"/>
                        <a:t>d.8.4</a:t>
                      </a:r>
                    </a:p>
                    <a:p>
                      <a:r>
                        <a:rPr lang="da-DK" sz="1000" dirty="0" smtClean="0"/>
                        <a:t>8.15</a:t>
                      </a:r>
                      <a:endParaRPr lang="da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dirty="0" smtClean="0"/>
                        <a:t>d.9.4</a:t>
                      </a:r>
                    </a:p>
                    <a:p>
                      <a:r>
                        <a:rPr lang="da-DK" sz="1000" dirty="0" smtClean="0"/>
                        <a:t>8.15</a:t>
                      </a:r>
                      <a:endParaRPr lang="da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dirty="0" smtClean="0"/>
                        <a:t>10.4</a:t>
                      </a:r>
                    </a:p>
                    <a:p>
                      <a:r>
                        <a:rPr lang="da-DK" sz="1000" dirty="0" smtClean="0"/>
                        <a:t>8.15</a:t>
                      </a:r>
                      <a:endParaRPr lang="da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000" dirty="0" smtClean="0"/>
                        <a:t>11.4</a:t>
                      </a:r>
                    </a:p>
                    <a:p>
                      <a:r>
                        <a:rPr lang="da-DK" sz="1000" dirty="0" smtClean="0"/>
                        <a:t>8.15</a:t>
                      </a:r>
                      <a:endParaRPr lang="da-DK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Årsag A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err="1" smtClean="0"/>
                        <a:t>lllll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err="1" smtClean="0"/>
                        <a:t>lll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ll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ll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l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err="1" smtClean="0"/>
                        <a:t>lll</a:t>
                      </a:r>
                      <a:endParaRPr lang="da-DK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Årsag B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l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ll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ll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Årsag</a:t>
                      </a:r>
                      <a:r>
                        <a:rPr lang="da-DK" sz="1600" baseline="0" dirty="0" smtClean="0"/>
                        <a:t> C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err="1" smtClean="0"/>
                        <a:t>lll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err="1" smtClean="0"/>
                        <a:t>llll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l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err="1" smtClean="0"/>
                        <a:t>lll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Årsag</a:t>
                      </a:r>
                      <a:r>
                        <a:rPr lang="da-DK" sz="1600" baseline="0" dirty="0" smtClean="0"/>
                        <a:t> D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ll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err="1" smtClean="0"/>
                        <a:t>llll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ll</a:t>
                      </a:r>
                      <a:endParaRPr lang="da-DK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Årsag</a:t>
                      </a:r>
                      <a:r>
                        <a:rPr lang="da-DK" sz="1600" baseline="0" dirty="0" smtClean="0"/>
                        <a:t> E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err="1" smtClean="0"/>
                        <a:t>lllll</a:t>
                      </a:r>
                      <a:r>
                        <a:rPr lang="da-DK" sz="1200" dirty="0" smtClean="0"/>
                        <a:t> ll 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l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ll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err="1" smtClean="0"/>
                        <a:t>lllll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ll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l</a:t>
                      </a:r>
                      <a:endParaRPr lang="da-DK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Årsag F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ll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err="1" smtClean="0"/>
                        <a:t>llll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l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Årsag G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err="1" smtClean="0"/>
                        <a:t>lll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err="1" smtClean="0"/>
                        <a:t>lllll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 smtClean="0"/>
                        <a:t>l</a:t>
                      </a:r>
                      <a:endParaRPr lang="da-DK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18CBDE27-680A-4D9E-B98F-56ED185388AB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6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</a:t>
            </a: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61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3</a:t>
            </a:r>
            <a:r>
              <a:rPr lang="da-DK" dirty="0" smtClean="0"/>
              <a:t>. Lav en rangliste over årsagerne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457200" indent="-457200">
              <a:buFont typeface="+mj-lt"/>
              <a:buAutoNum type="arabicPeriod"/>
            </a:pPr>
            <a:endParaRPr lang="da-DK" altLang="da-DK" dirty="0" smtClean="0"/>
          </a:p>
          <a:p>
            <a:pPr marL="0" indent="0">
              <a:buNone/>
            </a:pPr>
            <a:endParaRPr lang="da-DK" altLang="da-DK" dirty="0"/>
          </a:p>
          <a:p>
            <a:pPr marL="0" indent="0">
              <a:buNone/>
            </a:pPr>
            <a:endParaRPr lang="da-DK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29396182"/>
              </p:ext>
            </p:extLst>
          </p:nvPr>
        </p:nvGraphicFramePr>
        <p:xfrm>
          <a:off x="539552" y="2708920"/>
          <a:ext cx="820891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18CBDE27-680A-4D9E-B98F-56ED185388AB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7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</a:t>
            </a: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7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4. Lav et diagram med kumuleret andel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dirty="0" smtClean="0">
                <a:solidFill>
                  <a:schemeClr val="accent3"/>
                </a:solidFill>
              </a:rPr>
              <a:t>A) </a:t>
            </a:r>
            <a:r>
              <a:rPr lang="da-DK" dirty="0" smtClean="0"/>
              <a:t>Lav et diagram, hvor frekvensen af hver kategori omregnes til procent:</a:t>
            </a:r>
          </a:p>
          <a:p>
            <a:pPr marL="457200" indent="-457200">
              <a:buAutoNum type="alphaUcParenR"/>
            </a:pPr>
            <a:endParaRPr lang="da-DK" dirty="0"/>
          </a:p>
          <a:p>
            <a:pPr marL="457200" indent="-457200">
              <a:buAutoNum type="alphaUcParenR"/>
            </a:pPr>
            <a:endParaRPr lang="da-DK" dirty="0" smtClean="0"/>
          </a:p>
          <a:p>
            <a:pPr marL="457200" indent="-457200">
              <a:buAutoNum type="alphaUcParenR"/>
            </a:pPr>
            <a:endParaRPr lang="da-DK" dirty="0"/>
          </a:p>
          <a:p>
            <a:pPr marL="457200" indent="-457200">
              <a:buAutoNum type="alphaUcParenR"/>
            </a:pPr>
            <a:endParaRPr lang="da-DK" dirty="0" smtClean="0"/>
          </a:p>
          <a:p>
            <a:pPr marL="457200" indent="-457200">
              <a:buAutoNum type="alphaUcParenR"/>
            </a:pPr>
            <a:endParaRPr lang="da-DK" dirty="0"/>
          </a:p>
          <a:p>
            <a:pPr marL="457200" indent="-457200">
              <a:buAutoNum type="alphaUcParenR"/>
            </a:pPr>
            <a:endParaRPr lang="da-DK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1" r="72845" b="51456"/>
          <a:stretch/>
        </p:blipFill>
        <p:spPr bwMode="auto">
          <a:xfrm>
            <a:off x="1259632" y="3429000"/>
            <a:ext cx="5184576" cy="281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18CBDE27-680A-4D9E-B98F-56ED185388AB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8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</a:t>
            </a: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18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4. Lav et diagram med kumuleret andel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dirty="0" smtClean="0">
                <a:solidFill>
                  <a:schemeClr val="accent3"/>
                </a:solidFill>
              </a:rPr>
              <a:t>B) </a:t>
            </a:r>
            <a:r>
              <a:rPr lang="da-DK" dirty="0" smtClean="0"/>
              <a:t>Udregn kumuleret procent: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3" r="64655" b="51595"/>
          <a:stretch/>
        </p:blipFill>
        <p:spPr bwMode="auto">
          <a:xfrm>
            <a:off x="755576" y="3044285"/>
            <a:ext cx="6516216" cy="304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dsholder til sidefod 3"/>
          <p:cNvSpPr>
            <a:spLocks noGrp="1"/>
          </p:cNvSpPr>
          <p:nvPr>
            <p:ph type="ftr" sz="quarter" idx="10"/>
          </p:nvPr>
        </p:nvSpPr>
        <p:spPr>
          <a:xfrm>
            <a:off x="6638925" y="6332538"/>
            <a:ext cx="2324100" cy="30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fld id="{18CBDE27-680A-4D9E-B98F-56ED185388AB}" type="slidenum">
              <a:rPr lang="da-DK" altLang="da-DK" sz="900" smtClean="0">
                <a:solidFill>
                  <a:schemeClr val="accent2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9</a:t>
            </a:fld>
            <a:r>
              <a:rPr lang="da-DK" altLang="da-DK" sz="900" dirty="0" smtClean="0">
                <a:solidFill>
                  <a:schemeClr val="accent2"/>
                </a:solidFill>
              </a:rPr>
              <a:t>  ▪  </a:t>
            </a:r>
            <a:r>
              <a:rPr lang="da-DK" altLang="da-DK" sz="900" dirty="0" smtClean="0">
                <a:solidFill>
                  <a:schemeClr val="accent2"/>
                </a:solidFill>
              </a:rPr>
              <a:t>Psykiatrien</a:t>
            </a:r>
            <a:endParaRPr lang="da-DK" altLang="da-DK" sz="9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49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Trin for trin: Paretoanalyse&amp;quot;&quot;/&gt;&lt;property id=&quot;20307&quot; value=&quot;262&quot;/&gt;&lt;/object&gt;&lt;object type=&quot;3&quot; unique_id=&quot;12735&quot;&gt;&lt;property id=&quot;20148&quot; value=&quot;5&quot;/&gt;&lt;property id=&quot;20300&quot; value=&quot;Slide 3 - &amp;quot;Paretoanalyse = Identificér de få, vitale årsager til problemet&amp;quot;&quot;/&gt;&lt;property id=&quot;20307&quot; value=&quot;288&quot;/&gt;&lt;/object&gt;&lt;object type=&quot;3&quot; unique_id=&quot;12736&quot;&gt;&lt;property id=&quot;20148&quot; value=&quot;5&quot;/&gt;&lt;property id=&quot;20300&quot; value=&quot;Slide 4 - &amp;quot;Sådan gør du&amp;quot;&quot;/&gt;&lt;property id=&quot;20307&quot; value=&quot;292&quot;/&gt;&lt;/object&gt;&lt;object type=&quot;3&quot; unique_id=&quot;12737&quot;&gt;&lt;property id=&quot;20148&quot; value=&quot;5&quot;/&gt;&lt;property id=&quot;20300&quot; value=&quot;Slide 5 - &amp;quot;1. Indsaml mulige årsager til problemet&amp;quot;&quot;/&gt;&lt;property id=&quot;20307&quot; value=&quot;286&quot;/&gt;&lt;/object&gt;&lt;object type=&quot;3&quot; unique_id=&quot;12738&quot;&gt;&lt;property id=&quot;20148&quot; value=&quot;5&quot;/&gt;&lt;property id=&quot;20300&quot; value=&quot;Slide 6 - &amp;quot;2. Lav et ølkasse-regnskab over årsagerne&amp;quot;&quot;/&gt;&lt;property id=&quot;20307&quot; value=&quot;291&quot;/&gt;&lt;/object&gt;&lt;object type=&quot;3&quot; unique_id=&quot;12739&quot;&gt;&lt;property id=&quot;20148&quot; value=&quot;5&quot;/&gt;&lt;property id=&quot;20300&quot; value=&quot;Slide 7 - &amp;quot;3. Lav en rangliste over årsagerne&amp;quot;&quot;/&gt;&lt;property id=&quot;20307&quot; value=&quot;293&quot;/&gt;&lt;/object&gt;&lt;object type=&quot;3&quot; unique_id=&quot;12741&quot;&gt;&lt;property id=&quot;20148&quot; value=&quot;5&quot;/&gt;&lt;property id=&quot;20300&quot; value=&quot;Slide 11 - &amp;quot;5. Udvælg de vitale få årsager&amp;quot;&quot;/&gt;&lt;property id=&quot;20307&quot; value=&quot;294&quot;/&gt;&lt;/object&gt;&lt;object type=&quot;3&quot; unique_id=&quot;61766&quot;&gt;&lt;property id=&quot;20148&quot; value=&quot;5&quot;/&gt;&lt;property id=&quot;20300&quot; value=&quot;Slide 8 - &amp;quot;4. Lav et diagram med kumuleret andel &amp;quot;&quot;/&gt;&lt;property id=&quot;20307&quot; value=&quot;305&quot;/&gt;&lt;/object&gt;&lt;object type=&quot;3&quot; unique_id=&quot;61767&quot;&gt;&lt;property id=&quot;20148&quot; value=&quot;5&quot;/&gt;&lt;property id=&quot;20300&quot; value=&quot;Slide 9 - &amp;quot;4. Lav et diagram med kumuleret andel &amp;quot;&quot;/&gt;&lt;property id=&quot;20307&quot; value=&quot;306&quot;/&gt;&lt;/object&gt;&lt;object type=&quot;3&quot; unique_id=&quot;61768&quot;&gt;&lt;property id=&quot;20148&quot; value=&quot;5&quot;/&gt;&lt;property id=&quot;20300&quot; value=&quot;Slide 10 - &amp;quot;4. Lav et diagram med kumuleret andel &amp;quot;&quot;/&gt;&lt;property id=&quot;20307&quot; value=&quot;307&quot;/&gt;&lt;/object&gt;&lt;object type=&quot;3&quot; unique_id=&quot;61849&quot;&gt;&lt;property id=&quot;20148&quot; value=&quot;5&quot;/&gt;&lt;property id=&quot;20300&quot; value=&quot;Slide 12 - &amp;quot;Få mere værktøj til at arbejde med data&amp;quot;&quot;/&gt;&lt;property id=&quot;20307&quot; value=&quot;308&quot;/&gt;&lt;/object&gt;&lt;object type=&quot;3&quot; unique_id=&quot;62218&quot;&gt;&lt;property id=&quot;20148&quot; value=&quot;5&quot;/&gt;&lt;property id=&quot;20300&quot; value=&quot;Slide 2 - &amp;quot;Hvornår bruges en paretoanalyse?&amp;quot;&quot;/&gt;&lt;property id=&quot;20307&quot; value=&quot;310&quot;/&gt;&lt;/object&gt;&lt;/object&gt;&lt;object type=&quot;8&quot; unique_id=&quot;1001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RM-petrol_v01">
  <a:themeElements>
    <a:clrScheme name="midt-petrol-grøn">
      <a:dk1>
        <a:srgbClr val="000000"/>
      </a:dk1>
      <a:lt1>
        <a:srgbClr val="FFFFFF"/>
      </a:lt1>
      <a:dk2>
        <a:srgbClr val="256575"/>
      </a:dk2>
      <a:lt2>
        <a:srgbClr val="E3DFD4"/>
      </a:lt2>
      <a:accent1>
        <a:srgbClr val="84715E"/>
      </a:accent1>
      <a:accent2>
        <a:srgbClr val="256575"/>
      </a:accent2>
      <a:accent3>
        <a:srgbClr val="990033"/>
      </a:accent3>
      <a:accent4>
        <a:srgbClr val="9B9B50"/>
      </a:accent4>
      <a:accent5>
        <a:srgbClr val="EFECE6"/>
      </a:accent5>
      <a:accent6>
        <a:srgbClr val="CCCC66"/>
      </a:accent6>
      <a:hlink>
        <a:srgbClr val="990033"/>
      </a:hlink>
      <a:folHlink>
        <a:srgbClr val="84715E"/>
      </a:folHlink>
    </a:clrScheme>
    <a:fontScheme name="01a_RMdias_B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52400" cap="rnd">
          <a:solidFill>
            <a:srgbClr val="990033"/>
          </a:solidFill>
        </a:ln>
      </a:spPr>
      <a:bodyPr rtlCol="0" anchor="ctr"/>
      <a:lstStyle>
        <a:defPPr algn="ctr">
          <a:defRPr dirty="0">
            <a:solidFill>
              <a:srgbClr val="3F3018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01a_RMdias_BRED 1">
        <a:dk1>
          <a:srgbClr val="3F3018"/>
        </a:dk1>
        <a:lt1>
          <a:srgbClr val="FFFFFF"/>
        </a:lt1>
        <a:dk2>
          <a:srgbClr val="990033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FFFFFF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2">
        <a:dk1>
          <a:srgbClr val="3F3018"/>
        </a:dk1>
        <a:lt1>
          <a:srgbClr val="E3DFD4"/>
        </a:lt1>
        <a:dk2>
          <a:srgbClr val="84715E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EFECE6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3">
        <a:dk1>
          <a:srgbClr val="760027"/>
        </a:dk1>
        <a:lt1>
          <a:srgbClr val="E3DFD4"/>
        </a:lt1>
        <a:dk2>
          <a:srgbClr val="990033"/>
        </a:dk2>
        <a:lt2>
          <a:srgbClr val="FFFFFF"/>
        </a:lt2>
        <a:accent1>
          <a:srgbClr val="E3DFD4"/>
        </a:accent1>
        <a:accent2>
          <a:srgbClr val="84715E"/>
        </a:accent2>
        <a:accent3>
          <a:srgbClr val="CAAAAD"/>
        </a:accent3>
        <a:accent4>
          <a:srgbClr val="C2BEB5"/>
        </a:accent4>
        <a:accent5>
          <a:srgbClr val="EFECE6"/>
        </a:accent5>
        <a:accent6>
          <a:srgbClr val="776654"/>
        </a:accent6>
        <a:hlink>
          <a:srgbClr val="3F3018"/>
        </a:hlink>
        <a:folHlink>
          <a:srgbClr val="3F301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_RMdias_BRED 4">
        <a:dk1>
          <a:srgbClr val="3F3018"/>
        </a:dk1>
        <a:lt1>
          <a:srgbClr val="84715E"/>
        </a:lt1>
        <a:dk2>
          <a:srgbClr val="E3DFD4"/>
        </a:dk2>
        <a:lt2>
          <a:srgbClr val="655647"/>
        </a:lt2>
        <a:accent1>
          <a:srgbClr val="3F3018"/>
        </a:accent1>
        <a:accent2>
          <a:srgbClr val="84715E"/>
        </a:accent2>
        <a:accent3>
          <a:srgbClr val="C2BBB6"/>
        </a:accent3>
        <a:accent4>
          <a:srgbClr val="342713"/>
        </a:accent4>
        <a:accent5>
          <a:srgbClr val="AFADAB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RM-petrol_v01</Template>
  <TotalTime>0</TotalTime>
  <Words>623</Words>
  <Application>Microsoft Office PowerPoint</Application>
  <PresentationFormat>Skærmshow (4:3)</PresentationFormat>
  <Paragraphs>141</Paragraphs>
  <Slides>12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12</vt:i4>
      </vt:variant>
    </vt:vector>
  </HeadingPairs>
  <TitlesOfParts>
    <vt:vector size="13" baseType="lpstr">
      <vt:lpstr>RM-petrol_v01</vt:lpstr>
      <vt:lpstr>Trin for trin: Paretoanalyse</vt:lpstr>
      <vt:lpstr>Hvornår bruges en paretoanalyse?</vt:lpstr>
      <vt:lpstr>Paretoanalyse = Identificér de få, vitale årsager til problemet</vt:lpstr>
      <vt:lpstr>Sådan gør du</vt:lpstr>
      <vt:lpstr>1. Indsaml mulige årsager til problemet</vt:lpstr>
      <vt:lpstr>2. Lav et ølkasse-regnskab over årsagerne</vt:lpstr>
      <vt:lpstr>3. Lav en rangliste over årsagerne</vt:lpstr>
      <vt:lpstr>4. Lav et diagram med kumuleret andel </vt:lpstr>
      <vt:lpstr>4. Lav et diagram med kumuleret andel </vt:lpstr>
      <vt:lpstr>4. Lav et diagram med kumuleret andel </vt:lpstr>
      <vt:lpstr>5. Udvælg de vitale få årsager</vt:lpstr>
      <vt:lpstr>Få mere værktøj til at arbejde med data</vt:lpstr>
    </vt:vector>
  </TitlesOfParts>
  <Company>Region Midtjylland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Birte Randeris</dc:creator>
  <cp:lastModifiedBy>Signe Valsgaard Bechmann</cp:lastModifiedBy>
  <cp:revision>45</cp:revision>
  <dcterms:created xsi:type="dcterms:W3CDTF">2020-03-23T09:57:22Z</dcterms:created>
  <dcterms:modified xsi:type="dcterms:W3CDTF">2020-08-20T07:41:26Z</dcterms:modified>
</cp:coreProperties>
</file>