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0" r:id="rId2"/>
    <p:sldId id="268" r:id="rId3"/>
    <p:sldId id="267" r:id="rId4"/>
    <p:sldId id="271" r:id="rId5"/>
  </p:sldIdLst>
  <p:sldSz cx="9144000" cy="6858000" type="screen4x3"/>
  <p:notesSz cx="6858000" cy="9144000"/>
  <p:custDataLst>
    <p:tags r:id="rId7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ne Sommer" initials="L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14" autoAdjust="0"/>
  </p:normalViewPr>
  <p:slideViewPr>
    <p:cSldViewPr>
      <p:cViewPr>
        <p:scale>
          <a:sx n="70" d="100"/>
          <a:sy n="70" d="100"/>
        </p:scale>
        <p:origin x="-1080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0F27E-0455-4CC2-98F7-BB71D3DFDA74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70A35-78E3-44A8-8817-30F330E52C3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211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79999" y="792000"/>
            <a:ext cx="8784000" cy="558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8994" name="Rectangle 8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E3DFD4"/>
                </a:solidFill>
              </a:defRPr>
            </a:lvl1pPr>
          </a:lstStyle>
          <a:p>
            <a:endParaRPr lang="da-DK"/>
          </a:p>
        </p:txBody>
      </p:sp>
      <p:sp>
        <p:nvSpPr>
          <p:cNvPr id="39024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98525" y="3813175"/>
            <a:ext cx="7377113" cy="1439863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43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98525" y="5397500"/>
            <a:ext cx="7377113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skrive overskrift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dirty="0" smtClean="0"/>
              <a:t>Klik for at skrive tekst eller klik på ikon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122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Øvel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831188"/>
            <a:ext cx="7197725" cy="9144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440"/>
          <a:stretch/>
        </p:blipFill>
        <p:spPr>
          <a:xfrm>
            <a:off x="4454958" y="2349904"/>
            <a:ext cx="4981646" cy="4235708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0" y="1214324"/>
            <a:ext cx="1623974" cy="453183"/>
          </a:xfrm>
          <a:prstGeom prst="rect">
            <a:avLst/>
          </a:prstGeom>
          <a:solidFill>
            <a:srgbClr val="CCCC66"/>
          </a:solidFill>
        </p:spPr>
        <p:txBody>
          <a:bodyPr wrap="square" lIns="0" tIns="72000" rIns="180000" bIns="72000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2000" b="1" dirty="0" smtClean="0">
                <a:solidFill>
                  <a:schemeClr val="bg1"/>
                </a:solidFill>
              </a:rPr>
              <a:t>ØVELSE</a:t>
            </a:r>
          </a:p>
        </p:txBody>
      </p:sp>
    </p:spTree>
    <p:extLst>
      <p:ext uri="{BB962C8B-B14F-4D97-AF65-F5344CB8AC3E}">
        <p14:creationId xmlns:p14="http://schemas.microsoft.com/office/powerpoint/2010/main" val="108549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hvid kan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/>
          </p:nvPr>
        </p:nvSpPr>
        <p:spPr>
          <a:xfrm>
            <a:off x="180000" y="792000"/>
            <a:ext cx="8784000" cy="5580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948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billede 2"/>
          <p:cNvSpPr>
            <a:spLocks noGrp="1"/>
          </p:cNvSpPr>
          <p:nvPr>
            <p:ph type="pic" idx="1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075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780000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4000" y="2159000"/>
            <a:ext cx="3780000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18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467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543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itat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dsholder til billede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55" name="Rektangel 54"/>
          <p:cNvSpPr/>
          <p:nvPr/>
        </p:nvSpPr>
        <p:spPr bwMode="auto">
          <a:xfrm>
            <a:off x="-2" y="5191379"/>
            <a:ext cx="9144002" cy="1666621"/>
          </a:xfrm>
          <a:prstGeom prst="rect">
            <a:avLst/>
          </a:prstGeom>
          <a:solidFill>
            <a:schemeClr val="bg1">
              <a:alpha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2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930232" y="6256420"/>
            <a:ext cx="6840000" cy="359075"/>
          </a:xfrm>
        </p:spPr>
        <p:txBody>
          <a:bodyPr anchor="t"/>
          <a:lstStyle>
            <a:lvl1pPr marL="0" indent="0" algn="r">
              <a:buFont typeface="Wingdings" pitchFamily="2" charset="2"/>
              <a:buNone/>
              <a:defRPr lang="da-DK" sz="1600" b="0" i="1" baseline="0" smtClean="0">
                <a:solidFill>
                  <a:srgbClr val="424242"/>
                </a:solidFill>
                <a:effectLst/>
              </a:defRPr>
            </a:lvl1pPr>
          </a:lstStyle>
          <a:p>
            <a:pPr lvl="0"/>
            <a:r>
              <a:rPr lang="da-DK" altLang="da-DK" b="0" i="1" noProof="0" dirty="0" smtClean="0">
                <a:solidFill>
                  <a:srgbClr val="424242"/>
                </a:solidFill>
                <a:effectLst/>
                <a:latin typeface="+mj-lt"/>
              </a:rPr>
              <a:t>- citat af</a:t>
            </a:r>
            <a:endParaRPr lang="da-DK" altLang="da-DK" noProof="0" dirty="0" smtClean="0"/>
          </a:p>
        </p:txBody>
      </p:sp>
      <p:sp>
        <p:nvSpPr>
          <p:cNvPr id="30" name="Freeform 6"/>
          <p:cNvSpPr>
            <a:spLocks noEditPoints="1"/>
          </p:cNvSpPr>
          <p:nvPr/>
        </p:nvSpPr>
        <p:spPr bwMode="auto">
          <a:xfrm>
            <a:off x="1099928" y="5089779"/>
            <a:ext cx="234950" cy="203200"/>
          </a:xfrm>
          <a:custGeom>
            <a:avLst/>
            <a:gdLst>
              <a:gd name="T0" fmla="*/ 64 w 148"/>
              <a:gd name="T1" fmla="*/ 0 h 128"/>
              <a:gd name="T2" fmla="*/ 4 w 148"/>
              <a:gd name="T3" fmla="*/ 0 h 128"/>
              <a:gd name="T4" fmla="*/ 4 w 148"/>
              <a:gd name="T5" fmla="*/ 58 h 128"/>
              <a:gd name="T6" fmla="*/ 32 w 148"/>
              <a:gd name="T7" fmla="*/ 58 h 128"/>
              <a:gd name="T8" fmla="*/ 32 w 148"/>
              <a:gd name="T9" fmla="*/ 58 h 128"/>
              <a:gd name="T10" fmla="*/ 30 w 148"/>
              <a:gd name="T11" fmla="*/ 74 h 128"/>
              <a:gd name="T12" fmla="*/ 28 w 148"/>
              <a:gd name="T13" fmla="*/ 80 h 128"/>
              <a:gd name="T14" fmla="*/ 24 w 148"/>
              <a:gd name="T15" fmla="*/ 86 h 128"/>
              <a:gd name="T16" fmla="*/ 20 w 148"/>
              <a:gd name="T17" fmla="*/ 92 h 128"/>
              <a:gd name="T18" fmla="*/ 14 w 148"/>
              <a:gd name="T19" fmla="*/ 96 h 128"/>
              <a:gd name="T20" fmla="*/ 0 w 148"/>
              <a:gd name="T21" fmla="*/ 104 h 128"/>
              <a:gd name="T22" fmla="*/ 10 w 148"/>
              <a:gd name="T23" fmla="*/ 128 h 128"/>
              <a:gd name="T24" fmla="*/ 10 w 148"/>
              <a:gd name="T25" fmla="*/ 128 h 128"/>
              <a:gd name="T26" fmla="*/ 28 w 148"/>
              <a:gd name="T27" fmla="*/ 120 h 128"/>
              <a:gd name="T28" fmla="*/ 42 w 148"/>
              <a:gd name="T29" fmla="*/ 110 h 128"/>
              <a:gd name="T30" fmla="*/ 42 w 148"/>
              <a:gd name="T31" fmla="*/ 110 h 128"/>
              <a:gd name="T32" fmla="*/ 52 w 148"/>
              <a:gd name="T33" fmla="*/ 98 h 128"/>
              <a:gd name="T34" fmla="*/ 58 w 148"/>
              <a:gd name="T35" fmla="*/ 82 h 128"/>
              <a:gd name="T36" fmla="*/ 62 w 148"/>
              <a:gd name="T37" fmla="*/ 64 h 128"/>
              <a:gd name="T38" fmla="*/ 64 w 148"/>
              <a:gd name="T39" fmla="*/ 42 h 128"/>
              <a:gd name="T40" fmla="*/ 64 w 148"/>
              <a:gd name="T41" fmla="*/ 0 h 128"/>
              <a:gd name="T42" fmla="*/ 148 w 148"/>
              <a:gd name="T43" fmla="*/ 0 h 128"/>
              <a:gd name="T44" fmla="*/ 90 w 148"/>
              <a:gd name="T45" fmla="*/ 0 h 128"/>
              <a:gd name="T46" fmla="*/ 90 w 148"/>
              <a:gd name="T47" fmla="*/ 58 h 128"/>
              <a:gd name="T48" fmla="*/ 118 w 148"/>
              <a:gd name="T49" fmla="*/ 58 h 128"/>
              <a:gd name="T50" fmla="*/ 118 w 148"/>
              <a:gd name="T51" fmla="*/ 58 h 128"/>
              <a:gd name="T52" fmla="*/ 116 w 148"/>
              <a:gd name="T53" fmla="*/ 74 h 128"/>
              <a:gd name="T54" fmla="*/ 112 w 148"/>
              <a:gd name="T55" fmla="*/ 80 h 128"/>
              <a:gd name="T56" fmla="*/ 110 w 148"/>
              <a:gd name="T57" fmla="*/ 86 h 128"/>
              <a:gd name="T58" fmla="*/ 104 w 148"/>
              <a:gd name="T59" fmla="*/ 92 h 128"/>
              <a:gd name="T60" fmla="*/ 98 w 148"/>
              <a:gd name="T61" fmla="*/ 96 h 128"/>
              <a:gd name="T62" fmla="*/ 84 w 148"/>
              <a:gd name="T63" fmla="*/ 104 h 128"/>
              <a:gd name="T64" fmla="*/ 96 w 148"/>
              <a:gd name="T65" fmla="*/ 128 h 128"/>
              <a:gd name="T66" fmla="*/ 96 w 148"/>
              <a:gd name="T67" fmla="*/ 128 h 128"/>
              <a:gd name="T68" fmla="*/ 114 w 148"/>
              <a:gd name="T69" fmla="*/ 120 h 128"/>
              <a:gd name="T70" fmla="*/ 128 w 148"/>
              <a:gd name="T71" fmla="*/ 110 h 128"/>
              <a:gd name="T72" fmla="*/ 128 w 148"/>
              <a:gd name="T73" fmla="*/ 110 h 128"/>
              <a:gd name="T74" fmla="*/ 134 w 148"/>
              <a:gd name="T75" fmla="*/ 102 h 128"/>
              <a:gd name="T76" fmla="*/ 138 w 148"/>
              <a:gd name="T77" fmla="*/ 96 h 128"/>
              <a:gd name="T78" fmla="*/ 142 w 148"/>
              <a:gd name="T79" fmla="*/ 88 h 128"/>
              <a:gd name="T80" fmla="*/ 146 w 148"/>
              <a:gd name="T81" fmla="*/ 78 h 128"/>
              <a:gd name="T82" fmla="*/ 146 w 148"/>
              <a:gd name="T83" fmla="*/ 78 h 128"/>
              <a:gd name="T84" fmla="*/ 148 w 148"/>
              <a:gd name="T85" fmla="*/ 62 h 128"/>
              <a:gd name="T86" fmla="*/ 148 w 148"/>
              <a:gd name="T87" fmla="*/ 42 h 128"/>
              <a:gd name="T88" fmla="*/ 148 w 148"/>
              <a:gd name="T8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8" h="128">
                <a:moveTo>
                  <a:pt x="64" y="0"/>
                </a:moveTo>
                <a:lnTo>
                  <a:pt x="4" y="0"/>
                </a:lnTo>
                <a:lnTo>
                  <a:pt x="4" y="58"/>
                </a:lnTo>
                <a:lnTo>
                  <a:pt x="32" y="58"/>
                </a:lnTo>
                <a:lnTo>
                  <a:pt x="32" y="58"/>
                </a:lnTo>
                <a:lnTo>
                  <a:pt x="30" y="74"/>
                </a:lnTo>
                <a:lnTo>
                  <a:pt x="28" y="80"/>
                </a:lnTo>
                <a:lnTo>
                  <a:pt x="24" y="86"/>
                </a:lnTo>
                <a:lnTo>
                  <a:pt x="20" y="92"/>
                </a:lnTo>
                <a:lnTo>
                  <a:pt x="14" y="96"/>
                </a:lnTo>
                <a:lnTo>
                  <a:pt x="0" y="104"/>
                </a:lnTo>
                <a:lnTo>
                  <a:pt x="10" y="128"/>
                </a:lnTo>
                <a:lnTo>
                  <a:pt x="10" y="128"/>
                </a:lnTo>
                <a:lnTo>
                  <a:pt x="28" y="120"/>
                </a:lnTo>
                <a:lnTo>
                  <a:pt x="42" y="110"/>
                </a:lnTo>
                <a:lnTo>
                  <a:pt x="42" y="110"/>
                </a:lnTo>
                <a:lnTo>
                  <a:pt x="52" y="98"/>
                </a:lnTo>
                <a:lnTo>
                  <a:pt x="58" y="82"/>
                </a:lnTo>
                <a:lnTo>
                  <a:pt x="62" y="64"/>
                </a:lnTo>
                <a:lnTo>
                  <a:pt x="64" y="42"/>
                </a:lnTo>
                <a:lnTo>
                  <a:pt x="64" y="0"/>
                </a:lnTo>
                <a:close/>
                <a:moveTo>
                  <a:pt x="148" y="0"/>
                </a:moveTo>
                <a:lnTo>
                  <a:pt x="90" y="0"/>
                </a:lnTo>
                <a:lnTo>
                  <a:pt x="90" y="58"/>
                </a:lnTo>
                <a:lnTo>
                  <a:pt x="118" y="58"/>
                </a:lnTo>
                <a:lnTo>
                  <a:pt x="118" y="58"/>
                </a:lnTo>
                <a:lnTo>
                  <a:pt x="116" y="74"/>
                </a:lnTo>
                <a:lnTo>
                  <a:pt x="112" y="80"/>
                </a:lnTo>
                <a:lnTo>
                  <a:pt x="110" y="86"/>
                </a:lnTo>
                <a:lnTo>
                  <a:pt x="104" y="92"/>
                </a:lnTo>
                <a:lnTo>
                  <a:pt x="98" y="96"/>
                </a:lnTo>
                <a:lnTo>
                  <a:pt x="84" y="104"/>
                </a:lnTo>
                <a:lnTo>
                  <a:pt x="96" y="128"/>
                </a:lnTo>
                <a:lnTo>
                  <a:pt x="96" y="128"/>
                </a:lnTo>
                <a:lnTo>
                  <a:pt x="114" y="120"/>
                </a:lnTo>
                <a:lnTo>
                  <a:pt x="128" y="110"/>
                </a:lnTo>
                <a:lnTo>
                  <a:pt x="128" y="110"/>
                </a:lnTo>
                <a:lnTo>
                  <a:pt x="134" y="102"/>
                </a:lnTo>
                <a:lnTo>
                  <a:pt x="138" y="96"/>
                </a:lnTo>
                <a:lnTo>
                  <a:pt x="142" y="88"/>
                </a:lnTo>
                <a:lnTo>
                  <a:pt x="146" y="78"/>
                </a:lnTo>
                <a:lnTo>
                  <a:pt x="146" y="78"/>
                </a:lnTo>
                <a:lnTo>
                  <a:pt x="148" y="62"/>
                </a:lnTo>
                <a:lnTo>
                  <a:pt x="148" y="42"/>
                </a:lnTo>
                <a:lnTo>
                  <a:pt x="148" y="0"/>
                </a:lnTo>
                <a:close/>
              </a:path>
            </a:pathLst>
          </a:custGeom>
          <a:solidFill>
            <a:srgbClr val="99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3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80000" y="5491324"/>
            <a:ext cx="6840000" cy="1494932"/>
          </a:xfrm>
        </p:spPr>
        <p:txBody>
          <a:bodyPr anchor="t" anchorCtr="0"/>
          <a:lstStyle>
            <a:lvl1pPr>
              <a:lnSpc>
                <a:spcPct val="100000"/>
              </a:lnSpc>
              <a:spcAft>
                <a:spcPct val="20000"/>
              </a:spcAft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Klik og skriv citat</a:t>
            </a:r>
          </a:p>
        </p:txBody>
      </p:sp>
    </p:spTree>
    <p:extLst>
      <p:ext uri="{BB962C8B-B14F-4D97-AF65-F5344CB8AC3E}">
        <p14:creationId xmlns:p14="http://schemas.microsoft.com/office/powerpoint/2010/main" val="105903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9136" y="1187450"/>
            <a:ext cx="770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Klik for at redigere titeltypografi i masteren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7" y="2159000"/>
            <a:ext cx="7704000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8925" y="6332538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E3DFD4"/>
                </a:solidFill>
              </a:defRPr>
            </a:lvl1pPr>
          </a:lstStyle>
          <a:p>
            <a:endParaRPr lang="da-DK"/>
          </a:p>
        </p:txBody>
      </p:sp>
      <p:grpSp>
        <p:nvGrpSpPr>
          <p:cNvPr id="38019" name="Group 131"/>
          <p:cNvGrpSpPr>
            <a:grpSpLocks noChangeAspect="1"/>
          </p:cNvGrpSpPr>
          <p:nvPr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38020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1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2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3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4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5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6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7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8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9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0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1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2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3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4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5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6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7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8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9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9pPr>
    </p:titleStyle>
    <p:bodyStyle>
      <a:lvl1pPr marL="271463" indent="-2714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273050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343025" indent="-18097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92300" indent="-1825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3320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7892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2464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7036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41608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ykiatri.rm.dk/forbed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sz="quarter"/>
          </p:nvPr>
        </p:nvSpPr>
        <p:spPr>
          <a:xfrm>
            <a:off x="898525" y="3813175"/>
            <a:ext cx="7777931" cy="1439863"/>
          </a:xfrm>
        </p:spPr>
        <p:txBody>
          <a:bodyPr/>
          <a:lstStyle/>
          <a:p>
            <a:r>
              <a:rPr lang="da-DK" sz="2800" dirty="0" smtClean="0"/>
              <a:t>Trin for trin: </a:t>
            </a:r>
            <a:r>
              <a:rPr lang="da-DK" dirty="0" err="1" smtClean="0"/>
              <a:t>Quick</a:t>
            </a:r>
            <a:r>
              <a:rPr lang="da-DK" dirty="0" smtClean="0"/>
              <a:t> &amp; </a:t>
            </a:r>
            <a:r>
              <a:rPr lang="da-DK" dirty="0" err="1" smtClean="0"/>
              <a:t>dirty</a:t>
            </a:r>
            <a:endParaRPr lang="da-DK" dirty="0"/>
          </a:p>
        </p:txBody>
      </p:sp>
      <p:sp>
        <p:nvSpPr>
          <p:cNvPr id="8" name="Undertitel 7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bg1"/>
                </a:solidFill>
              </a:rPr>
              <a:t>Psykiatriens forbedringsværktøjskasse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2987824" y="126876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FF0000"/>
                </a:solidFill>
              </a:rPr>
              <a:t>Signe indsætter foto, send evt. fotoforslag til Signe</a:t>
            </a:r>
            <a:endParaRPr lang="da-DK" dirty="0">
              <a:solidFill>
                <a:srgbClr val="FF0000"/>
              </a:solidFill>
            </a:endParaRPr>
          </a:p>
        </p:txBody>
      </p:sp>
      <p:pic>
        <p:nvPicPr>
          <p:cNvPr id="1028" name="Picture 4" descr="white and blue car drifting on wal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" t="16235" b="13712"/>
          <a:stretch/>
        </p:blipFill>
        <p:spPr bwMode="auto">
          <a:xfrm>
            <a:off x="179512" y="777922"/>
            <a:ext cx="8784977" cy="297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N:\Afdeling\POSADMIN\KOM\K-team\FORBEDRING TIL WWW\Figurer og logo\SPOK uden baggrund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2" r="32481"/>
          <a:stretch/>
        </p:blipFill>
        <p:spPr bwMode="auto">
          <a:xfrm>
            <a:off x="-1088908" y="2852936"/>
            <a:ext cx="364468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72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Formål: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Formålet med </a:t>
            </a:r>
            <a:r>
              <a:rPr lang="da-DK" dirty="0" err="1" smtClean="0"/>
              <a:t>Quick</a:t>
            </a:r>
            <a:r>
              <a:rPr lang="da-DK" dirty="0" smtClean="0"/>
              <a:t> &amp; </a:t>
            </a:r>
            <a:r>
              <a:rPr lang="da-DK" dirty="0" err="1" smtClean="0"/>
              <a:t>dirty</a:t>
            </a:r>
            <a:r>
              <a:rPr lang="da-DK" dirty="0" smtClean="0"/>
              <a:t> er hurtigt at finde ud af, hvad jeres problem er, og hvor stort det er.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pic>
        <p:nvPicPr>
          <p:cNvPr id="4098" name="Picture 2" descr="question mark neon sign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53" y="3284984"/>
            <a:ext cx="3956339" cy="263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2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</a:t>
            </a: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31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6" y="908720"/>
            <a:ext cx="7704000" cy="864096"/>
          </a:xfrm>
        </p:spPr>
        <p:txBody>
          <a:bodyPr/>
          <a:lstStyle/>
          <a:p>
            <a:r>
              <a:rPr lang="da-DK" dirty="0" smtClean="0"/>
              <a:t>Sådan gør I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7" y="1844824"/>
            <a:ext cx="7704000" cy="432420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a-DK" altLang="da-DK" sz="2000" dirty="0"/>
              <a:t>Lav spørgsmål om det problem, I gerne vil vide mere om</a:t>
            </a:r>
            <a:r>
              <a:rPr lang="da-DK" altLang="da-DK" sz="2000" dirty="0" smtClean="0"/>
              <a:t>. Spørgsmålene kan f.eks. komme fra arbejdsgangsanalyse mv</a:t>
            </a:r>
            <a:endParaRPr lang="da-DK" altLang="da-DK" sz="2000" dirty="0"/>
          </a:p>
          <a:p>
            <a:pPr marL="457200" indent="-457200">
              <a:buFont typeface="+mj-lt"/>
              <a:buAutoNum type="arabicPeriod"/>
            </a:pPr>
            <a:r>
              <a:rPr lang="da-DK" altLang="da-DK" sz="2000" dirty="0"/>
              <a:t>Find </a:t>
            </a:r>
            <a:r>
              <a:rPr lang="da-DK" altLang="da-DK" sz="2000" dirty="0" smtClean="0"/>
              <a:t>dem, </a:t>
            </a:r>
            <a:r>
              <a:rPr lang="da-DK" altLang="da-DK" sz="2000" dirty="0"/>
              <a:t>der skal svare på </a:t>
            </a:r>
            <a:r>
              <a:rPr lang="da-DK" altLang="da-DK" sz="2000" dirty="0" smtClean="0"/>
              <a:t>spørgsmålene:</a:t>
            </a:r>
          </a:p>
          <a:p>
            <a:pPr lvl="1">
              <a:defRPr/>
            </a:pPr>
            <a:r>
              <a:rPr lang="da-DK" dirty="0"/>
              <a:t>Spørg 3 </a:t>
            </a:r>
            <a:r>
              <a:rPr lang="da-DK" dirty="0" smtClean="0"/>
              <a:t>patienter</a:t>
            </a:r>
            <a:endParaRPr lang="da-DK" dirty="0"/>
          </a:p>
          <a:p>
            <a:pPr lvl="1">
              <a:defRPr/>
            </a:pPr>
            <a:r>
              <a:rPr lang="da-DK" dirty="0"/>
              <a:t>Spørg 3 kolleger</a:t>
            </a:r>
          </a:p>
          <a:p>
            <a:pPr lvl="1">
              <a:defRPr/>
            </a:pPr>
            <a:r>
              <a:rPr lang="da-DK" dirty="0"/>
              <a:t>Spørg evt. 3 </a:t>
            </a:r>
            <a:r>
              <a:rPr lang="da-DK" dirty="0" smtClean="0"/>
              <a:t>pårørende</a:t>
            </a:r>
            <a:endParaRPr lang="da-DK" altLang="da-DK" dirty="0"/>
          </a:p>
          <a:p>
            <a:pPr marL="457200" indent="-457200">
              <a:buFont typeface="+mj-lt"/>
              <a:buAutoNum type="arabicPeriod"/>
            </a:pPr>
            <a:r>
              <a:rPr lang="da-DK" altLang="da-DK" sz="2000" dirty="0"/>
              <a:t>Find medarbejdere, der skal indhente </a:t>
            </a:r>
            <a:r>
              <a:rPr lang="da-DK" altLang="da-DK" sz="2000" dirty="0" smtClean="0"/>
              <a:t>svar</a:t>
            </a:r>
            <a:endParaRPr lang="da-DK" altLang="da-DK" sz="2000" dirty="0"/>
          </a:p>
          <a:p>
            <a:pPr marL="457200" indent="-457200">
              <a:buFont typeface="+mj-lt"/>
              <a:buAutoNum type="arabicPeriod"/>
            </a:pPr>
            <a:r>
              <a:rPr lang="da-DK" altLang="da-DK" sz="2000" dirty="0"/>
              <a:t>Aftal tidspunkt for, hvornår svar </a:t>
            </a:r>
            <a:r>
              <a:rPr lang="da-DK" altLang="da-DK" sz="2000" dirty="0" smtClean="0"/>
              <a:t>indhentes</a:t>
            </a:r>
            <a:endParaRPr lang="da-DK" altLang="da-DK" sz="2000" dirty="0"/>
          </a:p>
          <a:p>
            <a:pPr marL="457200" indent="-457200">
              <a:buFont typeface="+mj-lt"/>
              <a:buAutoNum type="arabicPeriod"/>
            </a:pPr>
            <a:r>
              <a:rPr lang="da-DK" altLang="da-DK" sz="2000" dirty="0"/>
              <a:t>Dan overblik over </a:t>
            </a:r>
            <a:r>
              <a:rPr lang="da-DK" altLang="da-DK" sz="2000" dirty="0" smtClean="0"/>
              <a:t>svarerne. Skriv dem evt. ned</a:t>
            </a:r>
            <a:endParaRPr lang="da-DK" altLang="da-DK" sz="2000" dirty="0"/>
          </a:p>
          <a:p>
            <a:pPr marL="457200" indent="-457200">
              <a:buFont typeface="+mj-lt"/>
              <a:buAutoNum type="arabicPeriod"/>
            </a:pPr>
            <a:r>
              <a:rPr lang="da-DK" altLang="da-DK" sz="2000" dirty="0"/>
              <a:t>Lav en baseline ved at kigge ca. 1 uge tilbage i eksisterende data om samme problem. 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3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</a:t>
            </a: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5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Få mere viden til at forstå dit system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6" y="2060848"/>
            <a:ext cx="8173344" cy="4298057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Besøg værktøjskassen </a:t>
            </a:r>
            <a:r>
              <a:rPr lang="da-DK" smtClean="0"/>
              <a:t>på </a:t>
            </a:r>
            <a:r>
              <a:rPr lang="da-DK" smtClean="0">
                <a:hlinkClick r:id="rId2"/>
              </a:rPr>
              <a:t>www.psykiatri.rm.dk/forbedring</a:t>
            </a:r>
            <a:r>
              <a:rPr lang="da-DK" smtClean="0"/>
              <a:t> og </a:t>
            </a:r>
            <a:r>
              <a:rPr lang="da-DK" dirty="0" smtClean="0"/>
              <a:t>find bl.a. trin for trin-vejledning til:</a:t>
            </a:r>
          </a:p>
          <a:p>
            <a:pPr lvl="1"/>
            <a:r>
              <a:rPr lang="da-DK" dirty="0" err="1" smtClean="0"/>
              <a:t>Paretoanalyse</a:t>
            </a:r>
            <a:endParaRPr lang="da-DK" dirty="0" smtClean="0"/>
          </a:p>
          <a:p>
            <a:pPr lvl="1"/>
            <a:r>
              <a:rPr lang="da-DK" dirty="0" smtClean="0"/>
              <a:t>Arbejdsgangsanalyse</a:t>
            </a:r>
          </a:p>
          <a:p>
            <a:pPr lvl="1"/>
            <a:r>
              <a:rPr lang="da-DK" dirty="0" smtClean="0"/>
              <a:t>15 skridt</a:t>
            </a:r>
          </a:p>
          <a:p>
            <a:pPr lvl="1"/>
            <a:r>
              <a:rPr lang="da-DK" dirty="0" smtClean="0"/>
              <a:t>Identificere problemet</a:t>
            </a:r>
          </a:p>
          <a:p>
            <a:pPr lvl="1"/>
            <a:endParaRPr lang="da-DK" dirty="0"/>
          </a:p>
          <a:p>
            <a:pPr lvl="1"/>
            <a:endParaRPr lang="da-DK" dirty="0" smtClean="0"/>
          </a:p>
          <a:p>
            <a:pPr marL="0" indent="0">
              <a:spcAft>
                <a:spcPts val="0"/>
              </a:spcAft>
              <a:buNone/>
              <a:defRPr/>
            </a:pPr>
            <a:endParaRPr lang="da-DK" sz="1200" dirty="0">
              <a:solidFill>
                <a:srgbClr val="FF0000"/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4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</a:t>
            </a: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42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1126&quot;&gt;&lt;property id=&quot;20148&quot; value=&quot;5&quot;/&gt;&lt;property id=&quot;20300&quot; value=&quot;Slide 2 - &amp;quot;Formål:&amp;#x0D;&amp;#x0A;&amp;quot;&quot;/&gt;&lt;property id=&quot;20307&quot; value=&quot;268&quot;/&gt;&lt;/object&gt;&lt;object type=&quot;3&quot; unique_id=&quot;11127&quot;&gt;&lt;property id=&quot;20148&quot; value=&quot;5&quot;/&gt;&lt;property id=&quot;20300&quot; value=&quot;Slide 3 - &amp;quot;Sådan gør I&amp;#x0D;&amp;#x0A;&amp;quot;&quot;/&gt;&lt;property id=&quot;20307&quot; value=&quot;267&quot;/&gt;&lt;/object&gt;&lt;object type=&quot;3&quot; unique_id=&quot;11359&quot;&gt;&lt;property id=&quot;20148&quot; value=&quot;5&quot;/&gt;&lt;property id=&quot;20300&quot; value=&quot;Slide 1 - &amp;quot;Trin for trin: Quick &amp;amp; dirty&amp;quot;&quot;/&gt;&lt;property id=&quot;20307&quot; value=&quot;270&quot;/&gt;&lt;/object&gt;&lt;object type=&quot;3&quot; unique_id=&quot;62199&quot;&gt;&lt;property id=&quot;20148&quot; value=&quot;5&quot;/&gt;&lt;property id=&quot;20300&quot; value=&quot;Slide 4 - &amp;quot;Få mere viden til at forstå dit system&amp;quot;&quot;/&gt;&lt;property id=&quot;20307&quot; value=&quot;271&quot;/&gt;&lt;/object&gt;&lt;/object&gt;&lt;object type=&quot;8&quot; unique_id=&quot;100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RM-petrol_v01">
  <a:themeElements>
    <a:clrScheme name="midt-petrol-grøn">
      <a:dk1>
        <a:srgbClr val="000000"/>
      </a:dk1>
      <a:lt1>
        <a:srgbClr val="FFFFFF"/>
      </a:lt1>
      <a:dk2>
        <a:srgbClr val="256575"/>
      </a:dk2>
      <a:lt2>
        <a:srgbClr val="E3DFD4"/>
      </a:lt2>
      <a:accent1>
        <a:srgbClr val="84715E"/>
      </a:accent1>
      <a:accent2>
        <a:srgbClr val="256575"/>
      </a:accent2>
      <a:accent3>
        <a:srgbClr val="990033"/>
      </a:accent3>
      <a:accent4>
        <a:srgbClr val="9B9B50"/>
      </a:accent4>
      <a:accent5>
        <a:srgbClr val="EFECE6"/>
      </a:accent5>
      <a:accent6>
        <a:srgbClr val="CCCC66"/>
      </a:accent6>
      <a:hlink>
        <a:srgbClr val="990033"/>
      </a:hlink>
      <a:folHlink>
        <a:srgbClr val="84715E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52400" cap="rnd">
          <a:solidFill>
            <a:srgbClr val="990033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RM-petrol_v01</Template>
  <TotalTime>0</TotalTime>
  <Words>166</Words>
  <Application>Microsoft Office PowerPoint</Application>
  <PresentationFormat>Skærmshow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5" baseType="lpstr">
      <vt:lpstr>RM-petrol_v01</vt:lpstr>
      <vt:lpstr>Trin for trin: Quick &amp; dirty</vt:lpstr>
      <vt:lpstr>Formål: </vt:lpstr>
      <vt:lpstr>Sådan gør I </vt:lpstr>
      <vt:lpstr>Få mere viden til at forstå dit system</vt:lpstr>
    </vt:vector>
  </TitlesOfParts>
  <Company>Region Midtjylland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Birte Randeris</dc:creator>
  <cp:lastModifiedBy>Signe Valsgaard Bechmann</cp:lastModifiedBy>
  <cp:revision>14</cp:revision>
  <dcterms:created xsi:type="dcterms:W3CDTF">2020-03-23T09:57:22Z</dcterms:created>
  <dcterms:modified xsi:type="dcterms:W3CDTF">2020-08-20T11:21:06Z</dcterms:modified>
</cp:coreProperties>
</file>