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2" r:id="rId2"/>
    <p:sldId id="268" r:id="rId3"/>
    <p:sldId id="287" r:id="rId4"/>
    <p:sldId id="286" r:id="rId5"/>
    <p:sldId id="300" r:id="rId6"/>
    <p:sldId id="281" r:id="rId7"/>
    <p:sldId id="296" r:id="rId8"/>
    <p:sldId id="267" r:id="rId9"/>
    <p:sldId id="270" r:id="rId10"/>
    <p:sldId id="271" r:id="rId11"/>
    <p:sldId id="301" r:id="rId12"/>
    <p:sldId id="289" r:id="rId13"/>
    <p:sldId id="283" r:id="rId14"/>
    <p:sldId id="291" r:id="rId15"/>
    <p:sldId id="290" r:id="rId16"/>
    <p:sldId id="293" r:id="rId17"/>
    <p:sldId id="299" r:id="rId18"/>
    <p:sldId id="298" r:id="rId19"/>
    <p:sldId id="284" r:id="rId20"/>
    <p:sldId id="285" r:id="rId21"/>
    <p:sldId id="265" r:id="rId22"/>
    <p:sldId id="302" r:id="rId23"/>
  </p:sldIdLst>
  <p:sldSz cx="9144000" cy="6858000" type="screen4x3"/>
  <p:notesSz cx="6858000" cy="9144000"/>
  <p:custDataLst>
    <p:tags r:id="rId25"/>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ne Sigrid Bovard" initials="MSB" lastIdx="2" clrIdx="0"/>
  <p:cmAuthor id="1" name="Lise Walther Jørgensen" initials="LW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00" autoAdjust="0"/>
  </p:normalViewPr>
  <p:slideViewPr>
    <p:cSldViewPr>
      <p:cViewPr>
        <p:scale>
          <a:sx n="60" d="100"/>
          <a:sy n="60" d="100"/>
        </p:scale>
        <p:origin x="146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0F27E-0455-4CC2-98F7-BB71D3DFDA74}" type="datetimeFigureOut">
              <a:rPr lang="da-DK" smtClean="0"/>
              <a:t>10-09-2020</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70A35-78E3-44A8-8817-30F330E52C31}" type="slidenum">
              <a:rPr lang="da-DK" smtClean="0"/>
              <a:t>‹nr.›</a:t>
            </a:fld>
            <a:endParaRPr lang="da-DK"/>
          </a:p>
        </p:txBody>
      </p:sp>
    </p:spTree>
    <p:extLst>
      <p:ext uri="{BB962C8B-B14F-4D97-AF65-F5344CB8AC3E}">
        <p14:creationId xmlns:p14="http://schemas.microsoft.com/office/powerpoint/2010/main" val="108211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(Materialet i dette slide show stammer fra </a:t>
            </a:r>
            <a:r>
              <a:rPr lang="da-DK" dirty="0" err="1" smtClean="0"/>
              <a:t>IHI’s</a:t>
            </a:r>
            <a:r>
              <a:rPr lang="da-DK" dirty="0" smtClean="0"/>
              <a:t> ”</a:t>
            </a:r>
            <a:r>
              <a:rPr lang="da-DK" dirty="0" err="1" smtClean="0"/>
              <a:t>Psycology</a:t>
            </a:r>
            <a:r>
              <a:rPr lang="da-DK" dirty="0" smtClean="0"/>
              <a:t> of </a:t>
            </a:r>
            <a:r>
              <a:rPr lang="da-DK" dirty="0" err="1" smtClean="0"/>
              <a:t>change</a:t>
            </a:r>
            <a:r>
              <a:rPr lang="da-DK" dirty="0" smtClean="0"/>
              <a:t> </a:t>
            </a:r>
            <a:r>
              <a:rPr lang="da-DK" dirty="0" err="1" smtClean="0"/>
              <a:t>framework</a:t>
            </a:r>
            <a:r>
              <a:rPr lang="da-DK" dirty="0" smtClean="0"/>
              <a:t>”. </a:t>
            </a:r>
          </a:p>
          <a:p>
            <a:r>
              <a:rPr lang="da-DK" dirty="0" smtClean="0"/>
              <a:t>i 2017 satte IHI fokus på forandringspsykologi og på hvordan man kan arbejde med psykologi</a:t>
            </a:r>
            <a:r>
              <a:rPr lang="da-DK" baseline="0" dirty="0" smtClean="0"/>
              <a:t> for at fremme at forbedringsteams lykkes med at skabe og fastholde forbedringer. IHI lavede en </a:t>
            </a:r>
            <a:r>
              <a:rPr lang="en-US" sz="1200" b="0" i="0" u="none" strike="noStrike" kern="1200" baseline="0" dirty="0" err="1" smtClean="0">
                <a:solidFill>
                  <a:schemeClr val="tx1"/>
                </a:solidFill>
                <a:latin typeface="+mn-lt"/>
                <a:ea typeface="+mn-ea"/>
                <a:cs typeface="+mn-cs"/>
              </a:rPr>
              <a:t>gennemgang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af</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forskningslitteratur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på</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området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interviews med </a:t>
            </a:r>
            <a:r>
              <a:rPr lang="en-US" sz="1200" b="0" i="0" u="none" strike="noStrike" kern="1200" baseline="0" dirty="0" err="1" smtClean="0">
                <a:solidFill>
                  <a:schemeClr val="tx1"/>
                </a:solidFill>
                <a:latin typeface="+mn-lt"/>
                <a:ea typeface="+mn-ea"/>
                <a:cs typeface="+mn-cs"/>
              </a:rPr>
              <a:t>eksperter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inden</a:t>
            </a:r>
            <a:r>
              <a:rPr lang="en-US" sz="1200" b="0" i="0" u="none" strike="noStrike" kern="1200" baseline="0" dirty="0" smtClean="0">
                <a:solidFill>
                  <a:schemeClr val="tx1"/>
                </a:solidFill>
                <a:latin typeface="+mn-lt"/>
                <a:ea typeface="+mn-ea"/>
                <a:cs typeface="+mn-cs"/>
              </a:rPr>
              <a:t> for </a:t>
            </a:r>
            <a:r>
              <a:rPr lang="en-US" sz="1200" b="0" i="0" u="none" strike="noStrike" kern="1200" baseline="0" dirty="0" err="1" smtClean="0">
                <a:solidFill>
                  <a:schemeClr val="tx1"/>
                </a:solidFill>
                <a:latin typeface="+mn-lt"/>
                <a:ea typeface="+mn-ea"/>
                <a:cs typeface="+mn-cs"/>
              </a:rPr>
              <a:t>psykologi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sociologi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forandringsprocesser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samlede</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vigtigste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erfaringer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viden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deres</a:t>
            </a:r>
            <a:r>
              <a:rPr lang="en-US" sz="1200" b="0" i="0" u="none" strike="noStrike" kern="1200" baseline="0" dirty="0" smtClean="0">
                <a:solidFill>
                  <a:schemeClr val="tx1"/>
                </a:solidFill>
                <a:latin typeface="+mn-lt"/>
                <a:ea typeface="+mn-ea"/>
                <a:cs typeface="+mn-cs"/>
              </a:rPr>
              <a:t>  </a:t>
            </a:r>
            <a:r>
              <a:rPr lang="da-DK" dirty="0" smtClean="0"/>
              <a:t>”</a:t>
            </a:r>
            <a:r>
              <a:rPr lang="da-DK" dirty="0" err="1" smtClean="0"/>
              <a:t>Psycology</a:t>
            </a:r>
            <a:r>
              <a:rPr lang="da-DK" dirty="0" smtClean="0"/>
              <a:t> of </a:t>
            </a:r>
            <a:r>
              <a:rPr lang="da-DK" dirty="0" err="1" smtClean="0"/>
              <a:t>change</a:t>
            </a:r>
            <a:r>
              <a:rPr lang="da-DK" dirty="0" smtClean="0"/>
              <a:t> </a:t>
            </a:r>
            <a:r>
              <a:rPr lang="da-DK" dirty="0" err="1" smtClean="0"/>
              <a:t>framework</a:t>
            </a:r>
            <a:r>
              <a:rPr lang="da-DK"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IHI </a:t>
            </a:r>
            <a:r>
              <a:rPr lang="da-DK" dirty="0" err="1" smtClean="0"/>
              <a:t>psychology</a:t>
            </a:r>
            <a:r>
              <a:rPr lang="da-DK" dirty="0" smtClean="0"/>
              <a:t> of </a:t>
            </a:r>
            <a:r>
              <a:rPr lang="da-DK" dirty="0" err="1" smtClean="0"/>
              <a:t>change</a:t>
            </a:r>
            <a:r>
              <a:rPr lang="da-DK" dirty="0" smtClean="0"/>
              <a:t> </a:t>
            </a:r>
            <a:r>
              <a:rPr lang="da-DK" dirty="0" err="1" smtClean="0"/>
              <a:t>framework</a:t>
            </a:r>
            <a:r>
              <a:rPr lang="da-DK" dirty="0" smtClean="0"/>
              <a:t> fremhæver 5 områder for adfærd eller praksis,</a:t>
            </a:r>
            <a:r>
              <a:rPr lang="da-DK" baseline="0" dirty="0" smtClean="0"/>
              <a:t> som tilsammen understøtter medarbejdernes HANDLEKRAFT. </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I dette PP er der sat fokus på elementerne INDRE MOTIVATION, og FEJRINGER, og SAMSKABELSE</a:t>
            </a:r>
            <a:endParaRPr lang="da-DK" dirty="0" smtClean="0"/>
          </a:p>
        </p:txBody>
      </p:sp>
      <p:sp>
        <p:nvSpPr>
          <p:cNvPr id="4" name="Pladsholder til diasnummer 3"/>
          <p:cNvSpPr>
            <a:spLocks noGrp="1"/>
          </p:cNvSpPr>
          <p:nvPr>
            <p:ph type="sldNum" sz="quarter" idx="10"/>
          </p:nvPr>
        </p:nvSpPr>
        <p:spPr/>
        <p:txBody>
          <a:bodyPr/>
          <a:lstStyle/>
          <a:p>
            <a:fld id="{F5C70A35-78E3-44A8-8817-30F330E52C31}" type="slidenum">
              <a:rPr lang="da-DK" smtClean="0"/>
              <a:t>2</a:t>
            </a:fld>
            <a:endParaRPr lang="da-DK"/>
          </a:p>
        </p:txBody>
      </p:sp>
    </p:spTree>
    <p:extLst>
      <p:ext uri="{BB962C8B-B14F-4D97-AF65-F5344CB8AC3E}">
        <p14:creationId xmlns:p14="http://schemas.microsoft.com/office/powerpoint/2010/main" val="165413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13</a:t>
            </a:fld>
            <a:endParaRPr lang="da-DK"/>
          </a:p>
        </p:txBody>
      </p:sp>
    </p:spTree>
    <p:extLst>
      <p:ext uri="{BB962C8B-B14F-4D97-AF65-F5344CB8AC3E}">
        <p14:creationId xmlns:p14="http://schemas.microsoft.com/office/powerpoint/2010/main" val="24996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Pointen er, at det der grundlæggende motiverer os i arbejdslivet og giver gejst og energi, det er det vi skal vække for at kunne skabe forbedringsarbejde som lykkes.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I</a:t>
            </a:r>
            <a:r>
              <a:rPr lang="da-DK" sz="1200" baseline="0" dirty="0" smtClean="0"/>
              <a:t> forbedringsteamet skal vi altså huske på at vores forbedringsarbejde skal være MENINGSFULDT.</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aseline="0" dirty="0" smtClean="0"/>
              <a:t>Der skal gives ANSVAR til alle i forbedringsteamet, ingen passive medlemmer</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aseline="0" dirty="0" smtClean="0"/>
              <a:t>Vi skal kunne SE OM VI LYKKES – det vil sige at vi skal følge og dele vores data!</a:t>
            </a:r>
            <a:endParaRPr lang="da-DK" sz="1200" dirty="0" smtClean="0"/>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14</a:t>
            </a:fld>
            <a:endParaRPr lang="da-DK"/>
          </a:p>
        </p:txBody>
      </p:sp>
    </p:spTree>
    <p:extLst>
      <p:ext uri="{BB962C8B-B14F-4D97-AF65-F5344CB8AC3E}">
        <p14:creationId xmlns:p14="http://schemas.microsoft.com/office/powerpoint/2010/main" val="1712046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Indre motivation i forbedringsarbejdet skaber handlekraft i forbedringsteamet, og derfor skal vi have fokus på at fremme indre motivation for forbedringsarbejdet.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Det</a:t>
            </a:r>
            <a:r>
              <a:rPr lang="da-DK" sz="1200" baseline="0" dirty="0" smtClean="0"/>
              <a:t> er vigtigt at være opmærksom på, at vi ikke kan antage at andre mennesker umiddelbart vurderer at en forandring vil være en forbedring baseret på den samme indre motivation som vi selv oplever. Derfor skal vi tale åbent i forbedringsteams om motivation – hvad føler de enkelte medlemmer? er det værdifuldt at skabe forandring på dette område og hvorfor er vi i så fald motiverede for det? Som oftest handler det om at sætte </a:t>
            </a:r>
            <a:r>
              <a:rPr lang="da-DK" sz="1200" baseline="0" dirty="0" smtClean="0"/>
              <a:t>patienten </a:t>
            </a:r>
            <a:r>
              <a:rPr lang="da-DK" sz="1200" baseline="0" dirty="0" smtClean="0"/>
              <a:t>i fokus. Hav en drøftelse af hvordan forandringer på det pågældende område kan komme </a:t>
            </a:r>
            <a:r>
              <a:rPr lang="da-DK" sz="1200" baseline="0" dirty="0" smtClean="0"/>
              <a:t>patienten til </a:t>
            </a:r>
            <a:r>
              <a:rPr lang="da-DK" sz="1200" baseline="0" dirty="0" smtClean="0"/>
              <a:t>gode, for det er kilden til langt de fleste medarbejderes indre motivation.</a:t>
            </a:r>
            <a:endParaRPr lang="da-DK" sz="1200" dirty="0" smtClean="0"/>
          </a:p>
          <a:p>
            <a:endParaRPr lang="en-US" sz="1200" b="0" i="0" u="none" strike="noStrike" kern="1200" baseline="0" dirty="0" smtClean="0">
              <a:solidFill>
                <a:schemeClr val="tx1"/>
              </a:solidFill>
              <a:latin typeface="+mn-lt"/>
              <a:ea typeface="+mn-ea"/>
              <a:cs typeface="+mn-cs"/>
            </a:endParaRPr>
          </a:p>
        </p:txBody>
      </p:sp>
      <p:sp>
        <p:nvSpPr>
          <p:cNvPr id="4" name="Pladsholder til diasnummer 3"/>
          <p:cNvSpPr>
            <a:spLocks noGrp="1"/>
          </p:cNvSpPr>
          <p:nvPr>
            <p:ph type="sldNum" sz="quarter" idx="10"/>
          </p:nvPr>
        </p:nvSpPr>
        <p:spPr/>
        <p:txBody>
          <a:bodyPr/>
          <a:lstStyle/>
          <a:p>
            <a:fld id="{F5C70A35-78E3-44A8-8817-30F330E52C31}" type="slidenum">
              <a:rPr lang="da-DK" smtClean="0"/>
              <a:t>15</a:t>
            </a:fld>
            <a:endParaRPr lang="da-DK"/>
          </a:p>
        </p:txBody>
      </p:sp>
    </p:spTree>
    <p:extLst>
      <p:ext uri="{BB962C8B-B14F-4D97-AF65-F5344CB8AC3E}">
        <p14:creationId xmlns:p14="http://schemas.microsoft.com/office/powerpoint/2010/main" val="38373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Tag en spørgerunde i plenum – ingen refleksionstid, bare en hurtig runde</a:t>
            </a:r>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16</a:t>
            </a:fld>
            <a:endParaRPr lang="da-DK"/>
          </a:p>
        </p:txBody>
      </p:sp>
    </p:spTree>
    <p:extLst>
      <p:ext uri="{BB962C8B-B14F-4D97-AF65-F5344CB8AC3E}">
        <p14:creationId xmlns:p14="http://schemas.microsoft.com/office/powerpoint/2010/main" val="351304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At fejre er at stoppe op, og reflektere over hvor langt man er nået, og at sætte pris på de mennesker som byder ind i arbejdet.</a:t>
            </a:r>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19</a:t>
            </a:fld>
            <a:endParaRPr lang="da-DK"/>
          </a:p>
        </p:txBody>
      </p:sp>
    </p:spTree>
    <p:extLst>
      <p:ext uri="{BB962C8B-B14F-4D97-AF65-F5344CB8AC3E}">
        <p14:creationId xmlns:p14="http://schemas.microsoft.com/office/powerpoint/2010/main" val="2262183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20</a:t>
            </a:fld>
            <a:endParaRPr lang="da-DK"/>
          </a:p>
        </p:txBody>
      </p:sp>
    </p:spTree>
    <p:extLst>
      <p:ext uri="{BB962C8B-B14F-4D97-AF65-F5344CB8AC3E}">
        <p14:creationId xmlns:p14="http://schemas.microsoft.com/office/powerpoint/2010/main" val="221080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3</a:t>
            </a:fld>
            <a:endParaRPr lang="da-DK"/>
          </a:p>
        </p:txBody>
      </p:sp>
    </p:spTree>
    <p:extLst>
      <p:ext uri="{BB962C8B-B14F-4D97-AF65-F5344CB8AC3E}">
        <p14:creationId xmlns:p14="http://schemas.microsoft.com/office/powerpoint/2010/main" val="335131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200" dirty="0" smtClean="0"/>
              <a:t>Teorien og Forbedringsmodellen etablerer en ramme for systematisk arbejde med forbedringer, og sætter fokus på</a:t>
            </a:r>
          </a:p>
          <a:p>
            <a:r>
              <a:rPr lang="da-DK" sz="1200" dirty="0" smtClean="0"/>
              <a:t> “</a:t>
            </a:r>
            <a:r>
              <a:rPr lang="da-DK" sz="1200" b="1" dirty="0" smtClean="0"/>
              <a:t>Hvad</a:t>
            </a:r>
            <a:r>
              <a:rPr lang="da-DK" sz="1200" dirty="0" smtClean="0"/>
              <a:t>” (vi vil opnå) og </a:t>
            </a:r>
          </a:p>
          <a:p>
            <a:r>
              <a:rPr lang="da-DK" sz="1200" dirty="0" smtClean="0"/>
              <a:t>“</a:t>
            </a:r>
            <a:r>
              <a:rPr lang="da-DK" sz="1200" b="1" dirty="0" smtClean="0"/>
              <a:t>Hvordan</a:t>
            </a:r>
            <a:r>
              <a:rPr lang="da-DK" sz="1200" dirty="0" smtClean="0"/>
              <a:t>” (vi kan gøre for at skabe) forbedringer.</a:t>
            </a:r>
          </a:p>
          <a:p>
            <a:endParaRPr lang="da-DK" dirty="0" smtClean="0"/>
          </a:p>
          <a:p>
            <a:r>
              <a:rPr lang="da-DK" dirty="0" smtClean="0"/>
              <a:t>Men</a:t>
            </a:r>
            <a:r>
              <a:rPr lang="da-DK" baseline="0" dirty="0" smtClean="0"/>
              <a:t> for at lykkes med forbedringsarbejdet skal vi også fokusere på HVORFOR vi skal arbejde med forandre og på HVEM der skal der skal ændre </a:t>
            </a:r>
            <a:r>
              <a:rPr lang="da-DK" baseline="0" dirty="0" err="1" smtClean="0"/>
              <a:t>sysyemet</a:t>
            </a:r>
            <a:r>
              <a:rPr lang="da-DK" baseline="0" dirty="0" smtClean="0"/>
              <a:t>, og handle anderledes end hidtil.</a:t>
            </a:r>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4</a:t>
            </a:fld>
            <a:endParaRPr lang="da-DK"/>
          </a:p>
        </p:txBody>
      </p:sp>
    </p:spTree>
    <p:extLst>
      <p:ext uri="{BB962C8B-B14F-4D97-AF65-F5344CB8AC3E}">
        <p14:creationId xmlns:p14="http://schemas.microsoft.com/office/powerpoint/2010/main" val="40455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5</a:t>
            </a:r>
            <a:r>
              <a:rPr lang="da-DK" baseline="0" dirty="0" smtClean="0"/>
              <a:t> </a:t>
            </a:r>
            <a:r>
              <a:rPr lang="da-DK" dirty="0" smtClean="0"/>
              <a:t>min refleksionstid , Opsamling i plenum – </a:t>
            </a:r>
          </a:p>
        </p:txBody>
      </p:sp>
      <p:sp>
        <p:nvSpPr>
          <p:cNvPr id="4" name="Pladsholder til diasnummer 3"/>
          <p:cNvSpPr>
            <a:spLocks noGrp="1"/>
          </p:cNvSpPr>
          <p:nvPr>
            <p:ph type="sldNum" sz="quarter" idx="10"/>
          </p:nvPr>
        </p:nvSpPr>
        <p:spPr/>
        <p:txBody>
          <a:bodyPr/>
          <a:lstStyle/>
          <a:p>
            <a:fld id="{F5C70A35-78E3-44A8-8817-30F330E52C31}" type="slidenum">
              <a:rPr lang="da-DK" smtClean="0"/>
              <a:t>6</a:t>
            </a:fld>
            <a:endParaRPr lang="da-DK"/>
          </a:p>
        </p:txBody>
      </p:sp>
    </p:spTree>
    <p:extLst>
      <p:ext uri="{BB962C8B-B14F-4D97-AF65-F5344CB8AC3E}">
        <p14:creationId xmlns:p14="http://schemas.microsoft.com/office/powerpoint/2010/main" val="252202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Følelser virker!!! </a:t>
            </a:r>
          </a:p>
          <a:p>
            <a:r>
              <a:rPr lang="da-DK" b="0" dirty="0" smtClean="0"/>
              <a:t>-En</a:t>
            </a:r>
            <a:r>
              <a:rPr lang="da-DK" b="0" baseline="0" dirty="0" smtClean="0"/>
              <a:t> af n</a:t>
            </a:r>
            <a:r>
              <a:rPr lang="da-DK" b="0" dirty="0" smtClean="0"/>
              <a:t>øglerne</a:t>
            </a:r>
            <a:r>
              <a:rPr lang="da-DK" b="0" baseline="0" dirty="0" smtClean="0"/>
              <a:t> til adfærdsændringer er at tale til folks følelser. Det skyldes, at vores motivation til forandring grundlæggende bunder i følelser fremfor rationelle argumenter. </a:t>
            </a:r>
          </a:p>
          <a:p>
            <a:r>
              <a:rPr lang="da-DK" b="0" baseline="0" dirty="0" smtClean="0"/>
              <a:t>-Dette er en af forklaringerne på at vi ikke ”bare” ændrer adfærd selvom vi får tilført en ny viden om at noget virker bedre. </a:t>
            </a:r>
          </a:p>
          <a:p>
            <a:r>
              <a:rPr lang="da-DK" b="0" baseline="0" dirty="0" smtClean="0"/>
              <a:t>-Som mennesker kan vi sagtens forstå og anerkende fx ny viden om en bedre behandling til patienter, eller viden om hvordan vi selv bør følge KRAM-anbefalingerne for en sund livsstil. Men for at vi motiveres til at bryde op i vores arbejdsgange og hverdagspraksis, eller motiveres for at stoppe med at ryge eller begrænse alkoholindtaget, så skal vi også FØLE at denne forandring er nødvendig og vigtig.</a:t>
            </a:r>
            <a:endParaRPr lang="da-DK" b="0" dirty="0" smtClean="0"/>
          </a:p>
          <a:p>
            <a:endParaRPr lang="da-DK" dirty="0" smtClean="0"/>
          </a:p>
        </p:txBody>
      </p:sp>
      <p:sp>
        <p:nvSpPr>
          <p:cNvPr id="4" name="Pladsholder til diasnummer 3"/>
          <p:cNvSpPr>
            <a:spLocks noGrp="1"/>
          </p:cNvSpPr>
          <p:nvPr>
            <p:ph type="sldNum" sz="quarter" idx="10"/>
          </p:nvPr>
        </p:nvSpPr>
        <p:spPr/>
        <p:txBody>
          <a:bodyPr/>
          <a:lstStyle/>
          <a:p>
            <a:fld id="{F5C70A35-78E3-44A8-8817-30F330E52C31}" type="slidenum">
              <a:rPr lang="da-DK" smtClean="0"/>
              <a:t>7</a:t>
            </a:fld>
            <a:endParaRPr lang="da-DK"/>
          </a:p>
        </p:txBody>
      </p:sp>
    </p:spTree>
    <p:extLst>
      <p:ext uri="{BB962C8B-B14F-4D97-AF65-F5344CB8AC3E}">
        <p14:creationId xmlns:p14="http://schemas.microsoft.com/office/powerpoint/2010/main" val="334203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8</a:t>
            </a:fld>
            <a:endParaRPr lang="da-DK"/>
          </a:p>
        </p:txBody>
      </p:sp>
    </p:spTree>
    <p:extLst>
      <p:ext uri="{BB962C8B-B14F-4D97-AF65-F5344CB8AC3E}">
        <p14:creationId xmlns:p14="http://schemas.microsoft.com/office/powerpoint/2010/main" val="115112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r>
              <a:rPr lang="da-DK" b="1" dirty="0" smtClean="0">
                <a:effectLst/>
              </a:rPr>
              <a:t>OBS</a:t>
            </a:r>
            <a:r>
              <a:rPr lang="da-DK" b="0" dirty="0" smtClean="0">
                <a:effectLst/>
              </a:rPr>
              <a:t>: Rogers</a:t>
            </a:r>
            <a:r>
              <a:rPr lang="da-DK" b="0" baseline="0" dirty="0" smtClean="0">
                <a:effectLst/>
              </a:rPr>
              <a:t> model er et forsimplet billede af virkeligheden</a:t>
            </a:r>
            <a:r>
              <a:rPr lang="da-DK" b="0" dirty="0" smtClean="0">
                <a:effectLst/>
              </a:rPr>
              <a:t>.</a:t>
            </a:r>
            <a:r>
              <a:rPr lang="da-DK" b="0" baseline="0" dirty="0" smtClean="0">
                <a:effectLst/>
              </a:rPr>
              <a:t> Folk kan skifte mellem de forskellige typer alt efter hvilken forandring der er tale om. Der er også ofte forskel på hvordan vi reagerer, afhængigt af om det er forandringer på arbejde eller i vores privatliv.</a:t>
            </a:r>
          </a:p>
          <a:p>
            <a:pPr rtl="0"/>
            <a:endParaRPr lang="da-DK" b="1" dirty="0" smtClean="0">
              <a:effectLst/>
            </a:endParaRPr>
          </a:p>
          <a:p>
            <a:pPr rtl="0"/>
            <a:r>
              <a:rPr lang="da-DK" b="1" dirty="0" smtClean="0">
                <a:effectLst/>
              </a:rPr>
              <a:t>Entusiaster - Innovatører (innovators):</a:t>
            </a:r>
            <a:r>
              <a:rPr lang="da-DK" dirty="0" smtClean="0">
                <a:effectLst/>
              </a:rPr>
              <a:t> Præget af risikovillighed, typisk yngre personer, tæt kontakt til videnskab </a:t>
            </a:r>
          </a:p>
          <a:p>
            <a:pPr rtl="0"/>
            <a:r>
              <a:rPr lang="da-DK" b="1" dirty="0" smtClean="0">
                <a:effectLst/>
              </a:rPr>
              <a:t>Visionære - Tidlige </a:t>
            </a:r>
            <a:r>
              <a:rPr lang="da-DK" b="1" dirty="0" err="1" smtClean="0">
                <a:effectLst/>
              </a:rPr>
              <a:t>tilsluttere</a:t>
            </a:r>
            <a:r>
              <a:rPr lang="da-DK" b="1" dirty="0" smtClean="0">
                <a:effectLst/>
              </a:rPr>
              <a:t> (</a:t>
            </a:r>
            <a:r>
              <a:rPr lang="da-DK" b="1" dirty="0" err="1" smtClean="0">
                <a:effectLst/>
              </a:rPr>
              <a:t>early</a:t>
            </a:r>
            <a:r>
              <a:rPr lang="da-DK" b="1" dirty="0" smtClean="0">
                <a:effectLst/>
              </a:rPr>
              <a:t> </a:t>
            </a:r>
            <a:r>
              <a:rPr lang="da-DK" b="1" dirty="0" err="1" smtClean="0">
                <a:effectLst/>
              </a:rPr>
              <a:t>adopters</a:t>
            </a:r>
            <a:r>
              <a:rPr lang="da-DK" b="1" dirty="0" smtClean="0">
                <a:effectLst/>
              </a:rPr>
              <a:t>): </a:t>
            </a:r>
            <a:r>
              <a:rPr lang="da-DK" dirty="0" smtClean="0">
                <a:effectLst/>
              </a:rPr>
              <a:t>Opinionsledere, typisk yngre personer</a:t>
            </a:r>
          </a:p>
          <a:p>
            <a:pPr rtl="0"/>
            <a:r>
              <a:rPr lang="da-DK" b="1" dirty="0" smtClean="0">
                <a:effectLst/>
              </a:rPr>
              <a:t>Pragmatikere - Tidlige flertal ( </a:t>
            </a:r>
            <a:r>
              <a:rPr lang="da-DK" b="1" dirty="0" err="1" smtClean="0">
                <a:effectLst/>
              </a:rPr>
              <a:t>early</a:t>
            </a:r>
            <a:r>
              <a:rPr lang="da-DK" b="1" dirty="0" smtClean="0">
                <a:effectLst/>
              </a:rPr>
              <a:t> </a:t>
            </a:r>
            <a:r>
              <a:rPr lang="da-DK" b="1" dirty="0" err="1" smtClean="0">
                <a:effectLst/>
              </a:rPr>
              <a:t>majority</a:t>
            </a:r>
            <a:r>
              <a:rPr lang="da-DK" b="1" dirty="0" smtClean="0">
                <a:effectLst/>
              </a:rPr>
              <a:t>): </a:t>
            </a:r>
            <a:r>
              <a:rPr lang="da-DK" dirty="0" smtClean="0">
                <a:effectLst/>
              </a:rPr>
              <a:t>Tager innovation i brug efter markant længere tid sammenlignet med innovators og </a:t>
            </a:r>
            <a:r>
              <a:rPr lang="da-DK" dirty="0" err="1" smtClean="0">
                <a:effectLst/>
              </a:rPr>
              <a:t>early</a:t>
            </a:r>
            <a:r>
              <a:rPr lang="da-DK" dirty="0" smtClean="0">
                <a:effectLst/>
              </a:rPr>
              <a:t> </a:t>
            </a:r>
            <a:r>
              <a:rPr lang="da-DK" dirty="0" err="1" smtClean="0">
                <a:effectLst/>
              </a:rPr>
              <a:t>adopters</a:t>
            </a:r>
            <a:endParaRPr lang="da-DK" dirty="0" smtClean="0">
              <a:effectLst/>
            </a:endParaRPr>
          </a:p>
          <a:p>
            <a:pPr rtl="0"/>
            <a:r>
              <a:rPr lang="da-DK" b="1" dirty="0" smtClean="0">
                <a:effectLst/>
              </a:rPr>
              <a:t>Konservative - Sene flertal (</a:t>
            </a:r>
            <a:r>
              <a:rPr lang="da-DK" b="1" dirty="0" err="1" smtClean="0">
                <a:effectLst/>
              </a:rPr>
              <a:t>late</a:t>
            </a:r>
            <a:r>
              <a:rPr lang="da-DK" b="1" dirty="0" smtClean="0">
                <a:effectLst/>
              </a:rPr>
              <a:t> </a:t>
            </a:r>
            <a:r>
              <a:rPr lang="da-DK" b="1" dirty="0" err="1" smtClean="0">
                <a:effectLst/>
              </a:rPr>
              <a:t>majority</a:t>
            </a:r>
            <a:r>
              <a:rPr lang="da-DK" b="1" dirty="0" smtClean="0">
                <a:effectLst/>
              </a:rPr>
              <a:t>): </a:t>
            </a:r>
            <a:r>
              <a:rPr lang="da-DK" dirty="0" smtClean="0">
                <a:effectLst/>
              </a:rPr>
              <a:t>Tager innovationer i brug efter flertallet har gjort det, personer er typisk skeptiske, sjældent opinionsledere.</a:t>
            </a:r>
          </a:p>
          <a:p>
            <a:pPr rtl="0"/>
            <a:r>
              <a:rPr lang="da-DK" b="1" dirty="0" smtClean="0">
                <a:effectLst/>
              </a:rPr>
              <a:t>Skeptikere</a:t>
            </a:r>
            <a:r>
              <a:rPr lang="da-DK" b="1" baseline="0" dirty="0" smtClean="0">
                <a:effectLst/>
              </a:rPr>
              <a:t> - </a:t>
            </a:r>
            <a:r>
              <a:rPr lang="da-DK" b="1" dirty="0" smtClean="0">
                <a:effectLst/>
              </a:rPr>
              <a:t>Efternølere (</a:t>
            </a:r>
            <a:r>
              <a:rPr lang="da-DK" b="1" dirty="0" err="1" smtClean="0">
                <a:effectLst/>
              </a:rPr>
              <a:t>laggards</a:t>
            </a:r>
            <a:r>
              <a:rPr lang="da-DK" b="1" dirty="0" smtClean="0">
                <a:effectLst/>
              </a:rPr>
              <a:t>): </a:t>
            </a:r>
            <a:r>
              <a:rPr lang="da-DK" dirty="0" smtClean="0">
                <a:effectLst/>
              </a:rPr>
              <a:t>Er de sidste til at tage en innovation i brug, er typisk optaget af traditioner og imod forandringer, højere gennemsnitsalder end de andre adoptantgrupper.  </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9</a:t>
            </a:fld>
            <a:endParaRPr lang="da-DK"/>
          </a:p>
        </p:txBody>
      </p:sp>
    </p:spTree>
    <p:extLst>
      <p:ext uri="{BB962C8B-B14F-4D97-AF65-F5344CB8AC3E}">
        <p14:creationId xmlns:p14="http://schemas.microsoft.com/office/powerpoint/2010/main" val="8104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10</a:t>
            </a:fld>
            <a:endParaRPr lang="da-DK"/>
          </a:p>
        </p:txBody>
      </p:sp>
    </p:spTree>
    <p:extLst>
      <p:ext uri="{BB962C8B-B14F-4D97-AF65-F5344CB8AC3E}">
        <p14:creationId xmlns:p14="http://schemas.microsoft.com/office/powerpoint/2010/main" val="3982073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Opsamling i plenum:</a:t>
            </a:r>
          </a:p>
          <a:p>
            <a:pPr marL="171450" indent="-171450">
              <a:buFontTx/>
              <a:buChar char="-"/>
            </a:pPr>
            <a:r>
              <a:rPr lang="da-DK" dirty="0" smtClean="0"/>
              <a:t>bed folk om at dele en eller flere af deres 5 punkter </a:t>
            </a:r>
          </a:p>
          <a:p>
            <a:pPr marL="171450" indent="-171450">
              <a:buFontTx/>
              <a:buChar char="-"/>
            </a:pPr>
            <a:r>
              <a:rPr lang="da-DK" dirty="0" smtClean="0"/>
              <a:t>skriv nævnte faktorer op på tavle/papir</a:t>
            </a:r>
          </a:p>
          <a:p>
            <a:pPr marL="171450" indent="-171450">
              <a:buFontTx/>
              <a:buChar char="-"/>
            </a:pPr>
            <a:r>
              <a:rPr lang="da-DK" dirty="0" smtClean="0"/>
              <a:t>Saml op på øvelsen, ved at reflektere over hvor stor en del af de nævnte faktorer der er hhv. indre motivation (glæde, tilfredsstillelse, nydelse, meningsfuldhed) og ydre motivation (belønning, straf, regelsæt)</a:t>
            </a:r>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12</a:t>
            </a:fld>
            <a:endParaRPr lang="da-DK"/>
          </a:p>
        </p:txBody>
      </p:sp>
    </p:spTree>
    <p:extLst>
      <p:ext uri="{BB962C8B-B14F-4D97-AF65-F5344CB8AC3E}">
        <p14:creationId xmlns:p14="http://schemas.microsoft.com/office/powerpoint/2010/main" val="1103999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s">
    <p:spTree>
      <p:nvGrpSpPr>
        <p:cNvPr id="1" name=""/>
        <p:cNvGrpSpPr/>
        <p:nvPr/>
      </p:nvGrpSpPr>
      <p:grpSpPr>
        <a:xfrm>
          <a:off x="0" y="0"/>
          <a:ext cx="0" cy="0"/>
          <a:chOff x="0" y="0"/>
          <a:chExt cx="0" cy="0"/>
        </a:xfrm>
      </p:grpSpPr>
      <p:sp>
        <p:nvSpPr>
          <p:cNvPr id="2" name="Rektangel 1"/>
          <p:cNvSpPr/>
          <p:nvPr/>
        </p:nvSpPr>
        <p:spPr>
          <a:xfrm>
            <a:off x="179999" y="792000"/>
            <a:ext cx="8784000" cy="558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38994" name="Rectangle 82"/>
          <p:cNvSpPr>
            <a:spLocks noGrp="1" noChangeArrowheads="1"/>
          </p:cNvSpPr>
          <p:nvPr>
            <p:ph type="ftr" sz="quarter" idx="3"/>
          </p:nvPr>
        </p:nvSpPr>
        <p:spPr/>
        <p:txBody>
          <a:bodyPr/>
          <a:lstStyle>
            <a:lvl1pPr>
              <a:defRPr>
                <a:solidFill>
                  <a:srgbClr val="E3DFD4"/>
                </a:solidFill>
              </a:defRPr>
            </a:lvl1pPr>
          </a:lstStyle>
          <a:p>
            <a:endParaRPr lang="da-DK"/>
          </a:p>
        </p:txBody>
      </p:sp>
      <p:sp>
        <p:nvSpPr>
          <p:cNvPr id="39024" name="Rectangle 112"/>
          <p:cNvSpPr>
            <a:spLocks noGrp="1" noChangeArrowheads="1"/>
          </p:cNvSpPr>
          <p:nvPr>
            <p:ph type="ctrTitle" sz="quarter" hasCustomPrompt="1"/>
          </p:nvPr>
        </p:nvSpPr>
        <p:spPr>
          <a:xfrm>
            <a:off x="898525" y="3813175"/>
            <a:ext cx="7377113" cy="1439863"/>
          </a:xfrm>
        </p:spPr>
        <p:txBody>
          <a:bodyPr/>
          <a:lstStyle>
            <a:lvl1pPr>
              <a:lnSpc>
                <a:spcPct val="100000"/>
              </a:lnSpc>
              <a:spcAft>
                <a:spcPct val="20000"/>
              </a:spcAft>
              <a:defRPr sz="4300">
                <a:solidFill>
                  <a:schemeClr val="bg1"/>
                </a:solidFill>
              </a:defRPr>
            </a:lvl1pPr>
          </a:lstStyle>
          <a:p>
            <a:pPr lvl="0"/>
            <a:r>
              <a:rPr lang="da-DK" altLang="da-DK" noProof="0" dirty="0" smtClean="0"/>
              <a:t>Skriv titel her</a:t>
            </a:r>
          </a:p>
        </p:txBody>
      </p:sp>
      <p:sp>
        <p:nvSpPr>
          <p:cNvPr id="39025" name="Rectangle 113"/>
          <p:cNvSpPr>
            <a:spLocks noGrp="1" noChangeArrowheads="1"/>
          </p:cNvSpPr>
          <p:nvPr>
            <p:ph type="subTitle" sz="quarter" idx="1" hasCustomPrompt="1"/>
          </p:nvPr>
        </p:nvSpPr>
        <p:spPr>
          <a:xfrm>
            <a:off x="898525" y="5397500"/>
            <a:ext cx="7377113" cy="719138"/>
          </a:xfrm>
        </p:spPr>
        <p:txBody>
          <a:bodyPr anchor="t"/>
          <a:lstStyle>
            <a:lvl1pPr marL="0" indent="0">
              <a:buFont typeface="Wingdings" pitchFamily="2" charset="2"/>
              <a:buNone/>
              <a:defRPr sz="2000"/>
            </a:lvl1pPr>
          </a:lstStyle>
          <a:p>
            <a:pPr lvl="0"/>
            <a:r>
              <a:rPr lang="da-DK" altLang="da-DK" noProof="0" dirty="0" smtClean="0"/>
              <a:t>Skriv undertitel her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smtClean="0"/>
              <a:t>Klik for at skrive overskrift</a:t>
            </a:r>
            <a:endParaRPr lang="da-DK" dirty="0"/>
          </a:p>
        </p:txBody>
      </p:sp>
      <p:sp>
        <p:nvSpPr>
          <p:cNvPr id="3" name="Pladsholder til indhold 2"/>
          <p:cNvSpPr>
            <a:spLocks noGrp="1"/>
          </p:cNvSpPr>
          <p:nvPr>
            <p:ph idx="1" hasCustomPrompt="1"/>
          </p:nvPr>
        </p:nvSpPr>
        <p:spPr/>
        <p:txBody>
          <a:bodyPr/>
          <a:lstStyle>
            <a:lvl1pPr>
              <a:defRPr/>
            </a:lvl1pPr>
          </a:lstStyle>
          <a:p>
            <a:pPr lvl="0"/>
            <a:r>
              <a:rPr lang="da-DK" dirty="0" smtClean="0"/>
              <a:t>Klik for at skrive tekst eller klik på ikon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sidefod 3"/>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311122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Øvelser">
    <p:spTree>
      <p:nvGrpSpPr>
        <p:cNvPr id="1" name=""/>
        <p:cNvGrpSpPr/>
        <p:nvPr/>
      </p:nvGrpSpPr>
      <p:grpSpPr>
        <a:xfrm>
          <a:off x="0" y="0"/>
          <a:ext cx="0" cy="0"/>
          <a:chOff x="0" y="0"/>
          <a:chExt cx="0" cy="0"/>
        </a:xfrm>
      </p:grpSpPr>
      <p:sp>
        <p:nvSpPr>
          <p:cNvPr id="2" name="Titel 1"/>
          <p:cNvSpPr>
            <a:spLocks noGrp="1"/>
          </p:cNvSpPr>
          <p:nvPr>
            <p:ph type="title"/>
          </p:nvPr>
        </p:nvSpPr>
        <p:spPr>
          <a:xfrm>
            <a:off x="719138" y="1831188"/>
            <a:ext cx="7197725" cy="914400"/>
          </a:xfrm>
        </p:spPr>
        <p:txBody>
          <a:bodyPr/>
          <a:lstStyle>
            <a:lvl1pPr>
              <a:defRPr/>
            </a:lvl1pPr>
          </a:lstStyle>
          <a:p>
            <a:r>
              <a:rPr lang="da-DK" smtClean="0"/>
              <a:t>Klik for at redigere i master</a:t>
            </a:r>
            <a:endParaRPr lang="da-DK" dirty="0"/>
          </a:p>
        </p:txBody>
      </p:sp>
      <p:sp>
        <p:nvSpPr>
          <p:cNvPr id="4" name="Pladsholder til sidefod 3"/>
          <p:cNvSpPr>
            <a:spLocks noGrp="1"/>
          </p:cNvSpPr>
          <p:nvPr>
            <p:ph type="ftr" sz="quarter" idx="10"/>
          </p:nvPr>
        </p:nvSpPr>
        <p:spPr/>
        <p:txBody>
          <a:bodyPr/>
          <a:lstStyle>
            <a:lvl1pPr>
              <a:defRPr/>
            </a:lvl1pPr>
          </a:lstStyle>
          <a:p>
            <a:endParaRPr lang="da-DK"/>
          </a:p>
        </p:txBody>
      </p:sp>
      <p:pic>
        <p:nvPicPr>
          <p:cNvPr id="8" name="Billed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33440"/>
          <a:stretch/>
        </p:blipFill>
        <p:spPr>
          <a:xfrm>
            <a:off x="4454958" y="2349904"/>
            <a:ext cx="4981646" cy="4235708"/>
          </a:xfrm>
          <a:prstGeom prst="rect">
            <a:avLst/>
          </a:prstGeom>
        </p:spPr>
      </p:pic>
      <p:sp>
        <p:nvSpPr>
          <p:cNvPr id="9" name="Tekstboks 8"/>
          <p:cNvSpPr txBox="1"/>
          <p:nvPr/>
        </p:nvSpPr>
        <p:spPr>
          <a:xfrm>
            <a:off x="0" y="1214324"/>
            <a:ext cx="1623974" cy="453183"/>
          </a:xfrm>
          <a:prstGeom prst="rect">
            <a:avLst/>
          </a:prstGeom>
          <a:solidFill>
            <a:srgbClr val="CCCC66"/>
          </a:solidFill>
        </p:spPr>
        <p:txBody>
          <a:bodyPr wrap="square" lIns="0" tIns="72000" rIns="180000" bIns="72000"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da-DK" sz="2000" b="1" dirty="0" smtClean="0">
                <a:solidFill>
                  <a:schemeClr val="bg1"/>
                </a:solidFill>
              </a:rPr>
              <a:t>ØVELSE</a:t>
            </a:r>
          </a:p>
        </p:txBody>
      </p:sp>
    </p:spTree>
    <p:extLst>
      <p:ext uri="{BB962C8B-B14F-4D97-AF65-F5344CB8AC3E}">
        <p14:creationId xmlns:p14="http://schemas.microsoft.com/office/powerpoint/2010/main" val="108549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to med hvid kant og logo">
    <p:spTree>
      <p:nvGrpSpPr>
        <p:cNvPr id="1" name=""/>
        <p:cNvGrpSpPr/>
        <p:nvPr/>
      </p:nvGrpSpPr>
      <p:grpSpPr>
        <a:xfrm>
          <a:off x="0" y="0"/>
          <a:ext cx="0" cy="0"/>
          <a:chOff x="0" y="0"/>
          <a:chExt cx="0" cy="0"/>
        </a:xfrm>
      </p:grpSpPr>
      <p:sp>
        <p:nvSpPr>
          <p:cNvPr id="5" name="Pladsholder til billede 2"/>
          <p:cNvSpPr>
            <a:spLocks noGrp="1" noChangeAspect="1"/>
          </p:cNvSpPr>
          <p:nvPr>
            <p:ph type="pic" idx="11"/>
          </p:nvPr>
        </p:nvSpPr>
        <p:spPr>
          <a:xfrm>
            <a:off x="180000" y="792000"/>
            <a:ext cx="8784000" cy="5580000"/>
          </a:xfrm>
        </p:spPr>
        <p:txBody>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4" name="Pladsholder til sidefod 3"/>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134948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to på hele formatet">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lvl1pPr>
              <a:defRPr/>
            </a:lvl1pPr>
          </a:lstStyle>
          <a:p>
            <a:endParaRPr lang="da-DK"/>
          </a:p>
        </p:txBody>
      </p:sp>
      <p:sp>
        <p:nvSpPr>
          <p:cNvPr id="6" name="Pladsholder til billede 2"/>
          <p:cNvSpPr>
            <a:spLocks noGrp="1"/>
          </p:cNvSpPr>
          <p:nvPr>
            <p:ph type="pic" idx="11"/>
          </p:nvPr>
        </p:nvSpPr>
        <p:spPr>
          <a:xfrm>
            <a:off x="0" y="0"/>
            <a:ext cx="9144000" cy="6858000"/>
          </a:xfrm>
        </p:spPr>
        <p:txBody>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Tree>
    <p:extLst>
      <p:ext uri="{BB962C8B-B14F-4D97-AF65-F5344CB8AC3E}">
        <p14:creationId xmlns:p14="http://schemas.microsoft.com/office/powerpoint/2010/main" val="248075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719138" y="2159000"/>
            <a:ext cx="3780000" cy="401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4000" y="2159000"/>
            <a:ext cx="3780000" cy="401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34418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idefod 2"/>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354467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sidefod 1"/>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154543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itat med foto">
    <p:spTree>
      <p:nvGrpSpPr>
        <p:cNvPr id="1" name=""/>
        <p:cNvGrpSpPr/>
        <p:nvPr/>
      </p:nvGrpSpPr>
      <p:grpSpPr>
        <a:xfrm>
          <a:off x="0" y="0"/>
          <a:ext cx="0" cy="0"/>
          <a:chOff x="0" y="0"/>
          <a:chExt cx="0" cy="0"/>
        </a:xfrm>
      </p:grpSpPr>
      <p:sp>
        <p:nvSpPr>
          <p:cNvPr id="54" name="Pladsholder til billede 2"/>
          <p:cNvSpPr>
            <a:spLocks noGrp="1"/>
          </p:cNvSpPr>
          <p:nvPr>
            <p:ph type="pic" idx="10"/>
          </p:nvPr>
        </p:nvSpPr>
        <p:spPr>
          <a:xfrm>
            <a:off x="0" y="0"/>
            <a:ext cx="9144000" cy="6858000"/>
          </a:xfrm>
        </p:spPr>
        <p:txBody>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55" name="Rektangel 54"/>
          <p:cNvSpPr/>
          <p:nvPr/>
        </p:nvSpPr>
        <p:spPr bwMode="auto">
          <a:xfrm>
            <a:off x="-2" y="5191379"/>
            <a:ext cx="9144002" cy="1666621"/>
          </a:xfrm>
          <a:prstGeom prst="rect">
            <a:avLst/>
          </a:prstGeom>
          <a:solidFill>
            <a:schemeClr val="bg1">
              <a:alpha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400" b="0" i="0" u="none" strike="noStrike" cap="none" normalizeH="0" baseline="0" smtClean="0">
              <a:ln>
                <a:noFill/>
              </a:ln>
              <a:solidFill>
                <a:schemeClr val="tx1"/>
              </a:solidFill>
              <a:effectLst/>
              <a:latin typeface="Verdana" pitchFamily="34" charset="0"/>
            </a:endParaRPr>
          </a:p>
        </p:txBody>
      </p:sp>
      <p:sp>
        <p:nvSpPr>
          <p:cNvPr id="52" name="Rectangle 113"/>
          <p:cNvSpPr>
            <a:spLocks noGrp="1" noChangeArrowheads="1"/>
          </p:cNvSpPr>
          <p:nvPr>
            <p:ph type="subTitle" sz="quarter" idx="1" hasCustomPrompt="1"/>
          </p:nvPr>
        </p:nvSpPr>
        <p:spPr>
          <a:xfrm>
            <a:off x="1930232" y="6256420"/>
            <a:ext cx="6840000" cy="359075"/>
          </a:xfrm>
        </p:spPr>
        <p:txBody>
          <a:bodyPr anchor="t"/>
          <a:lstStyle>
            <a:lvl1pPr marL="0" indent="0" algn="r">
              <a:buFont typeface="Wingdings" pitchFamily="2" charset="2"/>
              <a:buNone/>
              <a:defRPr lang="da-DK" sz="1600" b="0" i="1" baseline="0" smtClean="0">
                <a:solidFill>
                  <a:srgbClr val="424242"/>
                </a:solidFill>
                <a:effectLst/>
              </a:defRPr>
            </a:lvl1pPr>
          </a:lstStyle>
          <a:p>
            <a:pPr lvl="0"/>
            <a:r>
              <a:rPr lang="da-DK" altLang="da-DK" b="0" i="1" noProof="0" dirty="0" smtClean="0">
                <a:solidFill>
                  <a:srgbClr val="424242"/>
                </a:solidFill>
                <a:effectLst/>
                <a:latin typeface="+mj-lt"/>
              </a:rPr>
              <a:t>- citat af</a:t>
            </a:r>
            <a:endParaRPr lang="da-DK" altLang="da-DK" noProof="0" dirty="0" smtClean="0"/>
          </a:p>
        </p:txBody>
      </p:sp>
      <p:sp>
        <p:nvSpPr>
          <p:cNvPr id="30" name="Freeform 6"/>
          <p:cNvSpPr>
            <a:spLocks noEditPoints="1"/>
          </p:cNvSpPr>
          <p:nvPr/>
        </p:nvSpPr>
        <p:spPr bwMode="auto">
          <a:xfrm>
            <a:off x="1099928" y="5089779"/>
            <a:ext cx="234950" cy="203200"/>
          </a:xfrm>
          <a:custGeom>
            <a:avLst/>
            <a:gdLst>
              <a:gd name="T0" fmla="*/ 64 w 148"/>
              <a:gd name="T1" fmla="*/ 0 h 128"/>
              <a:gd name="T2" fmla="*/ 4 w 148"/>
              <a:gd name="T3" fmla="*/ 0 h 128"/>
              <a:gd name="T4" fmla="*/ 4 w 148"/>
              <a:gd name="T5" fmla="*/ 58 h 128"/>
              <a:gd name="T6" fmla="*/ 32 w 148"/>
              <a:gd name="T7" fmla="*/ 58 h 128"/>
              <a:gd name="T8" fmla="*/ 32 w 148"/>
              <a:gd name="T9" fmla="*/ 58 h 128"/>
              <a:gd name="T10" fmla="*/ 30 w 148"/>
              <a:gd name="T11" fmla="*/ 74 h 128"/>
              <a:gd name="T12" fmla="*/ 28 w 148"/>
              <a:gd name="T13" fmla="*/ 80 h 128"/>
              <a:gd name="T14" fmla="*/ 24 w 148"/>
              <a:gd name="T15" fmla="*/ 86 h 128"/>
              <a:gd name="T16" fmla="*/ 20 w 148"/>
              <a:gd name="T17" fmla="*/ 92 h 128"/>
              <a:gd name="T18" fmla="*/ 14 w 148"/>
              <a:gd name="T19" fmla="*/ 96 h 128"/>
              <a:gd name="T20" fmla="*/ 0 w 148"/>
              <a:gd name="T21" fmla="*/ 104 h 128"/>
              <a:gd name="T22" fmla="*/ 10 w 148"/>
              <a:gd name="T23" fmla="*/ 128 h 128"/>
              <a:gd name="T24" fmla="*/ 10 w 148"/>
              <a:gd name="T25" fmla="*/ 128 h 128"/>
              <a:gd name="T26" fmla="*/ 28 w 148"/>
              <a:gd name="T27" fmla="*/ 120 h 128"/>
              <a:gd name="T28" fmla="*/ 42 w 148"/>
              <a:gd name="T29" fmla="*/ 110 h 128"/>
              <a:gd name="T30" fmla="*/ 42 w 148"/>
              <a:gd name="T31" fmla="*/ 110 h 128"/>
              <a:gd name="T32" fmla="*/ 52 w 148"/>
              <a:gd name="T33" fmla="*/ 98 h 128"/>
              <a:gd name="T34" fmla="*/ 58 w 148"/>
              <a:gd name="T35" fmla="*/ 82 h 128"/>
              <a:gd name="T36" fmla="*/ 62 w 148"/>
              <a:gd name="T37" fmla="*/ 64 h 128"/>
              <a:gd name="T38" fmla="*/ 64 w 148"/>
              <a:gd name="T39" fmla="*/ 42 h 128"/>
              <a:gd name="T40" fmla="*/ 64 w 148"/>
              <a:gd name="T41" fmla="*/ 0 h 128"/>
              <a:gd name="T42" fmla="*/ 148 w 148"/>
              <a:gd name="T43" fmla="*/ 0 h 128"/>
              <a:gd name="T44" fmla="*/ 90 w 148"/>
              <a:gd name="T45" fmla="*/ 0 h 128"/>
              <a:gd name="T46" fmla="*/ 90 w 148"/>
              <a:gd name="T47" fmla="*/ 58 h 128"/>
              <a:gd name="T48" fmla="*/ 118 w 148"/>
              <a:gd name="T49" fmla="*/ 58 h 128"/>
              <a:gd name="T50" fmla="*/ 118 w 148"/>
              <a:gd name="T51" fmla="*/ 58 h 128"/>
              <a:gd name="T52" fmla="*/ 116 w 148"/>
              <a:gd name="T53" fmla="*/ 74 h 128"/>
              <a:gd name="T54" fmla="*/ 112 w 148"/>
              <a:gd name="T55" fmla="*/ 80 h 128"/>
              <a:gd name="T56" fmla="*/ 110 w 148"/>
              <a:gd name="T57" fmla="*/ 86 h 128"/>
              <a:gd name="T58" fmla="*/ 104 w 148"/>
              <a:gd name="T59" fmla="*/ 92 h 128"/>
              <a:gd name="T60" fmla="*/ 98 w 148"/>
              <a:gd name="T61" fmla="*/ 96 h 128"/>
              <a:gd name="T62" fmla="*/ 84 w 148"/>
              <a:gd name="T63" fmla="*/ 104 h 128"/>
              <a:gd name="T64" fmla="*/ 96 w 148"/>
              <a:gd name="T65" fmla="*/ 128 h 128"/>
              <a:gd name="T66" fmla="*/ 96 w 148"/>
              <a:gd name="T67" fmla="*/ 128 h 128"/>
              <a:gd name="T68" fmla="*/ 114 w 148"/>
              <a:gd name="T69" fmla="*/ 120 h 128"/>
              <a:gd name="T70" fmla="*/ 128 w 148"/>
              <a:gd name="T71" fmla="*/ 110 h 128"/>
              <a:gd name="T72" fmla="*/ 128 w 148"/>
              <a:gd name="T73" fmla="*/ 110 h 128"/>
              <a:gd name="T74" fmla="*/ 134 w 148"/>
              <a:gd name="T75" fmla="*/ 102 h 128"/>
              <a:gd name="T76" fmla="*/ 138 w 148"/>
              <a:gd name="T77" fmla="*/ 96 h 128"/>
              <a:gd name="T78" fmla="*/ 142 w 148"/>
              <a:gd name="T79" fmla="*/ 88 h 128"/>
              <a:gd name="T80" fmla="*/ 146 w 148"/>
              <a:gd name="T81" fmla="*/ 78 h 128"/>
              <a:gd name="T82" fmla="*/ 146 w 148"/>
              <a:gd name="T83" fmla="*/ 78 h 128"/>
              <a:gd name="T84" fmla="*/ 148 w 148"/>
              <a:gd name="T85" fmla="*/ 62 h 128"/>
              <a:gd name="T86" fmla="*/ 148 w 148"/>
              <a:gd name="T87" fmla="*/ 42 h 128"/>
              <a:gd name="T88" fmla="*/ 148 w 148"/>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28">
                <a:moveTo>
                  <a:pt x="64" y="0"/>
                </a:moveTo>
                <a:lnTo>
                  <a:pt x="4" y="0"/>
                </a:lnTo>
                <a:lnTo>
                  <a:pt x="4" y="58"/>
                </a:lnTo>
                <a:lnTo>
                  <a:pt x="32" y="58"/>
                </a:lnTo>
                <a:lnTo>
                  <a:pt x="32" y="58"/>
                </a:lnTo>
                <a:lnTo>
                  <a:pt x="30" y="74"/>
                </a:lnTo>
                <a:lnTo>
                  <a:pt x="28" y="80"/>
                </a:lnTo>
                <a:lnTo>
                  <a:pt x="24" y="86"/>
                </a:lnTo>
                <a:lnTo>
                  <a:pt x="20" y="92"/>
                </a:lnTo>
                <a:lnTo>
                  <a:pt x="14" y="96"/>
                </a:lnTo>
                <a:lnTo>
                  <a:pt x="0" y="104"/>
                </a:lnTo>
                <a:lnTo>
                  <a:pt x="10" y="128"/>
                </a:lnTo>
                <a:lnTo>
                  <a:pt x="10" y="128"/>
                </a:lnTo>
                <a:lnTo>
                  <a:pt x="28" y="120"/>
                </a:lnTo>
                <a:lnTo>
                  <a:pt x="42" y="110"/>
                </a:lnTo>
                <a:lnTo>
                  <a:pt x="42" y="110"/>
                </a:lnTo>
                <a:lnTo>
                  <a:pt x="52" y="98"/>
                </a:lnTo>
                <a:lnTo>
                  <a:pt x="58" y="82"/>
                </a:lnTo>
                <a:lnTo>
                  <a:pt x="62" y="64"/>
                </a:lnTo>
                <a:lnTo>
                  <a:pt x="64" y="42"/>
                </a:lnTo>
                <a:lnTo>
                  <a:pt x="64" y="0"/>
                </a:lnTo>
                <a:close/>
                <a:moveTo>
                  <a:pt x="148" y="0"/>
                </a:moveTo>
                <a:lnTo>
                  <a:pt x="90" y="0"/>
                </a:lnTo>
                <a:lnTo>
                  <a:pt x="90" y="58"/>
                </a:lnTo>
                <a:lnTo>
                  <a:pt x="118" y="58"/>
                </a:lnTo>
                <a:lnTo>
                  <a:pt x="118" y="58"/>
                </a:lnTo>
                <a:lnTo>
                  <a:pt x="116" y="74"/>
                </a:lnTo>
                <a:lnTo>
                  <a:pt x="112" y="80"/>
                </a:lnTo>
                <a:lnTo>
                  <a:pt x="110" y="86"/>
                </a:lnTo>
                <a:lnTo>
                  <a:pt x="104" y="92"/>
                </a:lnTo>
                <a:lnTo>
                  <a:pt x="98" y="96"/>
                </a:lnTo>
                <a:lnTo>
                  <a:pt x="84" y="104"/>
                </a:lnTo>
                <a:lnTo>
                  <a:pt x="96" y="128"/>
                </a:lnTo>
                <a:lnTo>
                  <a:pt x="96" y="128"/>
                </a:lnTo>
                <a:lnTo>
                  <a:pt x="114" y="120"/>
                </a:lnTo>
                <a:lnTo>
                  <a:pt x="128" y="110"/>
                </a:lnTo>
                <a:lnTo>
                  <a:pt x="128" y="110"/>
                </a:lnTo>
                <a:lnTo>
                  <a:pt x="134" y="102"/>
                </a:lnTo>
                <a:lnTo>
                  <a:pt x="138" y="96"/>
                </a:lnTo>
                <a:lnTo>
                  <a:pt x="142" y="88"/>
                </a:lnTo>
                <a:lnTo>
                  <a:pt x="146" y="78"/>
                </a:lnTo>
                <a:lnTo>
                  <a:pt x="146" y="78"/>
                </a:lnTo>
                <a:lnTo>
                  <a:pt x="148" y="62"/>
                </a:lnTo>
                <a:lnTo>
                  <a:pt x="148" y="42"/>
                </a:lnTo>
                <a:lnTo>
                  <a:pt x="148" y="0"/>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Rectangle 112"/>
          <p:cNvSpPr>
            <a:spLocks noGrp="1" noChangeArrowheads="1"/>
          </p:cNvSpPr>
          <p:nvPr>
            <p:ph type="ctrTitle" sz="quarter" hasCustomPrompt="1"/>
          </p:nvPr>
        </p:nvSpPr>
        <p:spPr>
          <a:xfrm>
            <a:off x="1080000" y="5491324"/>
            <a:ext cx="6840000" cy="1494932"/>
          </a:xfrm>
        </p:spPr>
        <p:txBody>
          <a:bodyPr anchor="t" anchorCtr="0"/>
          <a:lstStyle>
            <a:lvl1pPr>
              <a:lnSpc>
                <a:spcPct val="100000"/>
              </a:lnSpc>
              <a:spcAft>
                <a:spcPct val="20000"/>
              </a:spcAft>
              <a:defRPr sz="2400">
                <a:solidFill>
                  <a:schemeClr val="tx1"/>
                </a:solidFill>
              </a:defRPr>
            </a:lvl1pPr>
          </a:lstStyle>
          <a:p>
            <a:pPr lvl="0"/>
            <a:r>
              <a:rPr lang="da-DK" altLang="da-DK" noProof="0" dirty="0" smtClean="0"/>
              <a:t>Klik og skriv citat</a:t>
            </a:r>
          </a:p>
        </p:txBody>
      </p:sp>
    </p:spTree>
    <p:extLst>
      <p:ext uri="{BB962C8B-B14F-4D97-AF65-F5344CB8AC3E}">
        <p14:creationId xmlns:p14="http://schemas.microsoft.com/office/powerpoint/2010/main" val="1059036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bwMode="auto">
          <a:xfrm>
            <a:off x="719136" y="1187450"/>
            <a:ext cx="770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smtClean="0"/>
              <a:t>Klik for at redigere titeltypografi i masteren</a:t>
            </a:r>
          </a:p>
        </p:txBody>
      </p:sp>
      <p:sp>
        <p:nvSpPr>
          <p:cNvPr id="37893" name="Rectangle 5"/>
          <p:cNvSpPr>
            <a:spLocks noGrp="1" noChangeArrowheads="1"/>
          </p:cNvSpPr>
          <p:nvPr>
            <p:ph type="body" idx="1"/>
          </p:nvPr>
        </p:nvSpPr>
        <p:spPr bwMode="auto">
          <a:xfrm>
            <a:off x="719137" y="2159000"/>
            <a:ext cx="77040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37895" name="Rectangle 7"/>
          <p:cNvSpPr>
            <a:spLocks noGrp="1" noChangeArrowheads="1"/>
          </p:cNvSpPr>
          <p:nvPr>
            <p:ph type="ftr" sz="quarter" idx="3"/>
          </p:nvPr>
        </p:nvSpPr>
        <p:spPr bwMode="auto">
          <a:xfrm>
            <a:off x="6638925" y="6332538"/>
            <a:ext cx="2324100" cy="3079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900" b="1">
                <a:solidFill>
                  <a:srgbClr val="E3DFD4"/>
                </a:solidFill>
              </a:defRPr>
            </a:lvl1pPr>
          </a:lstStyle>
          <a:p>
            <a:endParaRPr lang="da-DK"/>
          </a:p>
        </p:txBody>
      </p:sp>
      <p:grpSp>
        <p:nvGrpSpPr>
          <p:cNvPr id="38019" name="Group 131"/>
          <p:cNvGrpSpPr>
            <a:grpSpLocks noChangeAspect="1"/>
          </p:cNvGrpSpPr>
          <p:nvPr/>
        </p:nvGrpSpPr>
        <p:grpSpPr bwMode="auto">
          <a:xfrm>
            <a:off x="7877175" y="196850"/>
            <a:ext cx="1071563" cy="520700"/>
            <a:chOff x="2425" y="7208"/>
            <a:chExt cx="7069" cy="3441"/>
          </a:xfrm>
        </p:grpSpPr>
        <p:sp>
          <p:nvSpPr>
            <p:cNvPr id="38020" name="Freeform 132"/>
            <p:cNvSpPr>
              <a:spLocks noChangeAspect="1"/>
            </p:cNvSpPr>
            <p:nvPr/>
          </p:nvSpPr>
          <p:spPr bwMode="auto">
            <a:xfrm>
              <a:off x="2425" y="7789"/>
              <a:ext cx="2751" cy="1753"/>
            </a:xfrm>
            <a:custGeom>
              <a:avLst/>
              <a:gdLst>
                <a:gd name="T0" fmla="*/ 777 w 2751"/>
                <a:gd name="T1" fmla="*/ 0 h 1753"/>
                <a:gd name="T2" fmla="*/ 520 w 2751"/>
                <a:gd name="T3" fmla="*/ 3 h 1753"/>
                <a:gd name="T4" fmla="*/ 278 w 2751"/>
                <a:gd name="T5" fmla="*/ 9 h 1753"/>
                <a:gd name="T6" fmla="*/ 86 w 2751"/>
                <a:gd name="T7" fmla="*/ 18 h 1753"/>
                <a:gd name="T8" fmla="*/ 14 w 2751"/>
                <a:gd name="T9" fmla="*/ 38 h 1753"/>
                <a:gd name="T10" fmla="*/ 5 w 2751"/>
                <a:gd name="T11" fmla="*/ 79 h 1753"/>
                <a:gd name="T12" fmla="*/ 0 w 2751"/>
                <a:gd name="T13" fmla="*/ 153 h 1753"/>
                <a:gd name="T14" fmla="*/ 1 w 2751"/>
                <a:gd name="T15" fmla="*/ 204 h 1753"/>
                <a:gd name="T16" fmla="*/ 32 w 2751"/>
                <a:gd name="T17" fmla="*/ 231 h 1753"/>
                <a:gd name="T18" fmla="*/ 76 w 2751"/>
                <a:gd name="T19" fmla="*/ 240 h 1753"/>
                <a:gd name="T20" fmla="*/ 157 w 2751"/>
                <a:gd name="T21" fmla="*/ 268 h 1753"/>
                <a:gd name="T22" fmla="*/ 244 w 2751"/>
                <a:gd name="T23" fmla="*/ 321 h 1753"/>
                <a:gd name="T24" fmla="*/ 296 w 2751"/>
                <a:gd name="T25" fmla="*/ 402 h 1753"/>
                <a:gd name="T26" fmla="*/ 302 w 2751"/>
                <a:gd name="T27" fmla="*/ 1719 h 1753"/>
                <a:gd name="T28" fmla="*/ 323 w 2751"/>
                <a:gd name="T29" fmla="*/ 1746 h 1753"/>
                <a:gd name="T30" fmla="*/ 475 w 2751"/>
                <a:gd name="T31" fmla="*/ 1753 h 1753"/>
                <a:gd name="T32" fmla="*/ 679 w 2751"/>
                <a:gd name="T33" fmla="*/ 1752 h 1753"/>
                <a:gd name="T34" fmla="*/ 764 w 2751"/>
                <a:gd name="T35" fmla="*/ 1739 h 1753"/>
                <a:gd name="T36" fmla="*/ 777 w 2751"/>
                <a:gd name="T37" fmla="*/ 1707 h 1753"/>
                <a:gd name="T38" fmla="*/ 790 w 2751"/>
                <a:gd name="T39" fmla="*/ 375 h 1753"/>
                <a:gd name="T40" fmla="*/ 835 w 2751"/>
                <a:gd name="T41" fmla="*/ 364 h 1753"/>
                <a:gd name="T42" fmla="*/ 943 w 2751"/>
                <a:gd name="T43" fmla="*/ 362 h 1753"/>
                <a:gd name="T44" fmla="*/ 1131 w 2751"/>
                <a:gd name="T45" fmla="*/ 370 h 1753"/>
                <a:gd name="T46" fmla="*/ 1216 w 2751"/>
                <a:gd name="T47" fmla="*/ 404 h 1753"/>
                <a:gd name="T48" fmla="*/ 1260 w 2751"/>
                <a:gd name="T49" fmla="*/ 487 h 1753"/>
                <a:gd name="T50" fmla="*/ 1269 w 2751"/>
                <a:gd name="T51" fmla="*/ 1708 h 1753"/>
                <a:gd name="T52" fmla="*/ 1280 w 2751"/>
                <a:gd name="T53" fmla="*/ 1739 h 1753"/>
                <a:gd name="T54" fmla="*/ 1410 w 2751"/>
                <a:gd name="T55" fmla="*/ 1753 h 1753"/>
                <a:gd name="T56" fmla="*/ 1710 w 2751"/>
                <a:gd name="T57" fmla="*/ 1750 h 1753"/>
                <a:gd name="T58" fmla="*/ 1746 w 2751"/>
                <a:gd name="T59" fmla="*/ 1730 h 1753"/>
                <a:gd name="T60" fmla="*/ 1750 w 2751"/>
                <a:gd name="T61" fmla="*/ 404 h 1753"/>
                <a:gd name="T62" fmla="*/ 1777 w 2751"/>
                <a:gd name="T63" fmla="*/ 370 h 1753"/>
                <a:gd name="T64" fmla="*/ 1837 w 2751"/>
                <a:gd name="T65" fmla="*/ 362 h 1753"/>
                <a:gd name="T66" fmla="*/ 1963 w 2751"/>
                <a:gd name="T67" fmla="*/ 362 h 1753"/>
                <a:gd name="T68" fmla="*/ 2106 w 2751"/>
                <a:gd name="T69" fmla="*/ 373 h 1753"/>
                <a:gd name="T70" fmla="*/ 2193 w 2751"/>
                <a:gd name="T71" fmla="*/ 411 h 1753"/>
                <a:gd name="T72" fmla="*/ 2241 w 2751"/>
                <a:gd name="T73" fmla="*/ 496 h 1753"/>
                <a:gd name="T74" fmla="*/ 2251 w 2751"/>
                <a:gd name="T75" fmla="*/ 1474 h 1753"/>
                <a:gd name="T76" fmla="*/ 2258 w 2751"/>
                <a:gd name="T77" fmla="*/ 1602 h 1753"/>
                <a:gd name="T78" fmla="*/ 2292 w 2751"/>
                <a:gd name="T79" fmla="*/ 1690 h 1753"/>
                <a:gd name="T80" fmla="*/ 2375 w 2751"/>
                <a:gd name="T81" fmla="*/ 1739 h 1753"/>
                <a:gd name="T82" fmla="*/ 2536 w 2751"/>
                <a:gd name="T83" fmla="*/ 1753 h 1753"/>
                <a:gd name="T84" fmla="*/ 2672 w 2751"/>
                <a:gd name="T85" fmla="*/ 1752 h 1753"/>
                <a:gd name="T86" fmla="*/ 2728 w 2751"/>
                <a:gd name="T87" fmla="*/ 1746 h 1753"/>
                <a:gd name="T88" fmla="*/ 2750 w 2751"/>
                <a:gd name="T89" fmla="*/ 1710 h 1753"/>
                <a:gd name="T90" fmla="*/ 2751 w 2751"/>
                <a:gd name="T91" fmla="*/ 1642 h 1753"/>
                <a:gd name="T92" fmla="*/ 2751 w 2751"/>
                <a:gd name="T93" fmla="*/ 1486 h 1753"/>
                <a:gd name="T94" fmla="*/ 2751 w 2751"/>
                <a:gd name="T95" fmla="*/ 1272 h 1753"/>
                <a:gd name="T96" fmla="*/ 2751 w 2751"/>
                <a:gd name="T97" fmla="*/ 1030 h 1753"/>
                <a:gd name="T98" fmla="*/ 2750 w 2751"/>
                <a:gd name="T99" fmla="*/ 792 h 1753"/>
                <a:gd name="T100" fmla="*/ 2750 w 2751"/>
                <a:gd name="T101" fmla="*/ 534 h 1753"/>
                <a:gd name="T102" fmla="*/ 2731 w 2751"/>
                <a:gd name="T103" fmla="*/ 324 h 1753"/>
                <a:gd name="T104" fmla="*/ 2681 w 2751"/>
                <a:gd name="T105" fmla="*/ 184 h 1753"/>
                <a:gd name="T106" fmla="*/ 2578 w 2751"/>
                <a:gd name="T107" fmla="*/ 95 h 1753"/>
                <a:gd name="T108" fmla="*/ 2402 w 2751"/>
                <a:gd name="T109" fmla="*/ 47 h 1753"/>
                <a:gd name="T110" fmla="*/ 2137 w 2751"/>
                <a:gd name="T111" fmla="*/ 21 h 1753"/>
                <a:gd name="T112" fmla="*/ 1770 w 2751"/>
                <a:gd name="T113" fmla="*/ 7 h 1753"/>
                <a:gd name="T114" fmla="*/ 1347 w 2751"/>
                <a:gd name="T115" fmla="*/ 0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1" h="1753">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38021" name="Freeform 133"/>
            <p:cNvSpPr>
              <a:spLocks noChangeAspect="1"/>
            </p:cNvSpPr>
            <p:nvPr/>
          </p:nvSpPr>
          <p:spPr bwMode="auto">
            <a:xfrm>
              <a:off x="5325" y="7808"/>
              <a:ext cx="802" cy="1736"/>
            </a:xfrm>
            <a:custGeom>
              <a:avLst/>
              <a:gdLst>
                <a:gd name="T0" fmla="*/ 374 w 802"/>
                <a:gd name="T1" fmla="*/ 0 h 1736"/>
                <a:gd name="T2" fmla="*/ 296 w 802"/>
                <a:gd name="T3" fmla="*/ 0 h 1736"/>
                <a:gd name="T4" fmla="*/ 222 w 802"/>
                <a:gd name="T5" fmla="*/ 2 h 1736"/>
                <a:gd name="T6" fmla="*/ 153 w 802"/>
                <a:gd name="T7" fmla="*/ 6 h 1736"/>
                <a:gd name="T8" fmla="*/ 92 w 802"/>
                <a:gd name="T9" fmla="*/ 8 h 1736"/>
                <a:gd name="T10" fmla="*/ 39 w 802"/>
                <a:gd name="T11" fmla="*/ 13 h 1736"/>
                <a:gd name="T12" fmla="*/ 23 w 802"/>
                <a:gd name="T13" fmla="*/ 19 h 1736"/>
                <a:gd name="T14" fmla="*/ 12 w 802"/>
                <a:gd name="T15" fmla="*/ 28 h 1736"/>
                <a:gd name="T16" fmla="*/ 9 w 802"/>
                <a:gd name="T17" fmla="*/ 40 h 1736"/>
                <a:gd name="T18" fmla="*/ 5 w 802"/>
                <a:gd name="T19" fmla="*/ 56 h 1736"/>
                <a:gd name="T20" fmla="*/ 5 w 802"/>
                <a:gd name="T21" fmla="*/ 71 h 1736"/>
                <a:gd name="T22" fmla="*/ 3 w 802"/>
                <a:gd name="T23" fmla="*/ 92 h 1736"/>
                <a:gd name="T24" fmla="*/ 1 w 802"/>
                <a:gd name="T25" fmla="*/ 118 h 1736"/>
                <a:gd name="T26" fmla="*/ 1 w 802"/>
                <a:gd name="T27" fmla="*/ 143 h 1736"/>
                <a:gd name="T28" fmla="*/ 0 w 802"/>
                <a:gd name="T29" fmla="*/ 165 h 1736"/>
                <a:gd name="T30" fmla="*/ 0 w 802"/>
                <a:gd name="T31" fmla="*/ 179 h 1736"/>
                <a:gd name="T32" fmla="*/ 1 w 802"/>
                <a:gd name="T33" fmla="*/ 192 h 1736"/>
                <a:gd name="T34" fmla="*/ 9 w 802"/>
                <a:gd name="T35" fmla="*/ 204 h 1736"/>
                <a:gd name="T36" fmla="*/ 19 w 802"/>
                <a:gd name="T37" fmla="*/ 213 h 1736"/>
                <a:gd name="T38" fmla="*/ 32 w 802"/>
                <a:gd name="T39" fmla="*/ 219 h 1736"/>
                <a:gd name="T40" fmla="*/ 41 w 802"/>
                <a:gd name="T41" fmla="*/ 221 h 1736"/>
                <a:gd name="T42" fmla="*/ 56 w 802"/>
                <a:gd name="T43" fmla="*/ 224 h 1736"/>
                <a:gd name="T44" fmla="*/ 77 w 802"/>
                <a:gd name="T45" fmla="*/ 231 h 1736"/>
                <a:gd name="T46" fmla="*/ 101 w 802"/>
                <a:gd name="T47" fmla="*/ 239 h 1736"/>
                <a:gd name="T48" fmla="*/ 130 w 802"/>
                <a:gd name="T49" fmla="*/ 249 h 1736"/>
                <a:gd name="T50" fmla="*/ 159 w 802"/>
                <a:gd name="T51" fmla="*/ 262 h 1736"/>
                <a:gd name="T52" fmla="*/ 188 w 802"/>
                <a:gd name="T53" fmla="*/ 277 h 1736"/>
                <a:gd name="T54" fmla="*/ 217 w 802"/>
                <a:gd name="T55" fmla="*/ 295 h 1736"/>
                <a:gd name="T56" fmla="*/ 244 w 802"/>
                <a:gd name="T57" fmla="*/ 316 h 1736"/>
                <a:gd name="T58" fmla="*/ 267 w 802"/>
                <a:gd name="T59" fmla="*/ 340 h 1736"/>
                <a:gd name="T60" fmla="*/ 285 w 802"/>
                <a:gd name="T61" fmla="*/ 367 h 1736"/>
                <a:gd name="T62" fmla="*/ 296 w 802"/>
                <a:gd name="T63" fmla="*/ 397 h 1736"/>
                <a:gd name="T64" fmla="*/ 300 w 802"/>
                <a:gd name="T65" fmla="*/ 432 h 1736"/>
                <a:gd name="T66" fmla="*/ 300 w 802"/>
                <a:gd name="T67" fmla="*/ 1689 h 1736"/>
                <a:gd name="T68" fmla="*/ 303 w 802"/>
                <a:gd name="T69" fmla="*/ 1704 h 1736"/>
                <a:gd name="T70" fmla="*/ 311 w 802"/>
                <a:gd name="T71" fmla="*/ 1716 h 1736"/>
                <a:gd name="T72" fmla="*/ 323 w 802"/>
                <a:gd name="T73" fmla="*/ 1725 h 1736"/>
                <a:gd name="T74" fmla="*/ 341 w 802"/>
                <a:gd name="T75" fmla="*/ 1731 h 1736"/>
                <a:gd name="T76" fmla="*/ 444 w 802"/>
                <a:gd name="T77" fmla="*/ 1734 h 1736"/>
                <a:gd name="T78" fmla="*/ 549 w 802"/>
                <a:gd name="T79" fmla="*/ 1736 h 1736"/>
                <a:gd name="T80" fmla="*/ 658 w 802"/>
                <a:gd name="T81" fmla="*/ 1734 h 1736"/>
                <a:gd name="T82" fmla="*/ 764 w 802"/>
                <a:gd name="T83" fmla="*/ 1731 h 1736"/>
                <a:gd name="T84" fmla="*/ 782 w 802"/>
                <a:gd name="T85" fmla="*/ 1725 h 1736"/>
                <a:gd name="T86" fmla="*/ 795 w 802"/>
                <a:gd name="T87" fmla="*/ 1716 h 1736"/>
                <a:gd name="T88" fmla="*/ 801 w 802"/>
                <a:gd name="T89" fmla="*/ 1704 h 1736"/>
                <a:gd name="T90" fmla="*/ 802 w 802"/>
                <a:gd name="T91" fmla="*/ 1689 h 1736"/>
                <a:gd name="T92" fmla="*/ 802 w 802"/>
                <a:gd name="T93" fmla="*/ 56 h 1736"/>
                <a:gd name="T94" fmla="*/ 801 w 802"/>
                <a:gd name="T95" fmla="*/ 42 h 1736"/>
                <a:gd name="T96" fmla="*/ 793 w 802"/>
                <a:gd name="T97" fmla="*/ 29 h 1736"/>
                <a:gd name="T98" fmla="*/ 781 w 802"/>
                <a:gd name="T99" fmla="*/ 20 h 1736"/>
                <a:gd name="T100" fmla="*/ 759 w 802"/>
                <a:gd name="T101" fmla="*/ 15 h 1736"/>
                <a:gd name="T102" fmla="*/ 696 w 802"/>
                <a:gd name="T103" fmla="*/ 9 h 1736"/>
                <a:gd name="T104" fmla="*/ 622 w 802"/>
                <a:gd name="T105" fmla="*/ 6 h 1736"/>
                <a:gd name="T106" fmla="*/ 542 w 802"/>
                <a:gd name="T107" fmla="*/ 2 h 1736"/>
                <a:gd name="T108" fmla="*/ 459 w 802"/>
                <a:gd name="T109" fmla="*/ 0 h 1736"/>
                <a:gd name="T110" fmla="*/ 374 w 802"/>
                <a:gd name="T111"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2" h="1736">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38022" name="Freeform 134"/>
            <p:cNvSpPr>
              <a:spLocks noChangeAspect="1" noEditPoints="1"/>
            </p:cNvSpPr>
            <p:nvPr/>
          </p:nvSpPr>
          <p:spPr bwMode="auto">
            <a:xfrm>
              <a:off x="6435" y="7208"/>
              <a:ext cx="3059" cy="2349"/>
            </a:xfrm>
            <a:custGeom>
              <a:avLst/>
              <a:gdLst>
                <a:gd name="T0" fmla="*/ 2887 w 3059"/>
                <a:gd name="T1" fmla="*/ 2114 h 2349"/>
                <a:gd name="T2" fmla="*/ 2627 w 3059"/>
                <a:gd name="T3" fmla="*/ 2044 h 2349"/>
                <a:gd name="T4" fmla="*/ 2562 w 3059"/>
                <a:gd name="T5" fmla="*/ 1865 h 2349"/>
                <a:gd name="T6" fmla="*/ 2553 w 3059"/>
                <a:gd name="T7" fmla="*/ 1490 h 2349"/>
                <a:gd name="T8" fmla="*/ 2554 w 3059"/>
                <a:gd name="T9" fmla="*/ 1043 h 2349"/>
                <a:gd name="T10" fmla="*/ 2679 w 3059"/>
                <a:gd name="T11" fmla="*/ 893 h 2349"/>
                <a:gd name="T12" fmla="*/ 2856 w 3059"/>
                <a:gd name="T13" fmla="*/ 842 h 2349"/>
                <a:gd name="T14" fmla="*/ 2914 w 3059"/>
                <a:gd name="T15" fmla="*/ 783 h 2349"/>
                <a:gd name="T16" fmla="*/ 2900 w 3059"/>
                <a:gd name="T17" fmla="*/ 649 h 2349"/>
                <a:gd name="T18" fmla="*/ 2704 w 3059"/>
                <a:gd name="T19" fmla="*/ 619 h 2349"/>
                <a:gd name="T20" fmla="*/ 2522 w 3059"/>
                <a:gd name="T21" fmla="*/ 582 h 2349"/>
                <a:gd name="T22" fmla="*/ 2478 w 3059"/>
                <a:gd name="T23" fmla="*/ 357 h 2349"/>
                <a:gd name="T24" fmla="*/ 2417 w 3059"/>
                <a:gd name="T25" fmla="*/ 220 h 2349"/>
                <a:gd name="T26" fmla="*/ 2166 w 3059"/>
                <a:gd name="T27" fmla="*/ 171 h 2349"/>
                <a:gd name="T28" fmla="*/ 2079 w 3059"/>
                <a:gd name="T29" fmla="*/ 205 h 2349"/>
                <a:gd name="T30" fmla="*/ 2073 w 3059"/>
                <a:gd name="T31" fmla="*/ 342 h 2349"/>
                <a:gd name="T32" fmla="*/ 2070 w 3059"/>
                <a:gd name="T33" fmla="*/ 766 h 2349"/>
                <a:gd name="T34" fmla="*/ 2066 w 3059"/>
                <a:gd name="T35" fmla="*/ 1317 h 2349"/>
                <a:gd name="T36" fmla="*/ 2063 w 3059"/>
                <a:gd name="T37" fmla="*/ 1752 h 2349"/>
                <a:gd name="T38" fmla="*/ 2082 w 3059"/>
                <a:gd name="T39" fmla="*/ 2087 h 2349"/>
                <a:gd name="T40" fmla="*/ 2243 w 3059"/>
                <a:gd name="T41" fmla="*/ 2298 h 2349"/>
                <a:gd name="T42" fmla="*/ 2609 w 3059"/>
                <a:gd name="T43" fmla="*/ 2345 h 2349"/>
                <a:gd name="T44" fmla="*/ 2956 w 3059"/>
                <a:gd name="T45" fmla="*/ 2331 h 2349"/>
                <a:gd name="T46" fmla="*/ 3053 w 3059"/>
                <a:gd name="T47" fmla="*/ 2261 h 2349"/>
                <a:gd name="T48" fmla="*/ 3015 w 3059"/>
                <a:gd name="T49" fmla="*/ 2140 h 2349"/>
                <a:gd name="T50" fmla="*/ 1094 w 3059"/>
                <a:gd name="T51" fmla="*/ 2024 h 2349"/>
                <a:gd name="T52" fmla="*/ 996 w 3059"/>
                <a:gd name="T53" fmla="*/ 2033 h 2349"/>
                <a:gd name="T54" fmla="*/ 763 w 3059"/>
                <a:gd name="T55" fmla="*/ 2024 h 2349"/>
                <a:gd name="T56" fmla="*/ 573 w 3059"/>
                <a:gd name="T57" fmla="*/ 1909 h 2349"/>
                <a:gd name="T58" fmla="*/ 486 w 3059"/>
                <a:gd name="T59" fmla="*/ 1564 h 2349"/>
                <a:gd name="T60" fmla="*/ 520 w 3059"/>
                <a:gd name="T61" fmla="*/ 1124 h 2349"/>
                <a:gd name="T62" fmla="*/ 665 w 3059"/>
                <a:gd name="T63" fmla="*/ 942 h 2349"/>
                <a:gd name="T64" fmla="*/ 886 w 3059"/>
                <a:gd name="T65" fmla="*/ 911 h 2349"/>
                <a:gd name="T66" fmla="*/ 1063 w 3059"/>
                <a:gd name="T67" fmla="*/ 920 h 2349"/>
                <a:gd name="T68" fmla="*/ 1139 w 3059"/>
                <a:gd name="T69" fmla="*/ 981 h 2349"/>
                <a:gd name="T70" fmla="*/ 1144 w 3059"/>
                <a:gd name="T71" fmla="*/ 1595 h 2349"/>
                <a:gd name="T72" fmla="*/ 1837 w 3059"/>
                <a:gd name="T73" fmla="*/ 2087 h 2349"/>
                <a:gd name="T74" fmla="*/ 1672 w 3059"/>
                <a:gd name="T75" fmla="*/ 2021 h 2349"/>
                <a:gd name="T76" fmla="*/ 1640 w 3059"/>
                <a:gd name="T77" fmla="*/ 1815 h 2349"/>
                <a:gd name="T78" fmla="*/ 1638 w 3059"/>
                <a:gd name="T79" fmla="*/ 1335 h 2349"/>
                <a:gd name="T80" fmla="*/ 1636 w 3059"/>
                <a:gd name="T81" fmla="*/ 734 h 2349"/>
                <a:gd name="T82" fmla="*/ 1632 w 3059"/>
                <a:gd name="T83" fmla="*/ 270 h 2349"/>
                <a:gd name="T84" fmla="*/ 1621 w 3059"/>
                <a:gd name="T85" fmla="*/ 104 h 2349"/>
                <a:gd name="T86" fmla="*/ 1498 w 3059"/>
                <a:gd name="T87" fmla="*/ 41 h 2349"/>
                <a:gd name="T88" fmla="*/ 1222 w 3059"/>
                <a:gd name="T89" fmla="*/ 0 h 2349"/>
                <a:gd name="T90" fmla="*/ 1153 w 3059"/>
                <a:gd name="T91" fmla="*/ 47 h 2349"/>
                <a:gd name="T92" fmla="*/ 1148 w 3059"/>
                <a:gd name="T93" fmla="*/ 229 h 2349"/>
                <a:gd name="T94" fmla="*/ 1142 w 3059"/>
                <a:gd name="T95" fmla="*/ 519 h 2349"/>
                <a:gd name="T96" fmla="*/ 1092 w 3059"/>
                <a:gd name="T97" fmla="*/ 591 h 2349"/>
                <a:gd name="T98" fmla="*/ 634 w 3059"/>
                <a:gd name="T99" fmla="*/ 584 h 2349"/>
                <a:gd name="T100" fmla="*/ 370 w 3059"/>
                <a:gd name="T101" fmla="*/ 651 h 2349"/>
                <a:gd name="T102" fmla="*/ 141 w 3059"/>
                <a:gd name="T103" fmla="*/ 862 h 2349"/>
                <a:gd name="T104" fmla="*/ 9 w 3059"/>
                <a:gd name="T105" fmla="*/ 1293 h 2349"/>
                <a:gd name="T106" fmla="*/ 38 w 3059"/>
                <a:gd name="T107" fmla="*/ 1853 h 2349"/>
                <a:gd name="T108" fmla="*/ 200 w 3059"/>
                <a:gd name="T109" fmla="*/ 2168 h 2349"/>
                <a:gd name="T110" fmla="*/ 425 w 3059"/>
                <a:gd name="T111" fmla="*/ 2304 h 2349"/>
                <a:gd name="T112" fmla="*/ 634 w 3059"/>
                <a:gd name="T113" fmla="*/ 2336 h 2349"/>
                <a:gd name="T114" fmla="*/ 889 w 3059"/>
                <a:gd name="T115" fmla="*/ 2347 h 2349"/>
                <a:gd name="T116" fmla="*/ 1419 w 3059"/>
                <a:gd name="T117" fmla="*/ 2349 h 2349"/>
                <a:gd name="T118" fmla="*/ 1911 w 3059"/>
                <a:gd name="T119" fmla="*/ 2333 h 2349"/>
                <a:gd name="T120" fmla="*/ 1941 w 3059"/>
                <a:gd name="T121" fmla="*/ 2233 h 2349"/>
                <a:gd name="T122" fmla="*/ 1941 w 3059"/>
                <a:gd name="T123" fmla="*/ 2123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234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38023" name="Freeform 135"/>
            <p:cNvSpPr>
              <a:spLocks noChangeAspect="1"/>
            </p:cNvSpPr>
            <p:nvPr/>
          </p:nvSpPr>
          <p:spPr bwMode="auto">
            <a:xfrm>
              <a:off x="2718" y="10019"/>
              <a:ext cx="258" cy="444"/>
            </a:xfrm>
            <a:custGeom>
              <a:avLst/>
              <a:gdLst>
                <a:gd name="T0" fmla="*/ 202 w 258"/>
                <a:gd name="T1" fmla="*/ 59 h 444"/>
                <a:gd name="T2" fmla="*/ 157 w 258"/>
                <a:gd name="T3" fmla="*/ 61 h 444"/>
                <a:gd name="T4" fmla="*/ 121 w 258"/>
                <a:gd name="T5" fmla="*/ 67 h 444"/>
                <a:gd name="T6" fmla="*/ 92 w 258"/>
                <a:gd name="T7" fmla="*/ 74 h 444"/>
                <a:gd name="T8" fmla="*/ 68 w 258"/>
                <a:gd name="T9" fmla="*/ 83 h 444"/>
                <a:gd name="T10" fmla="*/ 68 w 258"/>
                <a:gd name="T11" fmla="*/ 444 h 444"/>
                <a:gd name="T12" fmla="*/ 0 w 258"/>
                <a:gd name="T13" fmla="*/ 444 h 444"/>
                <a:gd name="T14" fmla="*/ 0 w 258"/>
                <a:gd name="T15" fmla="*/ 5 h 444"/>
                <a:gd name="T16" fmla="*/ 63 w 258"/>
                <a:gd name="T17" fmla="*/ 5 h 444"/>
                <a:gd name="T18" fmla="*/ 66 w 258"/>
                <a:gd name="T19" fmla="*/ 43 h 444"/>
                <a:gd name="T20" fmla="*/ 94 w 258"/>
                <a:gd name="T21" fmla="*/ 25 h 444"/>
                <a:gd name="T22" fmla="*/ 126 w 258"/>
                <a:gd name="T23" fmla="*/ 12 h 444"/>
                <a:gd name="T24" fmla="*/ 160 w 258"/>
                <a:gd name="T25" fmla="*/ 3 h 444"/>
                <a:gd name="T26" fmla="*/ 193 w 258"/>
                <a:gd name="T27" fmla="*/ 0 h 444"/>
                <a:gd name="T28" fmla="*/ 211 w 258"/>
                <a:gd name="T29" fmla="*/ 0 h 444"/>
                <a:gd name="T30" fmla="*/ 235 w 258"/>
                <a:gd name="T31" fmla="*/ 0 h 444"/>
                <a:gd name="T32" fmla="*/ 258 w 258"/>
                <a:gd name="T33" fmla="*/ 3 h 444"/>
                <a:gd name="T34" fmla="*/ 258 w 258"/>
                <a:gd name="T35" fmla="*/ 59 h 444"/>
                <a:gd name="T36" fmla="*/ 202 w 258"/>
                <a:gd name="T37" fmla="*/ 5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444">
                  <a:moveTo>
                    <a:pt x="202" y="59"/>
                  </a:moveTo>
                  <a:lnTo>
                    <a:pt x="157" y="61"/>
                  </a:lnTo>
                  <a:lnTo>
                    <a:pt x="121" y="67"/>
                  </a:lnTo>
                  <a:lnTo>
                    <a:pt x="92" y="74"/>
                  </a:lnTo>
                  <a:lnTo>
                    <a:pt x="68" y="83"/>
                  </a:lnTo>
                  <a:lnTo>
                    <a:pt x="68" y="444"/>
                  </a:lnTo>
                  <a:lnTo>
                    <a:pt x="0" y="444"/>
                  </a:lnTo>
                  <a:lnTo>
                    <a:pt x="0" y="5"/>
                  </a:lnTo>
                  <a:lnTo>
                    <a:pt x="63" y="5"/>
                  </a:lnTo>
                  <a:lnTo>
                    <a:pt x="66" y="43"/>
                  </a:lnTo>
                  <a:lnTo>
                    <a:pt x="94" y="25"/>
                  </a:lnTo>
                  <a:lnTo>
                    <a:pt x="126" y="12"/>
                  </a:lnTo>
                  <a:lnTo>
                    <a:pt x="160" y="3"/>
                  </a:lnTo>
                  <a:lnTo>
                    <a:pt x="193" y="0"/>
                  </a:lnTo>
                  <a:lnTo>
                    <a:pt x="211" y="0"/>
                  </a:lnTo>
                  <a:lnTo>
                    <a:pt x="235" y="0"/>
                  </a:lnTo>
                  <a:lnTo>
                    <a:pt x="258" y="3"/>
                  </a:lnTo>
                  <a:lnTo>
                    <a:pt x="258" y="59"/>
                  </a:lnTo>
                  <a:lnTo>
                    <a:pt x="202" y="59"/>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4" name="Freeform 136"/>
            <p:cNvSpPr>
              <a:spLocks noChangeAspect="1" noEditPoints="1"/>
            </p:cNvSpPr>
            <p:nvPr/>
          </p:nvSpPr>
          <p:spPr bwMode="auto">
            <a:xfrm>
              <a:off x="3028" y="10015"/>
              <a:ext cx="367" cy="459"/>
            </a:xfrm>
            <a:custGeom>
              <a:avLst/>
              <a:gdLst>
                <a:gd name="T0" fmla="*/ 308 w 367"/>
                <a:gd name="T1" fmla="*/ 240 h 459"/>
                <a:gd name="T2" fmla="*/ 67 w 367"/>
                <a:gd name="T3" fmla="*/ 240 h 459"/>
                <a:gd name="T4" fmla="*/ 67 w 367"/>
                <a:gd name="T5" fmla="*/ 320 h 459"/>
                <a:gd name="T6" fmla="*/ 69 w 367"/>
                <a:gd name="T7" fmla="*/ 345 h 459"/>
                <a:gd name="T8" fmla="*/ 75 w 367"/>
                <a:gd name="T9" fmla="*/ 365 h 459"/>
                <a:gd name="T10" fmla="*/ 85 w 367"/>
                <a:gd name="T11" fmla="*/ 381 h 459"/>
                <a:gd name="T12" fmla="*/ 102 w 367"/>
                <a:gd name="T13" fmla="*/ 392 h 459"/>
                <a:gd name="T14" fmla="*/ 125 w 367"/>
                <a:gd name="T15" fmla="*/ 399 h 459"/>
                <a:gd name="T16" fmla="*/ 154 w 367"/>
                <a:gd name="T17" fmla="*/ 401 h 459"/>
                <a:gd name="T18" fmla="*/ 355 w 367"/>
                <a:gd name="T19" fmla="*/ 401 h 459"/>
                <a:gd name="T20" fmla="*/ 355 w 367"/>
                <a:gd name="T21" fmla="*/ 433 h 459"/>
                <a:gd name="T22" fmla="*/ 339 w 367"/>
                <a:gd name="T23" fmla="*/ 444 h 459"/>
                <a:gd name="T24" fmla="*/ 317 w 367"/>
                <a:gd name="T25" fmla="*/ 451 h 459"/>
                <a:gd name="T26" fmla="*/ 293 w 367"/>
                <a:gd name="T27" fmla="*/ 457 h 459"/>
                <a:gd name="T28" fmla="*/ 266 w 367"/>
                <a:gd name="T29" fmla="*/ 459 h 459"/>
                <a:gd name="T30" fmla="*/ 152 w 367"/>
                <a:gd name="T31" fmla="*/ 459 h 459"/>
                <a:gd name="T32" fmla="*/ 123 w 367"/>
                <a:gd name="T33" fmla="*/ 457 h 459"/>
                <a:gd name="T34" fmla="*/ 94 w 367"/>
                <a:gd name="T35" fmla="*/ 451 h 459"/>
                <a:gd name="T36" fmla="*/ 69 w 367"/>
                <a:gd name="T37" fmla="*/ 441 h 459"/>
                <a:gd name="T38" fmla="*/ 46 w 367"/>
                <a:gd name="T39" fmla="*/ 426 h 459"/>
                <a:gd name="T40" fmla="*/ 28 w 367"/>
                <a:gd name="T41" fmla="*/ 408 h 459"/>
                <a:gd name="T42" fmla="*/ 13 w 367"/>
                <a:gd name="T43" fmla="*/ 383 h 459"/>
                <a:gd name="T44" fmla="*/ 2 w 367"/>
                <a:gd name="T45" fmla="*/ 352 h 459"/>
                <a:gd name="T46" fmla="*/ 0 w 367"/>
                <a:gd name="T47" fmla="*/ 316 h 459"/>
                <a:gd name="T48" fmla="*/ 0 w 367"/>
                <a:gd name="T49" fmla="*/ 152 h 459"/>
                <a:gd name="T50" fmla="*/ 2 w 367"/>
                <a:gd name="T51" fmla="*/ 114 h 459"/>
                <a:gd name="T52" fmla="*/ 10 w 367"/>
                <a:gd name="T53" fmla="*/ 83 h 459"/>
                <a:gd name="T54" fmla="*/ 22 w 367"/>
                <a:gd name="T55" fmla="*/ 58 h 459"/>
                <a:gd name="T56" fmla="*/ 38 w 367"/>
                <a:gd name="T57" fmla="*/ 38 h 459"/>
                <a:gd name="T58" fmla="*/ 60 w 367"/>
                <a:gd name="T59" fmla="*/ 24 h 459"/>
                <a:gd name="T60" fmla="*/ 84 w 367"/>
                <a:gd name="T61" fmla="*/ 13 h 459"/>
                <a:gd name="T62" fmla="*/ 109 w 367"/>
                <a:gd name="T63" fmla="*/ 6 h 459"/>
                <a:gd name="T64" fmla="*/ 138 w 367"/>
                <a:gd name="T65" fmla="*/ 2 h 459"/>
                <a:gd name="T66" fmla="*/ 169 w 367"/>
                <a:gd name="T67" fmla="*/ 0 h 459"/>
                <a:gd name="T68" fmla="*/ 208 w 367"/>
                <a:gd name="T69" fmla="*/ 0 h 459"/>
                <a:gd name="T70" fmla="*/ 236 w 367"/>
                <a:gd name="T71" fmla="*/ 0 h 459"/>
                <a:gd name="T72" fmla="*/ 263 w 367"/>
                <a:gd name="T73" fmla="*/ 4 h 459"/>
                <a:gd name="T74" fmla="*/ 288 w 367"/>
                <a:gd name="T75" fmla="*/ 11 h 459"/>
                <a:gd name="T76" fmla="*/ 310 w 367"/>
                <a:gd name="T77" fmla="*/ 22 h 459"/>
                <a:gd name="T78" fmla="*/ 330 w 367"/>
                <a:gd name="T79" fmla="*/ 35 h 459"/>
                <a:gd name="T80" fmla="*/ 346 w 367"/>
                <a:gd name="T81" fmla="*/ 54 h 459"/>
                <a:gd name="T82" fmla="*/ 357 w 367"/>
                <a:gd name="T83" fmla="*/ 78 h 459"/>
                <a:gd name="T84" fmla="*/ 366 w 367"/>
                <a:gd name="T85" fmla="*/ 107 h 459"/>
                <a:gd name="T86" fmla="*/ 367 w 367"/>
                <a:gd name="T87" fmla="*/ 143 h 459"/>
                <a:gd name="T88" fmla="*/ 367 w 367"/>
                <a:gd name="T89" fmla="*/ 231 h 459"/>
                <a:gd name="T90" fmla="*/ 308 w 367"/>
                <a:gd name="T91" fmla="*/ 240 h 459"/>
                <a:gd name="T92" fmla="*/ 302 w 367"/>
                <a:gd name="T93" fmla="*/ 128 h 459"/>
                <a:gd name="T94" fmla="*/ 299 w 367"/>
                <a:gd name="T95" fmla="*/ 103 h 459"/>
                <a:gd name="T96" fmla="*/ 292 w 367"/>
                <a:gd name="T97" fmla="*/ 83 h 459"/>
                <a:gd name="T98" fmla="*/ 279 w 367"/>
                <a:gd name="T99" fmla="*/ 71 h 459"/>
                <a:gd name="T100" fmla="*/ 263 w 367"/>
                <a:gd name="T101" fmla="*/ 62 h 459"/>
                <a:gd name="T102" fmla="*/ 241 w 367"/>
                <a:gd name="T103" fmla="*/ 56 h 459"/>
                <a:gd name="T104" fmla="*/ 216 w 367"/>
                <a:gd name="T105" fmla="*/ 56 h 459"/>
                <a:gd name="T106" fmla="*/ 154 w 367"/>
                <a:gd name="T107" fmla="*/ 56 h 459"/>
                <a:gd name="T108" fmla="*/ 125 w 367"/>
                <a:gd name="T109" fmla="*/ 58 h 459"/>
                <a:gd name="T110" fmla="*/ 104 w 367"/>
                <a:gd name="T111" fmla="*/ 65 h 459"/>
                <a:gd name="T112" fmla="*/ 87 w 367"/>
                <a:gd name="T113" fmla="*/ 76 h 459"/>
                <a:gd name="T114" fmla="*/ 76 w 367"/>
                <a:gd name="T115" fmla="*/ 92 h 459"/>
                <a:gd name="T116" fmla="*/ 69 w 367"/>
                <a:gd name="T117" fmla="*/ 114 h 459"/>
                <a:gd name="T118" fmla="*/ 67 w 367"/>
                <a:gd name="T119" fmla="*/ 137 h 459"/>
                <a:gd name="T120" fmla="*/ 67 w 367"/>
                <a:gd name="T121" fmla="*/ 190 h 459"/>
                <a:gd name="T122" fmla="*/ 302 w 367"/>
                <a:gd name="T123" fmla="*/ 190 h 459"/>
                <a:gd name="T124" fmla="*/ 302 w 367"/>
                <a:gd name="T125" fmla="*/ 12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 h="459">
                  <a:moveTo>
                    <a:pt x="308" y="240"/>
                  </a:moveTo>
                  <a:lnTo>
                    <a:pt x="67" y="240"/>
                  </a:lnTo>
                  <a:lnTo>
                    <a:pt x="67" y="320"/>
                  </a:lnTo>
                  <a:lnTo>
                    <a:pt x="69" y="345"/>
                  </a:lnTo>
                  <a:lnTo>
                    <a:pt x="75" y="365"/>
                  </a:lnTo>
                  <a:lnTo>
                    <a:pt x="85" y="381"/>
                  </a:lnTo>
                  <a:lnTo>
                    <a:pt x="102" y="392"/>
                  </a:lnTo>
                  <a:lnTo>
                    <a:pt x="125" y="399"/>
                  </a:lnTo>
                  <a:lnTo>
                    <a:pt x="154" y="401"/>
                  </a:lnTo>
                  <a:lnTo>
                    <a:pt x="355" y="401"/>
                  </a:lnTo>
                  <a:lnTo>
                    <a:pt x="355" y="433"/>
                  </a:lnTo>
                  <a:lnTo>
                    <a:pt x="339" y="444"/>
                  </a:lnTo>
                  <a:lnTo>
                    <a:pt x="317" y="451"/>
                  </a:lnTo>
                  <a:lnTo>
                    <a:pt x="293" y="457"/>
                  </a:lnTo>
                  <a:lnTo>
                    <a:pt x="266" y="459"/>
                  </a:lnTo>
                  <a:lnTo>
                    <a:pt x="152" y="459"/>
                  </a:lnTo>
                  <a:lnTo>
                    <a:pt x="123" y="457"/>
                  </a:lnTo>
                  <a:lnTo>
                    <a:pt x="94" y="451"/>
                  </a:lnTo>
                  <a:lnTo>
                    <a:pt x="69" y="441"/>
                  </a:lnTo>
                  <a:lnTo>
                    <a:pt x="46" y="426"/>
                  </a:lnTo>
                  <a:lnTo>
                    <a:pt x="28" y="408"/>
                  </a:lnTo>
                  <a:lnTo>
                    <a:pt x="13" y="383"/>
                  </a:lnTo>
                  <a:lnTo>
                    <a:pt x="2" y="352"/>
                  </a:lnTo>
                  <a:lnTo>
                    <a:pt x="0" y="316"/>
                  </a:lnTo>
                  <a:lnTo>
                    <a:pt x="0" y="152"/>
                  </a:lnTo>
                  <a:lnTo>
                    <a:pt x="2" y="114"/>
                  </a:lnTo>
                  <a:lnTo>
                    <a:pt x="10" y="83"/>
                  </a:lnTo>
                  <a:lnTo>
                    <a:pt x="22" y="58"/>
                  </a:lnTo>
                  <a:lnTo>
                    <a:pt x="38" y="38"/>
                  </a:lnTo>
                  <a:lnTo>
                    <a:pt x="60" y="24"/>
                  </a:lnTo>
                  <a:lnTo>
                    <a:pt x="84" y="13"/>
                  </a:lnTo>
                  <a:lnTo>
                    <a:pt x="109" y="6"/>
                  </a:lnTo>
                  <a:lnTo>
                    <a:pt x="138" y="2"/>
                  </a:lnTo>
                  <a:lnTo>
                    <a:pt x="169" y="0"/>
                  </a:lnTo>
                  <a:lnTo>
                    <a:pt x="208" y="0"/>
                  </a:lnTo>
                  <a:lnTo>
                    <a:pt x="236" y="0"/>
                  </a:lnTo>
                  <a:lnTo>
                    <a:pt x="263" y="4"/>
                  </a:lnTo>
                  <a:lnTo>
                    <a:pt x="288" y="11"/>
                  </a:lnTo>
                  <a:lnTo>
                    <a:pt x="310" y="22"/>
                  </a:lnTo>
                  <a:lnTo>
                    <a:pt x="330" y="35"/>
                  </a:lnTo>
                  <a:lnTo>
                    <a:pt x="346" y="54"/>
                  </a:lnTo>
                  <a:lnTo>
                    <a:pt x="357" y="78"/>
                  </a:lnTo>
                  <a:lnTo>
                    <a:pt x="366" y="107"/>
                  </a:lnTo>
                  <a:lnTo>
                    <a:pt x="367" y="143"/>
                  </a:lnTo>
                  <a:lnTo>
                    <a:pt x="367" y="231"/>
                  </a:lnTo>
                  <a:lnTo>
                    <a:pt x="308" y="240"/>
                  </a:lnTo>
                  <a:close/>
                  <a:moveTo>
                    <a:pt x="302" y="128"/>
                  </a:moveTo>
                  <a:lnTo>
                    <a:pt x="299" y="103"/>
                  </a:lnTo>
                  <a:lnTo>
                    <a:pt x="292" y="83"/>
                  </a:lnTo>
                  <a:lnTo>
                    <a:pt x="279" y="71"/>
                  </a:lnTo>
                  <a:lnTo>
                    <a:pt x="263" y="62"/>
                  </a:lnTo>
                  <a:lnTo>
                    <a:pt x="241" y="56"/>
                  </a:lnTo>
                  <a:lnTo>
                    <a:pt x="216" y="56"/>
                  </a:lnTo>
                  <a:lnTo>
                    <a:pt x="154" y="56"/>
                  </a:lnTo>
                  <a:lnTo>
                    <a:pt x="125" y="58"/>
                  </a:lnTo>
                  <a:lnTo>
                    <a:pt x="104" y="65"/>
                  </a:lnTo>
                  <a:lnTo>
                    <a:pt x="87" y="76"/>
                  </a:lnTo>
                  <a:lnTo>
                    <a:pt x="76" y="92"/>
                  </a:lnTo>
                  <a:lnTo>
                    <a:pt x="69" y="114"/>
                  </a:lnTo>
                  <a:lnTo>
                    <a:pt x="67" y="137"/>
                  </a:lnTo>
                  <a:lnTo>
                    <a:pt x="67" y="190"/>
                  </a:lnTo>
                  <a:lnTo>
                    <a:pt x="302" y="190"/>
                  </a:lnTo>
                  <a:lnTo>
                    <a:pt x="302" y="12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5" name="Freeform 137"/>
            <p:cNvSpPr>
              <a:spLocks noChangeAspect="1" noEditPoints="1"/>
            </p:cNvSpPr>
            <p:nvPr/>
          </p:nvSpPr>
          <p:spPr bwMode="auto">
            <a:xfrm>
              <a:off x="3509" y="10015"/>
              <a:ext cx="362" cy="634"/>
            </a:xfrm>
            <a:custGeom>
              <a:avLst/>
              <a:gdLst>
                <a:gd name="T0" fmla="*/ 111 w 362"/>
                <a:gd name="T1" fmla="*/ 634 h 634"/>
                <a:gd name="T2" fmla="*/ 71 w 362"/>
                <a:gd name="T3" fmla="*/ 632 h 634"/>
                <a:gd name="T4" fmla="*/ 29 w 362"/>
                <a:gd name="T5" fmla="*/ 623 h 634"/>
                <a:gd name="T6" fmla="*/ 13 w 362"/>
                <a:gd name="T7" fmla="*/ 574 h 634"/>
                <a:gd name="T8" fmla="*/ 248 w 362"/>
                <a:gd name="T9" fmla="*/ 570 h 634"/>
                <a:gd name="T10" fmla="*/ 282 w 362"/>
                <a:gd name="T11" fmla="*/ 545 h 634"/>
                <a:gd name="T12" fmla="*/ 293 w 362"/>
                <a:gd name="T13" fmla="*/ 495 h 634"/>
                <a:gd name="T14" fmla="*/ 268 w 362"/>
                <a:gd name="T15" fmla="*/ 417 h 634"/>
                <a:gd name="T16" fmla="*/ 210 w 362"/>
                <a:gd name="T17" fmla="*/ 437 h 634"/>
                <a:gd name="T18" fmla="*/ 116 w 362"/>
                <a:gd name="T19" fmla="*/ 439 h 634"/>
                <a:gd name="T20" fmla="*/ 60 w 362"/>
                <a:gd name="T21" fmla="*/ 430 h 634"/>
                <a:gd name="T22" fmla="*/ 22 w 362"/>
                <a:gd name="T23" fmla="*/ 404 h 634"/>
                <a:gd name="T24" fmla="*/ 2 w 362"/>
                <a:gd name="T25" fmla="*/ 361 h 634"/>
                <a:gd name="T26" fmla="*/ 0 w 362"/>
                <a:gd name="T27" fmla="*/ 123 h 634"/>
                <a:gd name="T28" fmla="*/ 13 w 362"/>
                <a:gd name="T29" fmla="*/ 62 h 634"/>
                <a:gd name="T30" fmla="*/ 47 w 362"/>
                <a:gd name="T31" fmla="*/ 22 h 634"/>
                <a:gd name="T32" fmla="*/ 100 w 362"/>
                <a:gd name="T33" fmla="*/ 2 h 634"/>
                <a:gd name="T34" fmla="*/ 197 w 362"/>
                <a:gd name="T35" fmla="*/ 0 h 634"/>
                <a:gd name="T36" fmla="*/ 254 w 362"/>
                <a:gd name="T37" fmla="*/ 11 h 634"/>
                <a:gd name="T38" fmla="*/ 299 w 362"/>
                <a:gd name="T39" fmla="*/ 44 h 634"/>
                <a:gd name="T40" fmla="*/ 362 w 362"/>
                <a:gd name="T41" fmla="*/ 9 h 634"/>
                <a:gd name="T42" fmla="*/ 358 w 362"/>
                <a:gd name="T43" fmla="*/ 529 h 634"/>
                <a:gd name="T44" fmla="*/ 333 w 362"/>
                <a:gd name="T45" fmla="*/ 588 h 634"/>
                <a:gd name="T46" fmla="*/ 284 w 362"/>
                <a:gd name="T47" fmla="*/ 623 h 634"/>
                <a:gd name="T48" fmla="*/ 214 w 362"/>
                <a:gd name="T49" fmla="*/ 634 h 634"/>
                <a:gd name="T50" fmla="*/ 275 w 362"/>
                <a:gd name="T51" fmla="*/ 78 h 634"/>
                <a:gd name="T52" fmla="*/ 219 w 362"/>
                <a:gd name="T53" fmla="*/ 62 h 634"/>
                <a:gd name="T54" fmla="*/ 120 w 362"/>
                <a:gd name="T55" fmla="*/ 60 h 634"/>
                <a:gd name="T56" fmla="*/ 94 w 362"/>
                <a:gd name="T57" fmla="*/ 63 h 634"/>
                <a:gd name="T58" fmla="*/ 76 w 362"/>
                <a:gd name="T59" fmla="*/ 83 h 634"/>
                <a:gd name="T60" fmla="*/ 67 w 362"/>
                <a:gd name="T61" fmla="*/ 121 h 634"/>
                <a:gd name="T62" fmla="*/ 71 w 362"/>
                <a:gd name="T63" fmla="*/ 345 h 634"/>
                <a:gd name="T64" fmla="*/ 89 w 362"/>
                <a:gd name="T65" fmla="*/ 368 h 634"/>
                <a:gd name="T66" fmla="*/ 116 w 362"/>
                <a:gd name="T67" fmla="*/ 376 h 634"/>
                <a:gd name="T68" fmla="*/ 181 w 362"/>
                <a:gd name="T69" fmla="*/ 377 h 634"/>
                <a:gd name="T70" fmla="*/ 252 w 362"/>
                <a:gd name="T71" fmla="*/ 370 h 634"/>
                <a:gd name="T72" fmla="*/ 293 w 362"/>
                <a:gd name="T73" fmla="*/ 36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2" h="634">
                  <a:moveTo>
                    <a:pt x="214" y="634"/>
                  </a:moveTo>
                  <a:lnTo>
                    <a:pt x="111" y="634"/>
                  </a:lnTo>
                  <a:lnTo>
                    <a:pt x="91" y="634"/>
                  </a:lnTo>
                  <a:lnTo>
                    <a:pt x="71" y="632"/>
                  </a:lnTo>
                  <a:lnTo>
                    <a:pt x="49" y="628"/>
                  </a:lnTo>
                  <a:lnTo>
                    <a:pt x="29" y="623"/>
                  </a:lnTo>
                  <a:lnTo>
                    <a:pt x="13" y="614"/>
                  </a:lnTo>
                  <a:lnTo>
                    <a:pt x="13" y="574"/>
                  </a:lnTo>
                  <a:lnTo>
                    <a:pt x="221" y="574"/>
                  </a:lnTo>
                  <a:lnTo>
                    <a:pt x="248" y="570"/>
                  </a:lnTo>
                  <a:lnTo>
                    <a:pt x="270" y="561"/>
                  </a:lnTo>
                  <a:lnTo>
                    <a:pt x="282" y="545"/>
                  </a:lnTo>
                  <a:lnTo>
                    <a:pt x="291" y="524"/>
                  </a:lnTo>
                  <a:lnTo>
                    <a:pt x="293" y="495"/>
                  </a:lnTo>
                  <a:lnTo>
                    <a:pt x="293" y="397"/>
                  </a:lnTo>
                  <a:lnTo>
                    <a:pt x="268" y="417"/>
                  </a:lnTo>
                  <a:lnTo>
                    <a:pt x="241" y="430"/>
                  </a:lnTo>
                  <a:lnTo>
                    <a:pt x="210" y="437"/>
                  </a:lnTo>
                  <a:lnTo>
                    <a:pt x="176" y="439"/>
                  </a:lnTo>
                  <a:lnTo>
                    <a:pt x="116" y="439"/>
                  </a:lnTo>
                  <a:lnTo>
                    <a:pt x="85" y="437"/>
                  </a:lnTo>
                  <a:lnTo>
                    <a:pt x="60" y="430"/>
                  </a:lnTo>
                  <a:lnTo>
                    <a:pt x="38" y="421"/>
                  </a:lnTo>
                  <a:lnTo>
                    <a:pt x="22" y="404"/>
                  </a:lnTo>
                  <a:lnTo>
                    <a:pt x="9" y="385"/>
                  </a:lnTo>
                  <a:lnTo>
                    <a:pt x="2" y="361"/>
                  </a:lnTo>
                  <a:lnTo>
                    <a:pt x="0" y="330"/>
                  </a:lnTo>
                  <a:lnTo>
                    <a:pt x="0" y="123"/>
                  </a:lnTo>
                  <a:lnTo>
                    <a:pt x="4" y="90"/>
                  </a:lnTo>
                  <a:lnTo>
                    <a:pt x="13" y="62"/>
                  </a:lnTo>
                  <a:lnTo>
                    <a:pt x="28" y="40"/>
                  </a:lnTo>
                  <a:lnTo>
                    <a:pt x="47" y="22"/>
                  </a:lnTo>
                  <a:lnTo>
                    <a:pt x="71" y="9"/>
                  </a:lnTo>
                  <a:lnTo>
                    <a:pt x="100" y="2"/>
                  </a:lnTo>
                  <a:lnTo>
                    <a:pt x="132" y="0"/>
                  </a:lnTo>
                  <a:lnTo>
                    <a:pt x="197" y="0"/>
                  </a:lnTo>
                  <a:lnTo>
                    <a:pt x="225" y="2"/>
                  </a:lnTo>
                  <a:lnTo>
                    <a:pt x="254" y="11"/>
                  </a:lnTo>
                  <a:lnTo>
                    <a:pt x="279" y="24"/>
                  </a:lnTo>
                  <a:lnTo>
                    <a:pt x="299" y="44"/>
                  </a:lnTo>
                  <a:lnTo>
                    <a:pt x="308" y="9"/>
                  </a:lnTo>
                  <a:lnTo>
                    <a:pt x="362" y="9"/>
                  </a:lnTo>
                  <a:lnTo>
                    <a:pt x="362" y="491"/>
                  </a:lnTo>
                  <a:lnTo>
                    <a:pt x="358" y="529"/>
                  </a:lnTo>
                  <a:lnTo>
                    <a:pt x="349" y="563"/>
                  </a:lnTo>
                  <a:lnTo>
                    <a:pt x="333" y="588"/>
                  </a:lnTo>
                  <a:lnTo>
                    <a:pt x="313" y="608"/>
                  </a:lnTo>
                  <a:lnTo>
                    <a:pt x="284" y="623"/>
                  </a:lnTo>
                  <a:lnTo>
                    <a:pt x="252" y="630"/>
                  </a:lnTo>
                  <a:lnTo>
                    <a:pt x="214" y="634"/>
                  </a:lnTo>
                  <a:close/>
                  <a:moveTo>
                    <a:pt x="293" y="87"/>
                  </a:moveTo>
                  <a:lnTo>
                    <a:pt x="275" y="78"/>
                  </a:lnTo>
                  <a:lnTo>
                    <a:pt x="250" y="69"/>
                  </a:lnTo>
                  <a:lnTo>
                    <a:pt x="219" y="62"/>
                  </a:lnTo>
                  <a:lnTo>
                    <a:pt x="183" y="60"/>
                  </a:lnTo>
                  <a:lnTo>
                    <a:pt x="120" y="60"/>
                  </a:lnTo>
                  <a:lnTo>
                    <a:pt x="107" y="60"/>
                  </a:lnTo>
                  <a:lnTo>
                    <a:pt x="94" y="63"/>
                  </a:lnTo>
                  <a:lnTo>
                    <a:pt x="85" y="71"/>
                  </a:lnTo>
                  <a:lnTo>
                    <a:pt x="76" y="83"/>
                  </a:lnTo>
                  <a:lnTo>
                    <a:pt x="69" y="99"/>
                  </a:lnTo>
                  <a:lnTo>
                    <a:pt x="67" y="121"/>
                  </a:lnTo>
                  <a:lnTo>
                    <a:pt x="67" y="323"/>
                  </a:lnTo>
                  <a:lnTo>
                    <a:pt x="71" y="345"/>
                  </a:lnTo>
                  <a:lnTo>
                    <a:pt x="78" y="359"/>
                  </a:lnTo>
                  <a:lnTo>
                    <a:pt x="89" y="368"/>
                  </a:lnTo>
                  <a:lnTo>
                    <a:pt x="102" y="374"/>
                  </a:lnTo>
                  <a:lnTo>
                    <a:pt x="116" y="376"/>
                  </a:lnTo>
                  <a:lnTo>
                    <a:pt x="129" y="377"/>
                  </a:lnTo>
                  <a:lnTo>
                    <a:pt x="181" y="377"/>
                  </a:lnTo>
                  <a:lnTo>
                    <a:pt x="219" y="376"/>
                  </a:lnTo>
                  <a:lnTo>
                    <a:pt x="252" y="370"/>
                  </a:lnTo>
                  <a:lnTo>
                    <a:pt x="277" y="367"/>
                  </a:lnTo>
                  <a:lnTo>
                    <a:pt x="293" y="361"/>
                  </a:lnTo>
                  <a:lnTo>
                    <a:pt x="293" y="8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6" name="Freeform 138"/>
            <p:cNvSpPr>
              <a:spLocks noChangeAspect="1" noEditPoints="1"/>
            </p:cNvSpPr>
            <p:nvPr/>
          </p:nvSpPr>
          <p:spPr bwMode="auto">
            <a:xfrm>
              <a:off x="4019"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7" name="Freeform 139"/>
            <p:cNvSpPr>
              <a:spLocks noChangeAspect="1" noEditPoints="1"/>
            </p:cNvSpPr>
            <p:nvPr/>
          </p:nvSpPr>
          <p:spPr bwMode="auto">
            <a:xfrm>
              <a:off x="4222" y="10015"/>
              <a:ext cx="378" cy="459"/>
            </a:xfrm>
            <a:custGeom>
              <a:avLst/>
              <a:gdLst>
                <a:gd name="T0" fmla="*/ 235 w 378"/>
                <a:gd name="T1" fmla="*/ 459 h 459"/>
                <a:gd name="T2" fmla="*/ 150 w 378"/>
                <a:gd name="T3" fmla="*/ 459 h 459"/>
                <a:gd name="T4" fmla="*/ 112 w 378"/>
                <a:gd name="T5" fmla="*/ 455 h 459"/>
                <a:gd name="T6" fmla="*/ 79 w 378"/>
                <a:gd name="T7" fmla="*/ 446 h 459"/>
                <a:gd name="T8" fmla="*/ 52 w 378"/>
                <a:gd name="T9" fmla="*/ 431 h 459"/>
                <a:gd name="T10" fmla="*/ 30 w 378"/>
                <a:gd name="T11" fmla="*/ 412 h 459"/>
                <a:gd name="T12" fmla="*/ 14 w 378"/>
                <a:gd name="T13" fmla="*/ 386 h 459"/>
                <a:gd name="T14" fmla="*/ 3 w 378"/>
                <a:gd name="T15" fmla="*/ 354 h 459"/>
                <a:gd name="T16" fmla="*/ 0 w 378"/>
                <a:gd name="T17" fmla="*/ 316 h 459"/>
                <a:gd name="T18" fmla="*/ 0 w 378"/>
                <a:gd name="T19" fmla="*/ 141 h 459"/>
                <a:gd name="T20" fmla="*/ 3 w 378"/>
                <a:gd name="T21" fmla="*/ 105 h 459"/>
                <a:gd name="T22" fmla="*/ 14 w 378"/>
                <a:gd name="T23" fmla="*/ 72 h 459"/>
                <a:gd name="T24" fmla="*/ 30 w 378"/>
                <a:gd name="T25" fmla="*/ 47 h 459"/>
                <a:gd name="T26" fmla="*/ 52 w 378"/>
                <a:gd name="T27" fmla="*/ 26 h 459"/>
                <a:gd name="T28" fmla="*/ 79 w 378"/>
                <a:gd name="T29" fmla="*/ 11 h 459"/>
                <a:gd name="T30" fmla="*/ 112 w 378"/>
                <a:gd name="T31" fmla="*/ 2 h 459"/>
                <a:gd name="T32" fmla="*/ 150 w 378"/>
                <a:gd name="T33" fmla="*/ 0 h 459"/>
                <a:gd name="T34" fmla="*/ 235 w 378"/>
                <a:gd name="T35" fmla="*/ 0 h 459"/>
                <a:gd name="T36" fmla="*/ 271 w 378"/>
                <a:gd name="T37" fmla="*/ 4 h 459"/>
                <a:gd name="T38" fmla="*/ 303 w 378"/>
                <a:gd name="T39" fmla="*/ 13 h 459"/>
                <a:gd name="T40" fmla="*/ 331 w 378"/>
                <a:gd name="T41" fmla="*/ 29 h 459"/>
                <a:gd name="T42" fmla="*/ 350 w 378"/>
                <a:gd name="T43" fmla="*/ 51 h 459"/>
                <a:gd name="T44" fmla="*/ 367 w 378"/>
                <a:gd name="T45" fmla="*/ 78 h 459"/>
                <a:gd name="T46" fmla="*/ 376 w 378"/>
                <a:gd name="T47" fmla="*/ 110 h 459"/>
                <a:gd name="T48" fmla="*/ 378 w 378"/>
                <a:gd name="T49" fmla="*/ 146 h 459"/>
                <a:gd name="T50" fmla="*/ 378 w 378"/>
                <a:gd name="T51" fmla="*/ 312 h 459"/>
                <a:gd name="T52" fmla="*/ 376 w 378"/>
                <a:gd name="T53" fmla="*/ 348 h 459"/>
                <a:gd name="T54" fmla="*/ 367 w 378"/>
                <a:gd name="T55" fmla="*/ 381 h 459"/>
                <a:gd name="T56" fmla="*/ 350 w 378"/>
                <a:gd name="T57" fmla="*/ 408 h 459"/>
                <a:gd name="T58" fmla="*/ 331 w 378"/>
                <a:gd name="T59" fmla="*/ 430 h 459"/>
                <a:gd name="T60" fmla="*/ 303 w 378"/>
                <a:gd name="T61" fmla="*/ 446 h 459"/>
                <a:gd name="T62" fmla="*/ 271 w 378"/>
                <a:gd name="T63" fmla="*/ 455 h 459"/>
                <a:gd name="T64" fmla="*/ 235 w 378"/>
                <a:gd name="T65" fmla="*/ 459 h 459"/>
                <a:gd name="T66" fmla="*/ 311 w 378"/>
                <a:gd name="T67" fmla="*/ 134 h 459"/>
                <a:gd name="T68" fmla="*/ 309 w 378"/>
                <a:gd name="T69" fmla="*/ 114 h 459"/>
                <a:gd name="T70" fmla="*/ 303 w 378"/>
                <a:gd name="T71" fmla="*/ 96 h 459"/>
                <a:gd name="T72" fmla="*/ 296 w 378"/>
                <a:gd name="T73" fmla="*/ 78 h 459"/>
                <a:gd name="T74" fmla="*/ 284 w 378"/>
                <a:gd name="T75" fmla="*/ 65 h 459"/>
                <a:gd name="T76" fmla="*/ 267 w 378"/>
                <a:gd name="T77" fmla="*/ 56 h 459"/>
                <a:gd name="T78" fmla="*/ 246 w 378"/>
                <a:gd name="T79" fmla="*/ 54 h 459"/>
                <a:gd name="T80" fmla="*/ 135 w 378"/>
                <a:gd name="T81" fmla="*/ 54 h 459"/>
                <a:gd name="T82" fmla="*/ 114 w 378"/>
                <a:gd name="T83" fmla="*/ 56 h 459"/>
                <a:gd name="T84" fmla="*/ 97 w 378"/>
                <a:gd name="T85" fmla="*/ 65 h 459"/>
                <a:gd name="T86" fmla="*/ 83 w 378"/>
                <a:gd name="T87" fmla="*/ 78 h 459"/>
                <a:gd name="T88" fmla="*/ 74 w 378"/>
                <a:gd name="T89" fmla="*/ 94 h 459"/>
                <a:gd name="T90" fmla="*/ 70 w 378"/>
                <a:gd name="T91" fmla="*/ 112 h 459"/>
                <a:gd name="T92" fmla="*/ 68 w 378"/>
                <a:gd name="T93" fmla="*/ 134 h 459"/>
                <a:gd name="T94" fmla="*/ 68 w 378"/>
                <a:gd name="T95" fmla="*/ 323 h 459"/>
                <a:gd name="T96" fmla="*/ 70 w 378"/>
                <a:gd name="T97" fmla="*/ 345 h 459"/>
                <a:gd name="T98" fmla="*/ 74 w 378"/>
                <a:gd name="T99" fmla="*/ 365 h 459"/>
                <a:gd name="T100" fmla="*/ 83 w 378"/>
                <a:gd name="T101" fmla="*/ 381 h 459"/>
                <a:gd name="T102" fmla="*/ 97 w 378"/>
                <a:gd name="T103" fmla="*/ 394 h 459"/>
                <a:gd name="T104" fmla="*/ 114 w 378"/>
                <a:gd name="T105" fmla="*/ 401 h 459"/>
                <a:gd name="T106" fmla="*/ 135 w 378"/>
                <a:gd name="T107" fmla="*/ 404 h 459"/>
                <a:gd name="T108" fmla="*/ 246 w 378"/>
                <a:gd name="T109" fmla="*/ 404 h 459"/>
                <a:gd name="T110" fmla="*/ 267 w 378"/>
                <a:gd name="T111" fmla="*/ 401 h 459"/>
                <a:gd name="T112" fmla="*/ 284 w 378"/>
                <a:gd name="T113" fmla="*/ 392 h 459"/>
                <a:gd name="T114" fmla="*/ 296 w 378"/>
                <a:gd name="T115" fmla="*/ 379 h 459"/>
                <a:gd name="T116" fmla="*/ 303 w 378"/>
                <a:gd name="T117" fmla="*/ 363 h 459"/>
                <a:gd name="T118" fmla="*/ 309 w 378"/>
                <a:gd name="T119" fmla="*/ 345 h 459"/>
                <a:gd name="T120" fmla="*/ 311 w 378"/>
                <a:gd name="T121" fmla="*/ 325 h 459"/>
                <a:gd name="T122" fmla="*/ 311 w 378"/>
                <a:gd name="T123" fmla="*/ 134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459">
                  <a:moveTo>
                    <a:pt x="235" y="459"/>
                  </a:moveTo>
                  <a:lnTo>
                    <a:pt x="150" y="459"/>
                  </a:lnTo>
                  <a:lnTo>
                    <a:pt x="112" y="455"/>
                  </a:lnTo>
                  <a:lnTo>
                    <a:pt x="79" y="446"/>
                  </a:lnTo>
                  <a:lnTo>
                    <a:pt x="52" y="431"/>
                  </a:lnTo>
                  <a:lnTo>
                    <a:pt x="30" y="412"/>
                  </a:lnTo>
                  <a:lnTo>
                    <a:pt x="14" y="386"/>
                  </a:lnTo>
                  <a:lnTo>
                    <a:pt x="3" y="354"/>
                  </a:lnTo>
                  <a:lnTo>
                    <a:pt x="0" y="316"/>
                  </a:lnTo>
                  <a:lnTo>
                    <a:pt x="0" y="141"/>
                  </a:lnTo>
                  <a:lnTo>
                    <a:pt x="3" y="105"/>
                  </a:lnTo>
                  <a:lnTo>
                    <a:pt x="14" y="72"/>
                  </a:lnTo>
                  <a:lnTo>
                    <a:pt x="30" y="47"/>
                  </a:lnTo>
                  <a:lnTo>
                    <a:pt x="52" y="26"/>
                  </a:lnTo>
                  <a:lnTo>
                    <a:pt x="79" y="11"/>
                  </a:lnTo>
                  <a:lnTo>
                    <a:pt x="112" y="2"/>
                  </a:lnTo>
                  <a:lnTo>
                    <a:pt x="150" y="0"/>
                  </a:lnTo>
                  <a:lnTo>
                    <a:pt x="235" y="0"/>
                  </a:lnTo>
                  <a:lnTo>
                    <a:pt x="271" y="4"/>
                  </a:lnTo>
                  <a:lnTo>
                    <a:pt x="303" y="13"/>
                  </a:lnTo>
                  <a:lnTo>
                    <a:pt x="331" y="29"/>
                  </a:lnTo>
                  <a:lnTo>
                    <a:pt x="350" y="51"/>
                  </a:lnTo>
                  <a:lnTo>
                    <a:pt x="367" y="78"/>
                  </a:lnTo>
                  <a:lnTo>
                    <a:pt x="376" y="110"/>
                  </a:lnTo>
                  <a:lnTo>
                    <a:pt x="378" y="146"/>
                  </a:lnTo>
                  <a:lnTo>
                    <a:pt x="378" y="312"/>
                  </a:lnTo>
                  <a:lnTo>
                    <a:pt x="376" y="348"/>
                  </a:lnTo>
                  <a:lnTo>
                    <a:pt x="367" y="381"/>
                  </a:lnTo>
                  <a:lnTo>
                    <a:pt x="350" y="408"/>
                  </a:lnTo>
                  <a:lnTo>
                    <a:pt x="331" y="430"/>
                  </a:lnTo>
                  <a:lnTo>
                    <a:pt x="303" y="446"/>
                  </a:lnTo>
                  <a:lnTo>
                    <a:pt x="271" y="455"/>
                  </a:lnTo>
                  <a:lnTo>
                    <a:pt x="235" y="459"/>
                  </a:lnTo>
                  <a:close/>
                  <a:moveTo>
                    <a:pt x="311" y="134"/>
                  </a:moveTo>
                  <a:lnTo>
                    <a:pt x="309" y="114"/>
                  </a:lnTo>
                  <a:lnTo>
                    <a:pt x="303" y="96"/>
                  </a:lnTo>
                  <a:lnTo>
                    <a:pt x="296" y="78"/>
                  </a:lnTo>
                  <a:lnTo>
                    <a:pt x="284" y="65"/>
                  </a:lnTo>
                  <a:lnTo>
                    <a:pt x="267" y="56"/>
                  </a:lnTo>
                  <a:lnTo>
                    <a:pt x="246" y="54"/>
                  </a:lnTo>
                  <a:lnTo>
                    <a:pt x="135" y="54"/>
                  </a:lnTo>
                  <a:lnTo>
                    <a:pt x="114" y="56"/>
                  </a:lnTo>
                  <a:lnTo>
                    <a:pt x="97" y="65"/>
                  </a:lnTo>
                  <a:lnTo>
                    <a:pt x="83" y="78"/>
                  </a:lnTo>
                  <a:lnTo>
                    <a:pt x="74" y="94"/>
                  </a:lnTo>
                  <a:lnTo>
                    <a:pt x="70" y="112"/>
                  </a:lnTo>
                  <a:lnTo>
                    <a:pt x="68" y="134"/>
                  </a:lnTo>
                  <a:lnTo>
                    <a:pt x="68" y="323"/>
                  </a:lnTo>
                  <a:lnTo>
                    <a:pt x="70" y="345"/>
                  </a:lnTo>
                  <a:lnTo>
                    <a:pt x="74" y="365"/>
                  </a:lnTo>
                  <a:lnTo>
                    <a:pt x="83" y="381"/>
                  </a:lnTo>
                  <a:lnTo>
                    <a:pt x="97" y="394"/>
                  </a:lnTo>
                  <a:lnTo>
                    <a:pt x="114" y="401"/>
                  </a:lnTo>
                  <a:lnTo>
                    <a:pt x="135" y="404"/>
                  </a:lnTo>
                  <a:lnTo>
                    <a:pt x="246" y="404"/>
                  </a:lnTo>
                  <a:lnTo>
                    <a:pt x="267" y="401"/>
                  </a:lnTo>
                  <a:lnTo>
                    <a:pt x="284" y="392"/>
                  </a:lnTo>
                  <a:lnTo>
                    <a:pt x="296" y="379"/>
                  </a:lnTo>
                  <a:lnTo>
                    <a:pt x="303" y="363"/>
                  </a:lnTo>
                  <a:lnTo>
                    <a:pt x="309" y="345"/>
                  </a:lnTo>
                  <a:lnTo>
                    <a:pt x="311" y="325"/>
                  </a:lnTo>
                  <a:lnTo>
                    <a:pt x="311" y="13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8" name="Freeform 140"/>
            <p:cNvSpPr>
              <a:spLocks noChangeAspect="1"/>
            </p:cNvSpPr>
            <p:nvPr/>
          </p:nvSpPr>
          <p:spPr bwMode="auto">
            <a:xfrm>
              <a:off x="4721" y="10015"/>
              <a:ext cx="361" cy="448"/>
            </a:xfrm>
            <a:custGeom>
              <a:avLst/>
              <a:gdLst>
                <a:gd name="T0" fmla="*/ 293 w 361"/>
                <a:gd name="T1" fmla="*/ 448 h 448"/>
                <a:gd name="T2" fmla="*/ 293 w 361"/>
                <a:gd name="T3" fmla="*/ 107 h 448"/>
                <a:gd name="T4" fmla="*/ 289 w 361"/>
                <a:gd name="T5" fmla="*/ 87 h 448"/>
                <a:gd name="T6" fmla="*/ 280 w 361"/>
                <a:gd name="T7" fmla="*/ 74 h 448"/>
                <a:gd name="T8" fmla="*/ 267 w 361"/>
                <a:gd name="T9" fmla="*/ 67 h 448"/>
                <a:gd name="T10" fmla="*/ 253 w 361"/>
                <a:gd name="T11" fmla="*/ 62 h 448"/>
                <a:gd name="T12" fmla="*/ 237 w 361"/>
                <a:gd name="T13" fmla="*/ 60 h 448"/>
                <a:gd name="T14" fmla="*/ 168 w 361"/>
                <a:gd name="T15" fmla="*/ 60 h 448"/>
                <a:gd name="T16" fmla="*/ 135 w 361"/>
                <a:gd name="T17" fmla="*/ 62 h 448"/>
                <a:gd name="T18" fmla="*/ 106 w 361"/>
                <a:gd name="T19" fmla="*/ 65 h 448"/>
                <a:gd name="T20" fmla="*/ 83 w 361"/>
                <a:gd name="T21" fmla="*/ 69 h 448"/>
                <a:gd name="T22" fmla="*/ 67 w 361"/>
                <a:gd name="T23" fmla="*/ 72 h 448"/>
                <a:gd name="T24" fmla="*/ 67 w 361"/>
                <a:gd name="T25" fmla="*/ 448 h 448"/>
                <a:gd name="T26" fmla="*/ 0 w 361"/>
                <a:gd name="T27" fmla="*/ 448 h 448"/>
                <a:gd name="T28" fmla="*/ 0 w 361"/>
                <a:gd name="T29" fmla="*/ 9 h 448"/>
                <a:gd name="T30" fmla="*/ 63 w 361"/>
                <a:gd name="T31" fmla="*/ 9 h 448"/>
                <a:gd name="T32" fmla="*/ 67 w 361"/>
                <a:gd name="T33" fmla="*/ 40 h 448"/>
                <a:gd name="T34" fmla="*/ 92 w 361"/>
                <a:gd name="T35" fmla="*/ 22 h 448"/>
                <a:gd name="T36" fmla="*/ 121 w 361"/>
                <a:gd name="T37" fmla="*/ 9 h 448"/>
                <a:gd name="T38" fmla="*/ 152 w 361"/>
                <a:gd name="T39" fmla="*/ 2 h 448"/>
                <a:gd name="T40" fmla="*/ 182 w 361"/>
                <a:gd name="T41" fmla="*/ 0 h 448"/>
                <a:gd name="T42" fmla="*/ 249 w 361"/>
                <a:gd name="T43" fmla="*/ 0 h 448"/>
                <a:gd name="T44" fmla="*/ 275 w 361"/>
                <a:gd name="T45" fmla="*/ 2 h 448"/>
                <a:gd name="T46" fmla="*/ 296 w 361"/>
                <a:gd name="T47" fmla="*/ 6 h 448"/>
                <a:gd name="T48" fmla="*/ 318 w 361"/>
                <a:gd name="T49" fmla="*/ 15 h 448"/>
                <a:gd name="T50" fmla="*/ 334 w 361"/>
                <a:gd name="T51" fmla="*/ 29 h 448"/>
                <a:gd name="T52" fmla="*/ 349 w 361"/>
                <a:gd name="T53" fmla="*/ 47 h 448"/>
                <a:gd name="T54" fmla="*/ 358 w 361"/>
                <a:gd name="T55" fmla="*/ 71 h 448"/>
                <a:gd name="T56" fmla="*/ 361 w 361"/>
                <a:gd name="T57" fmla="*/ 98 h 448"/>
                <a:gd name="T58" fmla="*/ 361 w 361"/>
                <a:gd name="T59" fmla="*/ 448 h 448"/>
                <a:gd name="T60" fmla="*/ 293 w 361"/>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448">
                  <a:moveTo>
                    <a:pt x="293" y="448"/>
                  </a:moveTo>
                  <a:lnTo>
                    <a:pt x="293" y="107"/>
                  </a:lnTo>
                  <a:lnTo>
                    <a:pt x="289" y="87"/>
                  </a:lnTo>
                  <a:lnTo>
                    <a:pt x="280" y="74"/>
                  </a:lnTo>
                  <a:lnTo>
                    <a:pt x="267" y="67"/>
                  </a:lnTo>
                  <a:lnTo>
                    <a:pt x="253" y="62"/>
                  </a:lnTo>
                  <a:lnTo>
                    <a:pt x="237" y="60"/>
                  </a:lnTo>
                  <a:lnTo>
                    <a:pt x="168" y="60"/>
                  </a:lnTo>
                  <a:lnTo>
                    <a:pt x="135" y="62"/>
                  </a:lnTo>
                  <a:lnTo>
                    <a:pt x="106" y="65"/>
                  </a:lnTo>
                  <a:lnTo>
                    <a:pt x="83" y="69"/>
                  </a:lnTo>
                  <a:lnTo>
                    <a:pt x="67" y="72"/>
                  </a:lnTo>
                  <a:lnTo>
                    <a:pt x="67" y="448"/>
                  </a:lnTo>
                  <a:lnTo>
                    <a:pt x="0" y="448"/>
                  </a:lnTo>
                  <a:lnTo>
                    <a:pt x="0" y="9"/>
                  </a:lnTo>
                  <a:lnTo>
                    <a:pt x="63" y="9"/>
                  </a:lnTo>
                  <a:lnTo>
                    <a:pt x="67" y="40"/>
                  </a:lnTo>
                  <a:lnTo>
                    <a:pt x="92" y="22"/>
                  </a:lnTo>
                  <a:lnTo>
                    <a:pt x="121" y="9"/>
                  </a:lnTo>
                  <a:lnTo>
                    <a:pt x="152" y="2"/>
                  </a:lnTo>
                  <a:lnTo>
                    <a:pt x="182" y="0"/>
                  </a:lnTo>
                  <a:lnTo>
                    <a:pt x="249" y="0"/>
                  </a:lnTo>
                  <a:lnTo>
                    <a:pt x="275" y="2"/>
                  </a:lnTo>
                  <a:lnTo>
                    <a:pt x="296" y="6"/>
                  </a:lnTo>
                  <a:lnTo>
                    <a:pt x="318" y="15"/>
                  </a:lnTo>
                  <a:lnTo>
                    <a:pt x="334" y="29"/>
                  </a:lnTo>
                  <a:lnTo>
                    <a:pt x="349" y="47"/>
                  </a:lnTo>
                  <a:lnTo>
                    <a:pt x="358" y="71"/>
                  </a:lnTo>
                  <a:lnTo>
                    <a:pt x="361" y="98"/>
                  </a:lnTo>
                  <a:lnTo>
                    <a:pt x="361"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9" name="Freeform 141"/>
            <p:cNvSpPr>
              <a:spLocks noChangeAspect="1"/>
            </p:cNvSpPr>
            <p:nvPr/>
          </p:nvSpPr>
          <p:spPr bwMode="auto">
            <a:xfrm>
              <a:off x="5232" y="10015"/>
              <a:ext cx="608" cy="448"/>
            </a:xfrm>
            <a:custGeom>
              <a:avLst/>
              <a:gdLst>
                <a:gd name="T0" fmla="*/ 541 w 608"/>
                <a:gd name="T1" fmla="*/ 448 h 448"/>
                <a:gd name="T2" fmla="*/ 541 w 608"/>
                <a:gd name="T3" fmla="*/ 107 h 448"/>
                <a:gd name="T4" fmla="*/ 537 w 608"/>
                <a:gd name="T5" fmla="*/ 87 h 448"/>
                <a:gd name="T6" fmla="*/ 528 w 608"/>
                <a:gd name="T7" fmla="*/ 74 h 448"/>
                <a:gd name="T8" fmla="*/ 516 w 608"/>
                <a:gd name="T9" fmla="*/ 67 h 448"/>
                <a:gd name="T10" fmla="*/ 501 w 608"/>
                <a:gd name="T11" fmla="*/ 62 h 448"/>
                <a:gd name="T12" fmla="*/ 485 w 608"/>
                <a:gd name="T13" fmla="*/ 60 h 448"/>
                <a:gd name="T14" fmla="*/ 440 w 608"/>
                <a:gd name="T15" fmla="*/ 60 h 448"/>
                <a:gd name="T16" fmla="*/ 407 w 608"/>
                <a:gd name="T17" fmla="*/ 62 h 448"/>
                <a:gd name="T18" fmla="*/ 378 w 608"/>
                <a:gd name="T19" fmla="*/ 65 h 448"/>
                <a:gd name="T20" fmla="*/ 355 w 608"/>
                <a:gd name="T21" fmla="*/ 69 h 448"/>
                <a:gd name="T22" fmla="*/ 338 w 608"/>
                <a:gd name="T23" fmla="*/ 72 h 448"/>
                <a:gd name="T24" fmla="*/ 338 w 608"/>
                <a:gd name="T25" fmla="*/ 448 h 448"/>
                <a:gd name="T26" fmla="*/ 270 w 608"/>
                <a:gd name="T27" fmla="*/ 448 h 448"/>
                <a:gd name="T28" fmla="*/ 270 w 608"/>
                <a:gd name="T29" fmla="*/ 107 h 448"/>
                <a:gd name="T30" fmla="*/ 268 w 608"/>
                <a:gd name="T31" fmla="*/ 87 h 448"/>
                <a:gd name="T32" fmla="*/ 259 w 608"/>
                <a:gd name="T33" fmla="*/ 74 h 448"/>
                <a:gd name="T34" fmla="*/ 246 w 608"/>
                <a:gd name="T35" fmla="*/ 67 h 448"/>
                <a:gd name="T36" fmla="*/ 230 w 608"/>
                <a:gd name="T37" fmla="*/ 62 h 448"/>
                <a:gd name="T38" fmla="*/ 214 w 608"/>
                <a:gd name="T39" fmla="*/ 60 h 448"/>
                <a:gd name="T40" fmla="*/ 165 w 608"/>
                <a:gd name="T41" fmla="*/ 60 h 448"/>
                <a:gd name="T42" fmla="*/ 127 w 608"/>
                <a:gd name="T43" fmla="*/ 63 h 448"/>
                <a:gd name="T44" fmla="*/ 94 w 608"/>
                <a:gd name="T45" fmla="*/ 67 h 448"/>
                <a:gd name="T46" fmla="*/ 67 w 608"/>
                <a:gd name="T47" fmla="*/ 72 h 448"/>
                <a:gd name="T48" fmla="*/ 67 w 608"/>
                <a:gd name="T49" fmla="*/ 448 h 448"/>
                <a:gd name="T50" fmla="*/ 0 w 608"/>
                <a:gd name="T51" fmla="*/ 448 h 448"/>
                <a:gd name="T52" fmla="*/ 0 w 608"/>
                <a:gd name="T53" fmla="*/ 9 h 448"/>
                <a:gd name="T54" fmla="*/ 65 w 608"/>
                <a:gd name="T55" fmla="*/ 9 h 448"/>
                <a:gd name="T56" fmla="*/ 67 w 608"/>
                <a:gd name="T57" fmla="*/ 40 h 448"/>
                <a:gd name="T58" fmla="*/ 93 w 608"/>
                <a:gd name="T59" fmla="*/ 22 h 448"/>
                <a:gd name="T60" fmla="*/ 122 w 608"/>
                <a:gd name="T61" fmla="*/ 9 h 448"/>
                <a:gd name="T62" fmla="*/ 152 w 608"/>
                <a:gd name="T63" fmla="*/ 2 h 448"/>
                <a:gd name="T64" fmla="*/ 183 w 608"/>
                <a:gd name="T65" fmla="*/ 0 h 448"/>
                <a:gd name="T66" fmla="*/ 228 w 608"/>
                <a:gd name="T67" fmla="*/ 0 h 448"/>
                <a:gd name="T68" fmla="*/ 252 w 608"/>
                <a:gd name="T69" fmla="*/ 2 h 448"/>
                <a:gd name="T70" fmla="*/ 275 w 608"/>
                <a:gd name="T71" fmla="*/ 7 h 448"/>
                <a:gd name="T72" fmla="*/ 297 w 608"/>
                <a:gd name="T73" fmla="*/ 16 h 448"/>
                <a:gd name="T74" fmla="*/ 315 w 608"/>
                <a:gd name="T75" fmla="*/ 31 h 448"/>
                <a:gd name="T76" fmla="*/ 328 w 608"/>
                <a:gd name="T77" fmla="*/ 51 h 448"/>
                <a:gd name="T78" fmla="*/ 346 w 608"/>
                <a:gd name="T79" fmla="*/ 33 h 448"/>
                <a:gd name="T80" fmla="*/ 369 w 608"/>
                <a:gd name="T81" fmla="*/ 18 h 448"/>
                <a:gd name="T82" fmla="*/ 396 w 608"/>
                <a:gd name="T83" fmla="*/ 7 h 448"/>
                <a:gd name="T84" fmla="*/ 425 w 608"/>
                <a:gd name="T85" fmla="*/ 2 h 448"/>
                <a:gd name="T86" fmla="*/ 456 w 608"/>
                <a:gd name="T87" fmla="*/ 0 h 448"/>
                <a:gd name="T88" fmla="*/ 498 w 608"/>
                <a:gd name="T89" fmla="*/ 0 h 448"/>
                <a:gd name="T90" fmla="*/ 521 w 608"/>
                <a:gd name="T91" fmla="*/ 2 h 448"/>
                <a:gd name="T92" fmla="*/ 545 w 608"/>
                <a:gd name="T93" fmla="*/ 6 h 448"/>
                <a:gd name="T94" fmla="*/ 564 w 608"/>
                <a:gd name="T95" fmla="*/ 15 h 448"/>
                <a:gd name="T96" fmla="*/ 583 w 608"/>
                <a:gd name="T97" fmla="*/ 29 h 448"/>
                <a:gd name="T98" fmla="*/ 597 w 608"/>
                <a:gd name="T99" fmla="*/ 47 h 448"/>
                <a:gd name="T100" fmla="*/ 604 w 608"/>
                <a:gd name="T101" fmla="*/ 71 h 448"/>
                <a:gd name="T102" fmla="*/ 608 w 608"/>
                <a:gd name="T103" fmla="*/ 98 h 448"/>
                <a:gd name="T104" fmla="*/ 608 w 608"/>
                <a:gd name="T105" fmla="*/ 448 h 448"/>
                <a:gd name="T106" fmla="*/ 541 w 608"/>
                <a:gd name="T107"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448">
                  <a:moveTo>
                    <a:pt x="541" y="448"/>
                  </a:moveTo>
                  <a:lnTo>
                    <a:pt x="541" y="107"/>
                  </a:lnTo>
                  <a:lnTo>
                    <a:pt x="537" y="87"/>
                  </a:lnTo>
                  <a:lnTo>
                    <a:pt x="528" y="74"/>
                  </a:lnTo>
                  <a:lnTo>
                    <a:pt x="516" y="67"/>
                  </a:lnTo>
                  <a:lnTo>
                    <a:pt x="501" y="62"/>
                  </a:lnTo>
                  <a:lnTo>
                    <a:pt x="485" y="60"/>
                  </a:lnTo>
                  <a:lnTo>
                    <a:pt x="440" y="60"/>
                  </a:lnTo>
                  <a:lnTo>
                    <a:pt x="407" y="62"/>
                  </a:lnTo>
                  <a:lnTo>
                    <a:pt x="378" y="65"/>
                  </a:lnTo>
                  <a:lnTo>
                    <a:pt x="355" y="69"/>
                  </a:lnTo>
                  <a:lnTo>
                    <a:pt x="338" y="72"/>
                  </a:lnTo>
                  <a:lnTo>
                    <a:pt x="338" y="448"/>
                  </a:lnTo>
                  <a:lnTo>
                    <a:pt x="270" y="448"/>
                  </a:lnTo>
                  <a:lnTo>
                    <a:pt x="270" y="107"/>
                  </a:lnTo>
                  <a:lnTo>
                    <a:pt x="268" y="87"/>
                  </a:lnTo>
                  <a:lnTo>
                    <a:pt x="259" y="74"/>
                  </a:lnTo>
                  <a:lnTo>
                    <a:pt x="246" y="67"/>
                  </a:lnTo>
                  <a:lnTo>
                    <a:pt x="230" y="62"/>
                  </a:lnTo>
                  <a:lnTo>
                    <a:pt x="214" y="60"/>
                  </a:lnTo>
                  <a:lnTo>
                    <a:pt x="165" y="60"/>
                  </a:lnTo>
                  <a:lnTo>
                    <a:pt x="127" y="63"/>
                  </a:lnTo>
                  <a:lnTo>
                    <a:pt x="94" y="67"/>
                  </a:lnTo>
                  <a:lnTo>
                    <a:pt x="67" y="72"/>
                  </a:lnTo>
                  <a:lnTo>
                    <a:pt x="67" y="448"/>
                  </a:lnTo>
                  <a:lnTo>
                    <a:pt x="0" y="448"/>
                  </a:lnTo>
                  <a:lnTo>
                    <a:pt x="0" y="9"/>
                  </a:lnTo>
                  <a:lnTo>
                    <a:pt x="65" y="9"/>
                  </a:lnTo>
                  <a:lnTo>
                    <a:pt x="67" y="40"/>
                  </a:lnTo>
                  <a:lnTo>
                    <a:pt x="93" y="22"/>
                  </a:lnTo>
                  <a:lnTo>
                    <a:pt x="122" y="9"/>
                  </a:lnTo>
                  <a:lnTo>
                    <a:pt x="152" y="2"/>
                  </a:lnTo>
                  <a:lnTo>
                    <a:pt x="183" y="0"/>
                  </a:lnTo>
                  <a:lnTo>
                    <a:pt x="228" y="0"/>
                  </a:lnTo>
                  <a:lnTo>
                    <a:pt x="252" y="2"/>
                  </a:lnTo>
                  <a:lnTo>
                    <a:pt x="275" y="7"/>
                  </a:lnTo>
                  <a:lnTo>
                    <a:pt x="297" y="16"/>
                  </a:lnTo>
                  <a:lnTo>
                    <a:pt x="315" y="31"/>
                  </a:lnTo>
                  <a:lnTo>
                    <a:pt x="328" y="51"/>
                  </a:lnTo>
                  <a:lnTo>
                    <a:pt x="346" y="33"/>
                  </a:lnTo>
                  <a:lnTo>
                    <a:pt x="369" y="18"/>
                  </a:lnTo>
                  <a:lnTo>
                    <a:pt x="396" y="7"/>
                  </a:lnTo>
                  <a:lnTo>
                    <a:pt x="425" y="2"/>
                  </a:lnTo>
                  <a:lnTo>
                    <a:pt x="456" y="0"/>
                  </a:lnTo>
                  <a:lnTo>
                    <a:pt x="498" y="0"/>
                  </a:lnTo>
                  <a:lnTo>
                    <a:pt x="521" y="2"/>
                  </a:lnTo>
                  <a:lnTo>
                    <a:pt x="545" y="6"/>
                  </a:lnTo>
                  <a:lnTo>
                    <a:pt x="564" y="15"/>
                  </a:lnTo>
                  <a:lnTo>
                    <a:pt x="583" y="29"/>
                  </a:lnTo>
                  <a:lnTo>
                    <a:pt x="597" y="47"/>
                  </a:lnTo>
                  <a:lnTo>
                    <a:pt x="604" y="71"/>
                  </a:lnTo>
                  <a:lnTo>
                    <a:pt x="608" y="98"/>
                  </a:lnTo>
                  <a:lnTo>
                    <a:pt x="608" y="448"/>
                  </a:lnTo>
                  <a:lnTo>
                    <a:pt x="541" y="448"/>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0" name="Freeform 142"/>
            <p:cNvSpPr>
              <a:spLocks noChangeAspect="1" noEditPoints="1"/>
            </p:cNvSpPr>
            <p:nvPr/>
          </p:nvSpPr>
          <p:spPr bwMode="auto">
            <a:xfrm>
              <a:off x="5986"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1" name="Freeform 143"/>
            <p:cNvSpPr>
              <a:spLocks noChangeAspect="1" noEditPoints="1"/>
            </p:cNvSpPr>
            <p:nvPr/>
          </p:nvSpPr>
          <p:spPr bwMode="auto">
            <a:xfrm>
              <a:off x="6182" y="9846"/>
              <a:ext cx="359" cy="628"/>
            </a:xfrm>
            <a:custGeom>
              <a:avLst/>
              <a:gdLst>
                <a:gd name="T0" fmla="*/ 300 w 359"/>
                <a:gd name="T1" fmla="*/ 617 h 628"/>
                <a:gd name="T2" fmla="*/ 294 w 359"/>
                <a:gd name="T3" fmla="*/ 584 h 628"/>
                <a:gd name="T4" fmla="*/ 267 w 359"/>
                <a:gd name="T5" fmla="*/ 606 h 628"/>
                <a:gd name="T6" fmla="*/ 238 w 359"/>
                <a:gd name="T7" fmla="*/ 619 h 628"/>
                <a:gd name="T8" fmla="*/ 207 w 359"/>
                <a:gd name="T9" fmla="*/ 626 h 628"/>
                <a:gd name="T10" fmla="*/ 175 w 359"/>
                <a:gd name="T11" fmla="*/ 628 h 628"/>
                <a:gd name="T12" fmla="*/ 104 w 359"/>
                <a:gd name="T13" fmla="*/ 628 h 628"/>
                <a:gd name="T14" fmla="*/ 85 w 359"/>
                <a:gd name="T15" fmla="*/ 626 h 628"/>
                <a:gd name="T16" fmla="*/ 63 w 359"/>
                <a:gd name="T17" fmla="*/ 620 h 628"/>
                <a:gd name="T18" fmla="*/ 43 w 359"/>
                <a:gd name="T19" fmla="*/ 613 h 628"/>
                <a:gd name="T20" fmla="*/ 25 w 359"/>
                <a:gd name="T21" fmla="*/ 599 h 628"/>
                <a:gd name="T22" fmla="*/ 12 w 359"/>
                <a:gd name="T23" fmla="*/ 581 h 628"/>
                <a:gd name="T24" fmla="*/ 1 w 359"/>
                <a:gd name="T25" fmla="*/ 557 h 628"/>
                <a:gd name="T26" fmla="*/ 0 w 359"/>
                <a:gd name="T27" fmla="*/ 527 h 628"/>
                <a:gd name="T28" fmla="*/ 0 w 359"/>
                <a:gd name="T29" fmla="*/ 292 h 628"/>
                <a:gd name="T30" fmla="*/ 1 w 359"/>
                <a:gd name="T31" fmla="*/ 259 h 628"/>
                <a:gd name="T32" fmla="*/ 10 w 359"/>
                <a:gd name="T33" fmla="*/ 232 h 628"/>
                <a:gd name="T34" fmla="*/ 25 w 359"/>
                <a:gd name="T35" fmla="*/ 211 h 628"/>
                <a:gd name="T36" fmla="*/ 45 w 359"/>
                <a:gd name="T37" fmla="*/ 193 h 628"/>
                <a:gd name="T38" fmla="*/ 68 w 359"/>
                <a:gd name="T39" fmla="*/ 180 h 628"/>
                <a:gd name="T40" fmla="*/ 94 w 359"/>
                <a:gd name="T41" fmla="*/ 171 h 628"/>
                <a:gd name="T42" fmla="*/ 124 w 359"/>
                <a:gd name="T43" fmla="*/ 169 h 628"/>
                <a:gd name="T44" fmla="*/ 188 w 359"/>
                <a:gd name="T45" fmla="*/ 169 h 628"/>
                <a:gd name="T46" fmla="*/ 218 w 359"/>
                <a:gd name="T47" fmla="*/ 171 h 628"/>
                <a:gd name="T48" fmla="*/ 247 w 359"/>
                <a:gd name="T49" fmla="*/ 180 h 628"/>
                <a:gd name="T50" fmla="*/ 273 w 359"/>
                <a:gd name="T51" fmla="*/ 191 h 628"/>
                <a:gd name="T52" fmla="*/ 292 w 359"/>
                <a:gd name="T53" fmla="*/ 207 h 628"/>
                <a:gd name="T54" fmla="*/ 292 w 359"/>
                <a:gd name="T55" fmla="*/ 0 h 628"/>
                <a:gd name="T56" fmla="*/ 359 w 359"/>
                <a:gd name="T57" fmla="*/ 0 h 628"/>
                <a:gd name="T58" fmla="*/ 359 w 359"/>
                <a:gd name="T59" fmla="*/ 617 h 628"/>
                <a:gd name="T60" fmla="*/ 300 w 359"/>
                <a:gd name="T61" fmla="*/ 617 h 628"/>
                <a:gd name="T62" fmla="*/ 292 w 359"/>
                <a:gd name="T63" fmla="*/ 256 h 628"/>
                <a:gd name="T64" fmla="*/ 274 w 359"/>
                <a:gd name="T65" fmla="*/ 247 h 628"/>
                <a:gd name="T66" fmla="*/ 249 w 359"/>
                <a:gd name="T67" fmla="*/ 238 h 628"/>
                <a:gd name="T68" fmla="*/ 217 w 359"/>
                <a:gd name="T69" fmla="*/ 231 h 628"/>
                <a:gd name="T70" fmla="*/ 180 w 359"/>
                <a:gd name="T71" fmla="*/ 229 h 628"/>
                <a:gd name="T72" fmla="*/ 117 w 359"/>
                <a:gd name="T73" fmla="*/ 229 h 628"/>
                <a:gd name="T74" fmla="*/ 106 w 359"/>
                <a:gd name="T75" fmla="*/ 229 h 628"/>
                <a:gd name="T76" fmla="*/ 94 w 359"/>
                <a:gd name="T77" fmla="*/ 232 h 628"/>
                <a:gd name="T78" fmla="*/ 83 w 359"/>
                <a:gd name="T79" fmla="*/ 240 h 628"/>
                <a:gd name="T80" fmla="*/ 74 w 359"/>
                <a:gd name="T81" fmla="*/ 252 h 628"/>
                <a:gd name="T82" fmla="*/ 68 w 359"/>
                <a:gd name="T83" fmla="*/ 268 h 628"/>
                <a:gd name="T84" fmla="*/ 66 w 359"/>
                <a:gd name="T85" fmla="*/ 290 h 628"/>
                <a:gd name="T86" fmla="*/ 66 w 359"/>
                <a:gd name="T87" fmla="*/ 512 h 628"/>
                <a:gd name="T88" fmla="*/ 68 w 359"/>
                <a:gd name="T89" fmla="*/ 534 h 628"/>
                <a:gd name="T90" fmla="*/ 77 w 359"/>
                <a:gd name="T91" fmla="*/ 550 h 628"/>
                <a:gd name="T92" fmla="*/ 88 w 359"/>
                <a:gd name="T93" fmla="*/ 559 h 628"/>
                <a:gd name="T94" fmla="*/ 101 w 359"/>
                <a:gd name="T95" fmla="*/ 564 h 628"/>
                <a:gd name="T96" fmla="*/ 113 w 359"/>
                <a:gd name="T97" fmla="*/ 566 h 628"/>
                <a:gd name="T98" fmla="*/ 128 w 359"/>
                <a:gd name="T99" fmla="*/ 566 h 628"/>
                <a:gd name="T100" fmla="*/ 179 w 359"/>
                <a:gd name="T101" fmla="*/ 566 h 628"/>
                <a:gd name="T102" fmla="*/ 218 w 359"/>
                <a:gd name="T103" fmla="*/ 564 h 628"/>
                <a:gd name="T104" fmla="*/ 249 w 359"/>
                <a:gd name="T105" fmla="*/ 561 h 628"/>
                <a:gd name="T106" fmla="*/ 274 w 359"/>
                <a:gd name="T107" fmla="*/ 555 h 628"/>
                <a:gd name="T108" fmla="*/ 292 w 359"/>
                <a:gd name="T109" fmla="*/ 552 h 628"/>
                <a:gd name="T110" fmla="*/ 292 w 359"/>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9" h="628">
                  <a:moveTo>
                    <a:pt x="300" y="617"/>
                  </a:moveTo>
                  <a:lnTo>
                    <a:pt x="294" y="584"/>
                  </a:lnTo>
                  <a:lnTo>
                    <a:pt x="267" y="606"/>
                  </a:lnTo>
                  <a:lnTo>
                    <a:pt x="238" y="619"/>
                  </a:lnTo>
                  <a:lnTo>
                    <a:pt x="207" y="626"/>
                  </a:lnTo>
                  <a:lnTo>
                    <a:pt x="175" y="628"/>
                  </a:lnTo>
                  <a:lnTo>
                    <a:pt x="104" y="628"/>
                  </a:lnTo>
                  <a:lnTo>
                    <a:pt x="85" y="626"/>
                  </a:lnTo>
                  <a:lnTo>
                    <a:pt x="63" y="620"/>
                  </a:lnTo>
                  <a:lnTo>
                    <a:pt x="43" y="613"/>
                  </a:lnTo>
                  <a:lnTo>
                    <a:pt x="25" y="599"/>
                  </a:lnTo>
                  <a:lnTo>
                    <a:pt x="12" y="581"/>
                  </a:lnTo>
                  <a:lnTo>
                    <a:pt x="1" y="557"/>
                  </a:lnTo>
                  <a:lnTo>
                    <a:pt x="0" y="527"/>
                  </a:lnTo>
                  <a:lnTo>
                    <a:pt x="0" y="292"/>
                  </a:lnTo>
                  <a:lnTo>
                    <a:pt x="1" y="259"/>
                  </a:lnTo>
                  <a:lnTo>
                    <a:pt x="10" y="232"/>
                  </a:lnTo>
                  <a:lnTo>
                    <a:pt x="25" y="211"/>
                  </a:lnTo>
                  <a:lnTo>
                    <a:pt x="45" y="193"/>
                  </a:lnTo>
                  <a:lnTo>
                    <a:pt x="68" y="180"/>
                  </a:lnTo>
                  <a:lnTo>
                    <a:pt x="94" y="171"/>
                  </a:lnTo>
                  <a:lnTo>
                    <a:pt x="124" y="169"/>
                  </a:lnTo>
                  <a:lnTo>
                    <a:pt x="188" y="169"/>
                  </a:lnTo>
                  <a:lnTo>
                    <a:pt x="218" y="171"/>
                  </a:lnTo>
                  <a:lnTo>
                    <a:pt x="247" y="180"/>
                  </a:lnTo>
                  <a:lnTo>
                    <a:pt x="273" y="191"/>
                  </a:lnTo>
                  <a:lnTo>
                    <a:pt x="292" y="207"/>
                  </a:lnTo>
                  <a:lnTo>
                    <a:pt x="292" y="0"/>
                  </a:lnTo>
                  <a:lnTo>
                    <a:pt x="359" y="0"/>
                  </a:lnTo>
                  <a:lnTo>
                    <a:pt x="359" y="617"/>
                  </a:lnTo>
                  <a:lnTo>
                    <a:pt x="300" y="617"/>
                  </a:lnTo>
                  <a:close/>
                  <a:moveTo>
                    <a:pt x="292" y="256"/>
                  </a:moveTo>
                  <a:lnTo>
                    <a:pt x="274" y="247"/>
                  </a:lnTo>
                  <a:lnTo>
                    <a:pt x="249" y="238"/>
                  </a:lnTo>
                  <a:lnTo>
                    <a:pt x="217" y="231"/>
                  </a:lnTo>
                  <a:lnTo>
                    <a:pt x="180" y="229"/>
                  </a:lnTo>
                  <a:lnTo>
                    <a:pt x="117" y="229"/>
                  </a:lnTo>
                  <a:lnTo>
                    <a:pt x="106" y="229"/>
                  </a:lnTo>
                  <a:lnTo>
                    <a:pt x="94" y="232"/>
                  </a:lnTo>
                  <a:lnTo>
                    <a:pt x="83" y="240"/>
                  </a:lnTo>
                  <a:lnTo>
                    <a:pt x="74" y="252"/>
                  </a:lnTo>
                  <a:lnTo>
                    <a:pt x="68" y="268"/>
                  </a:lnTo>
                  <a:lnTo>
                    <a:pt x="66" y="290"/>
                  </a:lnTo>
                  <a:lnTo>
                    <a:pt x="66" y="512"/>
                  </a:lnTo>
                  <a:lnTo>
                    <a:pt x="68" y="534"/>
                  </a:lnTo>
                  <a:lnTo>
                    <a:pt x="77" y="550"/>
                  </a:lnTo>
                  <a:lnTo>
                    <a:pt x="88" y="559"/>
                  </a:lnTo>
                  <a:lnTo>
                    <a:pt x="101" y="564"/>
                  </a:lnTo>
                  <a:lnTo>
                    <a:pt x="113" y="566"/>
                  </a:lnTo>
                  <a:lnTo>
                    <a:pt x="128" y="566"/>
                  </a:lnTo>
                  <a:lnTo>
                    <a:pt x="179" y="566"/>
                  </a:lnTo>
                  <a:lnTo>
                    <a:pt x="218" y="564"/>
                  </a:lnTo>
                  <a:lnTo>
                    <a:pt x="249" y="561"/>
                  </a:lnTo>
                  <a:lnTo>
                    <a:pt x="274" y="555"/>
                  </a:lnTo>
                  <a:lnTo>
                    <a:pt x="292" y="552"/>
                  </a:lnTo>
                  <a:lnTo>
                    <a:pt x="292" y="256"/>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2" name="Freeform 144"/>
            <p:cNvSpPr>
              <a:spLocks noChangeAspect="1"/>
            </p:cNvSpPr>
            <p:nvPr/>
          </p:nvSpPr>
          <p:spPr bwMode="auto">
            <a:xfrm>
              <a:off x="6630" y="9905"/>
              <a:ext cx="296" cy="569"/>
            </a:xfrm>
            <a:custGeom>
              <a:avLst/>
              <a:gdLst>
                <a:gd name="T0" fmla="*/ 199 w 296"/>
                <a:gd name="T1" fmla="*/ 569 h 569"/>
                <a:gd name="T2" fmla="*/ 168 w 296"/>
                <a:gd name="T3" fmla="*/ 567 h 569"/>
                <a:gd name="T4" fmla="*/ 141 w 296"/>
                <a:gd name="T5" fmla="*/ 563 h 569"/>
                <a:gd name="T6" fmla="*/ 119 w 296"/>
                <a:gd name="T7" fmla="*/ 554 h 569"/>
                <a:gd name="T8" fmla="*/ 101 w 296"/>
                <a:gd name="T9" fmla="*/ 543 h 569"/>
                <a:gd name="T10" fmla="*/ 89 w 296"/>
                <a:gd name="T11" fmla="*/ 525 h 569"/>
                <a:gd name="T12" fmla="*/ 79 w 296"/>
                <a:gd name="T13" fmla="*/ 504 h 569"/>
                <a:gd name="T14" fmla="*/ 78 w 296"/>
                <a:gd name="T15" fmla="*/ 475 h 569"/>
                <a:gd name="T16" fmla="*/ 78 w 296"/>
                <a:gd name="T17" fmla="*/ 182 h 569"/>
                <a:gd name="T18" fmla="*/ 0 w 296"/>
                <a:gd name="T19" fmla="*/ 182 h 569"/>
                <a:gd name="T20" fmla="*/ 0 w 296"/>
                <a:gd name="T21" fmla="*/ 132 h 569"/>
                <a:gd name="T22" fmla="*/ 78 w 296"/>
                <a:gd name="T23" fmla="*/ 132 h 569"/>
                <a:gd name="T24" fmla="*/ 78 w 296"/>
                <a:gd name="T25" fmla="*/ 9 h 569"/>
                <a:gd name="T26" fmla="*/ 145 w 296"/>
                <a:gd name="T27" fmla="*/ 0 h 569"/>
                <a:gd name="T28" fmla="*/ 145 w 296"/>
                <a:gd name="T29" fmla="*/ 132 h 569"/>
                <a:gd name="T30" fmla="*/ 296 w 296"/>
                <a:gd name="T31" fmla="*/ 132 h 569"/>
                <a:gd name="T32" fmla="*/ 296 w 296"/>
                <a:gd name="T33" fmla="*/ 182 h 569"/>
                <a:gd name="T34" fmla="*/ 145 w 296"/>
                <a:gd name="T35" fmla="*/ 182 h 569"/>
                <a:gd name="T36" fmla="*/ 145 w 296"/>
                <a:gd name="T37" fmla="*/ 464 h 569"/>
                <a:gd name="T38" fmla="*/ 145 w 296"/>
                <a:gd name="T39" fmla="*/ 475 h 569"/>
                <a:gd name="T40" fmla="*/ 146 w 296"/>
                <a:gd name="T41" fmla="*/ 487 h 569"/>
                <a:gd name="T42" fmla="*/ 150 w 296"/>
                <a:gd name="T43" fmla="*/ 496 h 569"/>
                <a:gd name="T44" fmla="*/ 157 w 296"/>
                <a:gd name="T45" fmla="*/ 505 h 569"/>
                <a:gd name="T46" fmla="*/ 170 w 296"/>
                <a:gd name="T47" fmla="*/ 511 h 569"/>
                <a:gd name="T48" fmla="*/ 186 w 296"/>
                <a:gd name="T49" fmla="*/ 513 h 569"/>
                <a:gd name="T50" fmla="*/ 296 w 296"/>
                <a:gd name="T51" fmla="*/ 513 h 569"/>
                <a:gd name="T52" fmla="*/ 296 w 296"/>
                <a:gd name="T53" fmla="*/ 551 h 569"/>
                <a:gd name="T54" fmla="*/ 277 w 296"/>
                <a:gd name="T55" fmla="*/ 558 h 569"/>
                <a:gd name="T56" fmla="*/ 251 w 296"/>
                <a:gd name="T57" fmla="*/ 563 h 569"/>
                <a:gd name="T58" fmla="*/ 224 w 296"/>
                <a:gd name="T59" fmla="*/ 567 h 569"/>
                <a:gd name="T60" fmla="*/ 199 w 296"/>
                <a:gd name="T61"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569">
                  <a:moveTo>
                    <a:pt x="199" y="569"/>
                  </a:moveTo>
                  <a:lnTo>
                    <a:pt x="168" y="567"/>
                  </a:lnTo>
                  <a:lnTo>
                    <a:pt x="141" y="563"/>
                  </a:lnTo>
                  <a:lnTo>
                    <a:pt x="119" y="554"/>
                  </a:lnTo>
                  <a:lnTo>
                    <a:pt x="101" y="543"/>
                  </a:lnTo>
                  <a:lnTo>
                    <a:pt x="89" y="525"/>
                  </a:lnTo>
                  <a:lnTo>
                    <a:pt x="79" y="504"/>
                  </a:lnTo>
                  <a:lnTo>
                    <a:pt x="78" y="475"/>
                  </a:lnTo>
                  <a:lnTo>
                    <a:pt x="78" y="182"/>
                  </a:lnTo>
                  <a:lnTo>
                    <a:pt x="0" y="182"/>
                  </a:lnTo>
                  <a:lnTo>
                    <a:pt x="0" y="132"/>
                  </a:lnTo>
                  <a:lnTo>
                    <a:pt x="78" y="132"/>
                  </a:lnTo>
                  <a:lnTo>
                    <a:pt x="78" y="9"/>
                  </a:lnTo>
                  <a:lnTo>
                    <a:pt x="145" y="0"/>
                  </a:lnTo>
                  <a:lnTo>
                    <a:pt x="145" y="132"/>
                  </a:lnTo>
                  <a:lnTo>
                    <a:pt x="296" y="132"/>
                  </a:lnTo>
                  <a:lnTo>
                    <a:pt x="296" y="182"/>
                  </a:lnTo>
                  <a:lnTo>
                    <a:pt x="145" y="182"/>
                  </a:lnTo>
                  <a:lnTo>
                    <a:pt x="145" y="464"/>
                  </a:lnTo>
                  <a:lnTo>
                    <a:pt x="145" y="475"/>
                  </a:lnTo>
                  <a:lnTo>
                    <a:pt x="146" y="487"/>
                  </a:lnTo>
                  <a:lnTo>
                    <a:pt x="150" y="496"/>
                  </a:lnTo>
                  <a:lnTo>
                    <a:pt x="157" y="505"/>
                  </a:lnTo>
                  <a:lnTo>
                    <a:pt x="170" y="511"/>
                  </a:lnTo>
                  <a:lnTo>
                    <a:pt x="186" y="513"/>
                  </a:lnTo>
                  <a:lnTo>
                    <a:pt x="296" y="513"/>
                  </a:lnTo>
                  <a:lnTo>
                    <a:pt x="296" y="551"/>
                  </a:lnTo>
                  <a:lnTo>
                    <a:pt x="277" y="558"/>
                  </a:lnTo>
                  <a:lnTo>
                    <a:pt x="251" y="563"/>
                  </a:lnTo>
                  <a:lnTo>
                    <a:pt x="224" y="567"/>
                  </a:lnTo>
                  <a:lnTo>
                    <a:pt x="199" y="569"/>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3" name="Freeform 145"/>
            <p:cNvSpPr>
              <a:spLocks noChangeAspect="1" noEditPoints="1"/>
            </p:cNvSpPr>
            <p:nvPr/>
          </p:nvSpPr>
          <p:spPr bwMode="auto">
            <a:xfrm>
              <a:off x="6923" y="9846"/>
              <a:ext cx="202" cy="803"/>
            </a:xfrm>
            <a:custGeom>
              <a:avLst/>
              <a:gdLst>
                <a:gd name="T0" fmla="*/ 67 w 202"/>
                <a:gd name="T1" fmla="*/ 803 h 803"/>
                <a:gd name="T2" fmla="*/ 56 w 202"/>
                <a:gd name="T3" fmla="*/ 803 h 803"/>
                <a:gd name="T4" fmla="*/ 40 w 202"/>
                <a:gd name="T5" fmla="*/ 801 h 803"/>
                <a:gd name="T6" fmla="*/ 20 w 202"/>
                <a:gd name="T7" fmla="*/ 799 h 803"/>
                <a:gd name="T8" fmla="*/ 0 w 202"/>
                <a:gd name="T9" fmla="*/ 794 h 803"/>
                <a:gd name="T10" fmla="*/ 0 w 202"/>
                <a:gd name="T11" fmla="*/ 747 h 803"/>
                <a:gd name="T12" fmla="*/ 54 w 202"/>
                <a:gd name="T13" fmla="*/ 747 h 803"/>
                <a:gd name="T14" fmla="*/ 78 w 202"/>
                <a:gd name="T15" fmla="*/ 747 h 803"/>
                <a:gd name="T16" fmla="*/ 96 w 202"/>
                <a:gd name="T17" fmla="*/ 743 h 803"/>
                <a:gd name="T18" fmla="*/ 110 w 202"/>
                <a:gd name="T19" fmla="*/ 736 h 803"/>
                <a:gd name="T20" fmla="*/ 121 w 202"/>
                <a:gd name="T21" fmla="*/ 727 h 803"/>
                <a:gd name="T22" fmla="*/ 130 w 202"/>
                <a:gd name="T23" fmla="*/ 711 h 803"/>
                <a:gd name="T24" fmla="*/ 134 w 202"/>
                <a:gd name="T25" fmla="*/ 689 h 803"/>
                <a:gd name="T26" fmla="*/ 135 w 202"/>
                <a:gd name="T27" fmla="*/ 660 h 803"/>
                <a:gd name="T28" fmla="*/ 135 w 202"/>
                <a:gd name="T29" fmla="*/ 178 h 803"/>
                <a:gd name="T30" fmla="*/ 202 w 202"/>
                <a:gd name="T31" fmla="*/ 178 h 803"/>
                <a:gd name="T32" fmla="*/ 202 w 202"/>
                <a:gd name="T33" fmla="*/ 664 h 803"/>
                <a:gd name="T34" fmla="*/ 201 w 202"/>
                <a:gd name="T35" fmla="*/ 700 h 803"/>
                <a:gd name="T36" fmla="*/ 193 w 202"/>
                <a:gd name="T37" fmla="*/ 730 h 803"/>
                <a:gd name="T38" fmla="*/ 181 w 202"/>
                <a:gd name="T39" fmla="*/ 754 h 803"/>
                <a:gd name="T40" fmla="*/ 166 w 202"/>
                <a:gd name="T41" fmla="*/ 772 h 803"/>
                <a:gd name="T42" fmla="*/ 146 w 202"/>
                <a:gd name="T43" fmla="*/ 786 h 803"/>
                <a:gd name="T44" fmla="*/ 123 w 202"/>
                <a:gd name="T45" fmla="*/ 795 h 803"/>
                <a:gd name="T46" fmla="*/ 96 w 202"/>
                <a:gd name="T47" fmla="*/ 801 h 803"/>
                <a:gd name="T48" fmla="*/ 67 w 202"/>
                <a:gd name="T49" fmla="*/ 803 h 803"/>
                <a:gd name="T50" fmla="*/ 135 w 202"/>
                <a:gd name="T51" fmla="*/ 84 h 803"/>
                <a:gd name="T52" fmla="*/ 135 w 202"/>
                <a:gd name="T53" fmla="*/ 0 h 803"/>
                <a:gd name="T54" fmla="*/ 202 w 202"/>
                <a:gd name="T55" fmla="*/ 0 h 803"/>
                <a:gd name="T56" fmla="*/ 202 w 202"/>
                <a:gd name="T57" fmla="*/ 84 h 803"/>
                <a:gd name="T58" fmla="*/ 135 w 202"/>
                <a:gd name="T59" fmla="*/ 8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803">
                  <a:moveTo>
                    <a:pt x="67" y="803"/>
                  </a:moveTo>
                  <a:lnTo>
                    <a:pt x="56" y="803"/>
                  </a:lnTo>
                  <a:lnTo>
                    <a:pt x="40" y="801"/>
                  </a:lnTo>
                  <a:lnTo>
                    <a:pt x="20" y="799"/>
                  </a:lnTo>
                  <a:lnTo>
                    <a:pt x="0" y="794"/>
                  </a:lnTo>
                  <a:lnTo>
                    <a:pt x="0" y="747"/>
                  </a:lnTo>
                  <a:lnTo>
                    <a:pt x="54" y="747"/>
                  </a:lnTo>
                  <a:lnTo>
                    <a:pt x="78" y="747"/>
                  </a:lnTo>
                  <a:lnTo>
                    <a:pt x="96" y="743"/>
                  </a:lnTo>
                  <a:lnTo>
                    <a:pt x="110" y="736"/>
                  </a:lnTo>
                  <a:lnTo>
                    <a:pt x="121" y="727"/>
                  </a:lnTo>
                  <a:lnTo>
                    <a:pt x="130" y="711"/>
                  </a:lnTo>
                  <a:lnTo>
                    <a:pt x="134" y="689"/>
                  </a:lnTo>
                  <a:lnTo>
                    <a:pt x="135" y="660"/>
                  </a:lnTo>
                  <a:lnTo>
                    <a:pt x="135" y="178"/>
                  </a:lnTo>
                  <a:lnTo>
                    <a:pt x="202" y="178"/>
                  </a:lnTo>
                  <a:lnTo>
                    <a:pt x="202" y="664"/>
                  </a:lnTo>
                  <a:lnTo>
                    <a:pt x="201" y="700"/>
                  </a:lnTo>
                  <a:lnTo>
                    <a:pt x="193" y="730"/>
                  </a:lnTo>
                  <a:lnTo>
                    <a:pt x="181" y="754"/>
                  </a:lnTo>
                  <a:lnTo>
                    <a:pt x="166" y="772"/>
                  </a:lnTo>
                  <a:lnTo>
                    <a:pt x="146" y="786"/>
                  </a:lnTo>
                  <a:lnTo>
                    <a:pt x="123" y="795"/>
                  </a:lnTo>
                  <a:lnTo>
                    <a:pt x="96" y="801"/>
                  </a:lnTo>
                  <a:lnTo>
                    <a:pt x="67" y="803"/>
                  </a:lnTo>
                  <a:close/>
                  <a:moveTo>
                    <a:pt x="135" y="84"/>
                  </a:moveTo>
                  <a:lnTo>
                    <a:pt x="135" y="0"/>
                  </a:lnTo>
                  <a:lnTo>
                    <a:pt x="202" y="0"/>
                  </a:lnTo>
                  <a:lnTo>
                    <a:pt x="202" y="84"/>
                  </a:lnTo>
                  <a:lnTo>
                    <a:pt x="135" y="8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4" name="Freeform 146"/>
            <p:cNvSpPr>
              <a:spLocks noChangeAspect="1"/>
            </p:cNvSpPr>
            <p:nvPr/>
          </p:nvSpPr>
          <p:spPr bwMode="auto">
            <a:xfrm>
              <a:off x="7221" y="10024"/>
              <a:ext cx="394" cy="617"/>
            </a:xfrm>
            <a:custGeom>
              <a:avLst/>
              <a:gdLst>
                <a:gd name="T0" fmla="*/ 168 w 394"/>
                <a:gd name="T1" fmla="*/ 617 h 617"/>
                <a:gd name="T2" fmla="*/ 103 w 394"/>
                <a:gd name="T3" fmla="*/ 617 h 617"/>
                <a:gd name="T4" fmla="*/ 174 w 394"/>
                <a:gd name="T5" fmla="*/ 432 h 617"/>
                <a:gd name="T6" fmla="*/ 0 w 394"/>
                <a:gd name="T7" fmla="*/ 0 h 617"/>
                <a:gd name="T8" fmla="*/ 72 w 394"/>
                <a:gd name="T9" fmla="*/ 0 h 617"/>
                <a:gd name="T10" fmla="*/ 206 w 394"/>
                <a:gd name="T11" fmla="*/ 345 h 617"/>
                <a:gd name="T12" fmla="*/ 208 w 394"/>
                <a:gd name="T13" fmla="*/ 345 h 617"/>
                <a:gd name="T14" fmla="*/ 329 w 394"/>
                <a:gd name="T15" fmla="*/ 0 h 617"/>
                <a:gd name="T16" fmla="*/ 394 w 394"/>
                <a:gd name="T17" fmla="*/ 0 h 617"/>
                <a:gd name="T18" fmla="*/ 168 w 394"/>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617">
                  <a:moveTo>
                    <a:pt x="168" y="617"/>
                  </a:moveTo>
                  <a:lnTo>
                    <a:pt x="103" y="617"/>
                  </a:lnTo>
                  <a:lnTo>
                    <a:pt x="174" y="432"/>
                  </a:lnTo>
                  <a:lnTo>
                    <a:pt x="0" y="0"/>
                  </a:lnTo>
                  <a:lnTo>
                    <a:pt x="72" y="0"/>
                  </a:lnTo>
                  <a:lnTo>
                    <a:pt x="206" y="345"/>
                  </a:lnTo>
                  <a:lnTo>
                    <a:pt x="208" y="345"/>
                  </a:lnTo>
                  <a:lnTo>
                    <a:pt x="329" y="0"/>
                  </a:lnTo>
                  <a:lnTo>
                    <a:pt x="394" y="0"/>
                  </a:lnTo>
                  <a:lnTo>
                    <a:pt x="168"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5" name="Rectangle 147"/>
            <p:cNvSpPr>
              <a:spLocks noChangeAspect="1" noChangeArrowheads="1"/>
            </p:cNvSpPr>
            <p:nvPr/>
          </p:nvSpPr>
          <p:spPr bwMode="auto">
            <a:xfrm>
              <a:off x="7709"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a:lstStyle/>
            <a:p>
              <a:endParaRPr lang="da-DK"/>
            </a:p>
          </p:txBody>
        </p:sp>
        <p:sp>
          <p:nvSpPr>
            <p:cNvPr id="38036" name="Rectangle 148"/>
            <p:cNvSpPr>
              <a:spLocks noChangeAspect="1" noChangeArrowheads="1"/>
            </p:cNvSpPr>
            <p:nvPr/>
          </p:nvSpPr>
          <p:spPr bwMode="auto">
            <a:xfrm>
              <a:off x="7930"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a:lstStyle/>
            <a:p>
              <a:endParaRPr lang="da-DK"/>
            </a:p>
          </p:txBody>
        </p:sp>
        <p:sp>
          <p:nvSpPr>
            <p:cNvPr id="38037" name="Freeform 149"/>
            <p:cNvSpPr>
              <a:spLocks noChangeAspect="1" noEditPoints="1"/>
            </p:cNvSpPr>
            <p:nvPr/>
          </p:nvSpPr>
          <p:spPr bwMode="auto">
            <a:xfrm>
              <a:off x="8112" y="10015"/>
              <a:ext cx="366" cy="459"/>
            </a:xfrm>
            <a:custGeom>
              <a:avLst/>
              <a:gdLst>
                <a:gd name="T0" fmla="*/ 304 w 366"/>
                <a:gd name="T1" fmla="*/ 439 h 459"/>
                <a:gd name="T2" fmla="*/ 302 w 366"/>
                <a:gd name="T3" fmla="*/ 422 h 459"/>
                <a:gd name="T4" fmla="*/ 299 w 366"/>
                <a:gd name="T5" fmla="*/ 406 h 459"/>
                <a:gd name="T6" fmla="*/ 273 w 366"/>
                <a:gd name="T7" fmla="*/ 437 h 459"/>
                <a:gd name="T8" fmla="*/ 230 w 366"/>
                <a:gd name="T9" fmla="*/ 455 h 459"/>
                <a:gd name="T10" fmla="*/ 114 w 366"/>
                <a:gd name="T11" fmla="*/ 459 h 459"/>
                <a:gd name="T12" fmla="*/ 55 w 366"/>
                <a:gd name="T13" fmla="*/ 446 h 459"/>
                <a:gd name="T14" fmla="*/ 15 w 366"/>
                <a:gd name="T15" fmla="*/ 412 h 459"/>
                <a:gd name="T16" fmla="*/ 0 w 366"/>
                <a:gd name="T17" fmla="*/ 359 h 459"/>
                <a:gd name="T18" fmla="*/ 4 w 366"/>
                <a:gd name="T19" fmla="*/ 276 h 459"/>
                <a:gd name="T20" fmla="*/ 26 w 366"/>
                <a:gd name="T21" fmla="*/ 228 h 459"/>
                <a:gd name="T22" fmla="*/ 67 w 366"/>
                <a:gd name="T23" fmla="*/ 199 h 459"/>
                <a:gd name="T24" fmla="*/ 125 w 366"/>
                <a:gd name="T25" fmla="*/ 190 h 459"/>
                <a:gd name="T26" fmla="*/ 290 w 366"/>
                <a:gd name="T27" fmla="*/ 116 h 459"/>
                <a:gd name="T28" fmla="*/ 281 w 366"/>
                <a:gd name="T29" fmla="*/ 81 h 459"/>
                <a:gd name="T30" fmla="*/ 257 w 366"/>
                <a:gd name="T31" fmla="*/ 65 h 459"/>
                <a:gd name="T32" fmla="*/ 219 w 366"/>
                <a:gd name="T33" fmla="*/ 60 h 459"/>
                <a:gd name="T34" fmla="*/ 29 w 366"/>
                <a:gd name="T35" fmla="*/ 20 h 459"/>
                <a:gd name="T36" fmla="*/ 80 w 366"/>
                <a:gd name="T37" fmla="*/ 4 h 459"/>
                <a:gd name="T38" fmla="*/ 134 w 366"/>
                <a:gd name="T39" fmla="*/ 0 h 459"/>
                <a:gd name="T40" fmla="*/ 254 w 366"/>
                <a:gd name="T41" fmla="*/ 2 h 459"/>
                <a:gd name="T42" fmla="*/ 299 w 366"/>
                <a:gd name="T43" fmla="*/ 13 h 459"/>
                <a:gd name="T44" fmla="*/ 335 w 366"/>
                <a:gd name="T45" fmla="*/ 38 h 459"/>
                <a:gd name="T46" fmla="*/ 353 w 366"/>
                <a:gd name="T47" fmla="*/ 81 h 459"/>
                <a:gd name="T48" fmla="*/ 357 w 366"/>
                <a:gd name="T49" fmla="*/ 303 h 459"/>
                <a:gd name="T50" fmla="*/ 358 w 366"/>
                <a:gd name="T51" fmla="*/ 385 h 459"/>
                <a:gd name="T52" fmla="*/ 366 w 366"/>
                <a:gd name="T53" fmla="*/ 448 h 459"/>
                <a:gd name="T54" fmla="*/ 290 w 366"/>
                <a:gd name="T55" fmla="*/ 240 h 459"/>
                <a:gd name="T56" fmla="*/ 109 w 366"/>
                <a:gd name="T57" fmla="*/ 242 h 459"/>
                <a:gd name="T58" fmla="*/ 78 w 366"/>
                <a:gd name="T59" fmla="*/ 258 h 459"/>
                <a:gd name="T60" fmla="*/ 67 w 366"/>
                <a:gd name="T61" fmla="*/ 298 h 459"/>
                <a:gd name="T62" fmla="*/ 71 w 366"/>
                <a:gd name="T63" fmla="*/ 370 h 459"/>
                <a:gd name="T64" fmla="*/ 93 w 366"/>
                <a:gd name="T65" fmla="*/ 395 h 459"/>
                <a:gd name="T66" fmla="*/ 127 w 366"/>
                <a:gd name="T67" fmla="*/ 403 h 459"/>
                <a:gd name="T68" fmla="*/ 236 w 366"/>
                <a:gd name="T69" fmla="*/ 401 h 459"/>
                <a:gd name="T70" fmla="*/ 266 w 366"/>
                <a:gd name="T71" fmla="*/ 388 h 459"/>
                <a:gd name="T72" fmla="*/ 286 w 366"/>
                <a:gd name="T73" fmla="*/ 356 h 459"/>
                <a:gd name="T74" fmla="*/ 290 w 366"/>
                <a:gd name="T75" fmla="*/ 2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6" h="459">
                  <a:moveTo>
                    <a:pt x="306" y="448"/>
                  </a:moveTo>
                  <a:lnTo>
                    <a:pt x="304" y="439"/>
                  </a:lnTo>
                  <a:lnTo>
                    <a:pt x="304" y="431"/>
                  </a:lnTo>
                  <a:lnTo>
                    <a:pt x="302" y="422"/>
                  </a:lnTo>
                  <a:lnTo>
                    <a:pt x="301" y="406"/>
                  </a:lnTo>
                  <a:lnTo>
                    <a:pt x="299" y="406"/>
                  </a:lnTo>
                  <a:lnTo>
                    <a:pt x="288" y="422"/>
                  </a:lnTo>
                  <a:lnTo>
                    <a:pt x="273" y="437"/>
                  </a:lnTo>
                  <a:lnTo>
                    <a:pt x="254" y="448"/>
                  </a:lnTo>
                  <a:lnTo>
                    <a:pt x="230" y="455"/>
                  </a:lnTo>
                  <a:lnTo>
                    <a:pt x="201" y="459"/>
                  </a:lnTo>
                  <a:lnTo>
                    <a:pt x="114" y="459"/>
                  </a:lnTo>
                  <a:lnTo>
                    <a:pt x="82" y="455"/>
                  </a:lnTo>
                  <a:lnTo>
                    <a:pt x="55" y="446"/>
                  </a:lnTo>
                  <a:lnTo>
                    <a:pt x="33" y="431"/>
                  </a:lnTo>
                  <a:lnTo>
                    <a:pt x="15" y="412"/>
                  </a:lnTo>
                  <a:lnTo>
                    <a:pt x="4" y="388"/>
                  </a:lnTo>
                  <a:lnTo>
                    <a:pt x="0" y="359"/>
                  </a:lnTo>
                  <a:lnTo>
                    <a:pt x="0" y="309"/>
                  </a:lnTo>
                  <a:lnTo>
                    <a:pt x="4" y="276"/>
                  </a:lnTo>
                  <a:lnTo>
                    <a:pt x="11" y="249"/>
                  </a:lnTo>
                  <a:lnTo>
                    <a:pt x="26" y="228"/>
                  </a:lnTo>
                  <a:lnTo>
                    <a:pt x="44" y="211"/>
                  </a:lnTo>
                  <a:lnTo>
                    <a:pt x="67" y="199"/>
                  </a:lnTo>
                  <a:lnTo>
                    <a:pt x="94" y="193"/>
                  </a:lnTo>
                  <a:lnTo>
                    <a:pt x="125" y="190"/>
                  </a:lnTo>
                  <a:lnTo>
                    <a:pt x="290" y="190"/>
                  </a:lnTo>
                  <a:lnTo>
                    <a:pt x="290" y="116"/>
                  </a:lnTo>
                  <a:lnTo>
                    <a:pt x="286" y="96"/>
                  </a:lnTo>
                  <a:lnTo>
                    <a:pt x="281" y="81"/>
                  </a:lnTo>
                  <a:lnTo>
                    <a:pt x="270" y="71"/>
                  </a:lnTo>
                  <a:lnTo>
                    <a:pt x="257" y="65"/>
                  </a:lnTo>
                  <a:lnTo>
                    <a:pt x="239" y="62"/>
                  </a:lnTo>
                  <a:lnTo>
                    <a:pt x="219" y="60"/>
                  </a:lnTo>
                  <a:lnTo>
                    <a:pt x="29" y="60"/>
                  </a:lnTo>
                  <a:lnTo>
                    <a:pt x="29" y="20"/>
                  </a:lnTo>
                  <a:lnTo>
                    <a:pt x="53" y="9"/>
                  </a:lnTo>
                  <a:lnTo>
                    <a:pt x="80" y="4"/>
                  </a:lnTo>
                  <a:lnTo>
                    <a:pt x="109" y="0"/>
                  </a:lnTo>
                  <a:lnTo>
                    <a:pt x="134" y="0"/>
                  </a:lnTo>
                  <a:lnTo>
                    <a:pt x="228" y="0"/>
                  </a:lnTo>
                  <a:lnTo>
                    <a:pt x="254" y="2"/>
                  </a:lnTo>
                  <a:lnTo>
                    <a:pt x="277" y="6"/>
                  </a:lnTo>
                  <a:lnTo>
                    <a:pt x="299" y="13"/>
                  </a:lnTo>
                  <a:lnTo>
                    <a:pt x="319" y="24"/>
                  </a:lnTo>
                  <a:lnTo>
                    <a:pt x="335" y="38"/>
                  </a:lnTo>
                  <a:lnTo>
                    <a:pt x="346" y="56"/>
                  </a:lnTo>
                  <a:lnTo>
                    <a:pt x="353" y="81"/>
                  </a:lnTo>
                  <a:lnTo>
                    <a:pt x="357" y="110"/>
                  </a:lnTo>
                  <a:lnTo>
                    <a:pt x="357" y="303"/>
                  </a:lnTo>
                  <a:lnTo>
                    <a:pt x="357" y="348"/>
                  </a:lnTo>
                  <a:lnTo>
                    <a:pt x="358" y="385"/>
                  </a:lnTo>
                  <a:lnTo>
                    <a:pt x="362" y="417"/>
                  </a:lnTo>
                  <a:lnTo>
                    <a:pt x="366" y="448"/>
                  </a:lnTo>
                  <a:lnTo>
                    <a:pt x="306" y="448"/>
                  </a:lnTo>
                  <a:close/>
                  <a:moveTo>
                    <a:pt x="290" y="240"/>
                  </a:moveTo>
                  <a:lnTo>
                    <a:pt x="131" y="240"/>
                  </a:lnTo>
                  <a:lnTo>
                    <a:pt x="109" y="242"/>
                  </a:lnTo>
                  <a:lnTo>
                    <a:pt x="91" y="249"/>
                  </a:lnTo>
                  <a:lnTo>
                    <a:pt x="78" y="258"/>
                  </a:lnTo>
                  <a:lnTo>
                    <a:pt x="71" y="275"/>
                  </a:lnTo>
                  <a:lnTo>
                    <a:pt x="67" y="298"/>
                  </a:lnTo>
                  <a:lnTo>
                    <a:pt x="67" y="350"/>
                  </a:lnTo>
                  <a:lnTo>
                    <a:pt x="71" y="370"/>
                  </a:lnTo>
                  <a:lnTo>
                    <a:pt x="80" y="385"/>
                  </a:lnTo>
                  <a:lnTo>
                    <a:pt x="93" y="395"/>
                  </a:lnTo>
                  <a:lnTo>
                    <a:pt x="109" y="401"/>
                  </a:lnTo>
                  <a:lnTo>
                    <a:pt x="127" y="403"/>
                  </a:lnTo>
                  <a:lnTo>
                    <a:pt x="217" y="403"/>
                  </a:lnTo>
                  <a:lnTo>
                    <a:pt x="236" y="401"/>
                  </a:lnTo>
                  <a:lnTo>
                    <a:pt x="252" y="397"/>
                  </a:lnTo>
                  <a:lnTo>
                    <a:pt x="266" y="388"/>
                  </a:lnTo>
                  <a:lnTo>
                    <a:pt x="279" y="374"/>
                  </a:lnTo>
                  <a:lnTo>
                    <a:pt x="286" y="356"/>
                  </a:lnTo>
                  <a:lnTo>
                    <a:pt x="290" y="330"/>
                  </a:lnTo>
                  <a:lnTo>
                    <a:pt x="290" y="240"/>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8" name="Freeform 150"/>
            <p:cNvSpPr>
              <a:spLocks noChangeAspect="1"/>
            </p:cNvSpPr>
            <p:nvPr/>
          </p:nvSpPr>
          <p:spPr bwMode="auto">
            <a:xfrm>
              <a:off x="8617" y="10015"/>
              <a:ext cx="360" cy="448"/>
            </a:xfrm>
            <a:custGeom>
              <a:avLst/>
              <a:gdLst>
                <a:gd name="T0" fmla="*/ 293 w 360"/>
                <a:gd name="T1" fmla="*/ 448 h 448"/>
                <a:gd name="T2" fmla="*/ 293 w 360"/>
                <a:gd name="T3" fmla="*/ 107 h 448"/>
                <a:gd name="T4" fmla="*/ 289 w 360"/>
                <a:gd name="T5" fmla="*/ 87 h 448"/>
                <a:gd name="T6" fmla="*/ 280 w 360"/>
                <a:gd name="T7" fmla="*/ 74 h 448"/>
                <a:gd name="T8" fmla="*/ 267 w 360"/>
                <a:gd name="T9" fmla="*/ 67 h 448"/>
                <a:gd name="T10" fmla="*/ 253 w 360"/>
                <a:gd name="T11" fmla="*/ 62 h 448"/>
                <a:gd name="T12" fmla="*/ 237 w 360"/>
                <a:gd name="T13" fmla="*/ 60 h 448"/>
                <a:gd name="T14" fmla="*/ 168 w 360"/>
                <a:gd name="T15" fmla="*/ 60 h 448"/>
                <a:gd name="T16" fmla="*/ 136 w 360"/>
                <a:gd name="T17" fmla="*/ 62 h 448"/>
                <a:gd name="T18" fmla="*/ 107 w 360"/>
                <a:gd name="T19" fmla="*/ 65 h 448"/>
                <a:gd name="T20" fmla="*/ 83 w 360"/>
                <a:gd name="T21" fmla="*/ 69 h 448"/>
                <a:gd name="T22" fmla="*/ 67 w 360"/>
                <a:gd name="T23" fmla="*/ 72 h 448"/>
                <a:gd name="T24" fmla="*/ 67 w 360"/>
                <a:gd name="T25" fmla="*/ 448 h 448"/>
                <a:gd name="T26" fmla="*/ 0 w 360"/>
                <a:gd name="T27" fmla="*/ 448 h 448"/>
                <a:gd name="T28" fmla="*/ 0 w 360"/>
                <a:gd name="T29" fmla="*/ 9 h 448"/>
                <a:gd name="T30" fmla="*/ 63 w 360"/>
                <a:gd name="T31" fmla="*/ 9 h 448"/>
                <a:gd name="T32" fmla="*/ 67 w 360"/>
                <a:gd name="T33" fmla="*/ 40 h 448"/>
                <a:gd name="T34" fmla="*/ 92 w 360"/>
                <a:gd name="T35" fmla="*/ 22 h 448"/>
                <a:gd name="T36" fmla="*/ 121 w 360"/>
                <a:gd name="T37" fmla="*/ 9 h 448"/>
                <a:gd name="T38" fmla="*/ 152 w 360"/>
                <a:gd name="T39" fmla="*/ 2 h 448"/>
                <a:gd name="T40" fmla="*/ 183 w 360"/>
                <a:gd name="T41" fmla="*/ 0 h 448"/>
                <a:gd name="T42" fmla="*/ 249 w 360"/>
                <a:gd name="T43" fmla="*/ 0 h 448"/>
                <a:gd name="T44" fmla="*/ 275 w 360"/>
                <a:gd name="T45" fmla="*/ 2 h 448"/>
                <a:gd name="T46" fmla="*/ 296 w 360"/>
                <a:gd name="T47" fmla="*/ 6 h 448"/>
                <a:gd name="T48" fmla="*/ 318 w 360"/>
                <a:gd name="T49" fmla="*/ 15 h 448"/>
                <a:gd name="T50" fmla="*/ 334 w 360"/>
                <a:gd name="T51" fmla="*/ 29 h 448"/>
                <a:gd name="T52" fmla="*/ 349 w 360"/>
                <a:gd name="T53" fmla="*/ 47 h 448"/>
                <a:gd name="T54" fmla="*/ 358 w 360"/>
                <a:gd name="T55" fmla="*/ 71 h 448"/>
                <a:gd name="T56" fmla="*/ 360 w 360"/>
                <a:gd name="T57" fmla="*/ 98 h 448"/>
                <a:gd name="T58" fmla="*/ 360 w 360"/>
                <a:gd name="T59" fmla="*/ 448 h 448"/>
                <a:gd name="T60" fmla="*/ 293 w 360"/>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0" h="448">
                  <a:moveTo>
                    <a:pt x="293" y="448"/>
                  </a:moveTo>
                  <a:lnTo>
                    <a:pt x="293" y="107"/>
                  </a:lnTo>
                  <a:lnTo>
                    <a:pt x="289" y="87"/>
                  </a:lnTo>
                  <a:lnTo>
                    <a:pt x="280" y="74"/>
                  </a:lnTo>
                  <a:lnTo>
                    <a:pt x="267" y="67"/>
                  </a:lnTo>
                  <a:lnTo>
                    <a:pt x="253" y="62"/>
                  </a:lnTo>
                  <a:lnTo>
                    <a:pt x="237" y="60"/>
                  </a:lnTo>
                  <a:lnTo>
                    <a:pt x="168" y="60"/>
                  </a:lnTo>
                  <a:lnTo>
                    <a:pt x="136" y="62"/>
                  </a:lnTo>
                  <a:lnTo>
                    <a:pt x="107" y="65"/>
                  </a:lnTo>
                  <a:lnTo>
                    <a:pt x="83" y="69"/>
                  </a:lnTo>
                  <a:lnTo>
                    <a:pt x="67" y="72"/>
                  </a:lnTo>
                  <a:lnTo>
                    <a:pt x="67" y="448"/>
                  </a:lnTo>
                  <a:lnTo>
                    <a:pt x="0" y="448"/>
                  </a:lnTo>
                  <a:lnTo>
                    <a:pt x="0" y="9"/>
                  </a:lnTo>
                  <a:lnTo>
                    <a:pt x="63" y="9"/>
                  </a:lnTo>
                  <a:lnTo>
                    <a:pt x="67" y="40"/>
                  </a:lnTo>
                  <a:lnTo>
                    <a:pt x="92" y="22"/>
                  </a:lnTo>
                  <a:lnTo>
                    <a:pt x="121" y="9"/>
                  </a:lnTo>
                  <a:lnTo>
                    <a:pt x="152" y="2"/>
                  </a:lnTo>
                  <a:lnTo>
                    <a:pt x="183" y="0"/>
                  </a:lnTo>
                  <a:lnTo>
                    <a:pt x="249" y="0"/>
                  </a:lnTo>
                  <a:lnTo>
                    <a:pt x="275" y="2"/>
                  </a:lnTo>
                  <a:lnTo>
                    <a:pt x="296" y="6"/>
                  </a:lnTo>
                  <a:lnTo>
                    <a:pt x="318" y="15"/>
                  </a:lnTo>
                  <a:lnTo>
                    <a:pt x="334" y="29"/>
                  </a:lnTo>
                  <a:lnTo>
                    <a:pt x="349" y="47"/>
                  </a:lnTo>
                  <a:lnTo>
                    <a:pt x="358" y="71"/>
                  </a:lnTo>
                  <a:lnTo>
                    <a:pt x="360" y="98"/>
                  </a:lnTo>
                  <a:lnTo>
                    <a:pt x="360"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9" name="Freeform 151"/>
            <p:cNvSpPr>
              <a:spLocks noChangeAspect="1" noEditPoints="1"/>
            </p:cNvSpPr>
            <p:nvPr/>
          </p:nvSpPr>
          <p:spPr bwMode="auto">
            <a:xfrm>
              <a:off x="9107" y="9846"/>
              <a:ext cx="361" cy="628"/>
            </a:xfrm>
            <a:custGeom>
              <a:avLst/>
              <a:gdLst>
                <a:gd name="T0" fmla="*/ 302 w 361"/>
                <a:gd name="T1" fmla="*/ 617 h 628"/>
                <a:gd name="T2" fmla="*/ 295 w 361"/>
                <a:gd name="T3" fmla="*/ 584 h 628"/>
                <a:gd name="T4" fmla="*/ 269 w 361"/>
                <a:gd name="T5" fmla="*/ 606 h 628"/>
                <a:gd name="T6" fmla="*/ 240 w 361"/>
                <a:gd name="T7" fmla="*/ 619 h 628"/>
                <a:gd name="T8" fmla="*/ 210 w 361"/>
                <a:gd name="T9" fmla="*/ 626 h 628"/>
                <a:gd name="T10" fmla="*/ 177 w 361"/>
                <a:gd name="T11" fmla="*/ 628 h 628"/>
                <a:gd name="T12" fmla="*/ 107 w 361"/>
                <a:gd name="T13" fmla="*/ 628 h 628"/>
                <a:gd name="T14" fmla="*/ 87 w 361"/>
                <a:gd name="T15" fmla="*/ 626 h 628"/>
                <a:gd name="T16" fmla="*/ 65 w 361"/>
                <a:gd name="T17" fmla="*/ 620 h 628"/>
                <a:gd name="T18" fmla="*/ 45 w 361"/>
                <a:gd name="T19" fmla="*/ 613 h 628"/>
                <a:gd name="T20" fmla="*/ 27 w 361"/>
                <a:gd name="T21" fmla="*/ 599 h 628"/>
                <a:gd name="T22" fmla="*/ 13 w 361"/>
                <a:gd name="T23" fmla="*/ 581 h 628"/>
                <a:gd name="T24" fmla="*/ 3 w 361"/>
                <a:gd name="T25" fmla="*/ 557 h 628"/>
                <a:gd name="T26" fmla="*/ 0 w 361"/>
                <a:gd name="T27" fmla="*/ 527 h 628"/>
                <a:gd name="T28" fmla="*/ 0 w 361"/>
                <a:gd name="T29" fmla="*/ 292 h 628"/>
                <a:gd name="T30" fmla="*/ 3 w 361"/>
                <a:gd name="T31" fmla="*/ 259 h 628"/>
                <a:gd name="T32" fmla="*/ 13 w 361"/>
                <a:gd name="T33" fmla="*/ 232 h 628"/>
                <a:gd name="T34" fmla="*/ 27 w 361"/>
                <a:gd name="T35" fmla="*/ 211 h 628"/>
                <a:gd name="T36" fmla="*/ 45 w 361"/>
                <a:gd name="T37" fmla="*/ 193 h 628"/>
                <a:gd name="T38" fmla="*/ 69 w 361"/>
                <a:gd name="T39" fmla="*/ 180 h 628"/>
                <a:gd name="T40" fmla="*/ 96 w 361"/>
                <a:gd name="T41" fmla="*/ 171 h 628"/>
                <a:gd name="T42" fmla="*/ 126 w 361"/>
                <a:gd name="T43" fmla="*/ 169 h 628"/>
                <a:gd name="T44" fmla="*/ 190 w 361"/>
                <a:gd name="T45" fmla="*/ 169 h 628"/>
                <a:gd name="T46" fmla="*/ 220 w 361"/>
                <a:gd name="T47" fmla="*/ 171 h 628"/>
                <a:gd name="T48" fmla="*/ 249 w 361"/>
                <a:gd name="T49" fmla="*/ 180 h 628"/>
                <a:gd name="T50" fmla="*/ 275 w 361"/>
                <a:gd name="T51" fmla="*/ 191 h 628"/>
                <a:gd name="T52" fmla="*/ 295 w 361"/>
                <a:gd name="T53" fmla="*/ 207 h 628"/>
                <a:gd name="T54" fmla="*/ 295 w 361"/>
                <a:gd name="T55" fmla="*/ 0 h 628"/>
                <a:gd name="T56" fmla="*/ 361 w 361"/>
                <a:gd name="T57" fmla="*/ 0 h 628"/>
                <a:gd name="T58" fmla="*/ 361 w 361"/>
                <a:gd name="T59" fmla="*/ 617 h 628"/>
                <a:gd name="T60" fmla="*/ 302 w 361"/>
                <a:gd name="T61" fmla="*/ 617 h 628"/>
                <a:gd name="T62" fmla="*/ 295 w 361"/>
                <a:gd name="T63" fmla="*/ 256 h 628"/>
                <a:gd name="T64" fmla="*/ 275 w 361"/>
                <a:gd name="T65" fmla="*/ 247 h 628"/>
                <a:gd name="T66" fmla="*/ 249 w 361"/>
                <a:gd name="T67" fmla="*/ 238 h 628"/>
                <a:gd name="T68" fmla="*/ 219 w 361"/>
                <a:gd name="T69" fmla="*/ 231 h 628"/>
                <a:gd name="T70" fmla="*/ 182 w 361"/>
                <a:gd name="T71" fmla="*/ 229 h 628"/>
                <a:gd name="T72" fmla="*/ 119 w 361"/>
                <a:gd name="T73" fmla="*/ 229 h 628"/>
                <a:gd name="T74" fmla="*/ 108 w 361"/>
                <a:gd name="T75" fmla="*/ 229 h 628"/>
                <a:gd name="T76" fmla="*/ 96 w 361"/>
                <a:gd name="T77" fmla="*/ 232 h 628"/>
                <a:gd name="T78" fmla="*/ 85 w 361"/>
                <a:gd name="T79" fmla="*/ 240 h 628"/>
                <a:gd name="T80" fmla="*/ 76 w 361"/>
                <a:gd name="T81" fmla="*/ 252 h 628"/>
                <a:gd name="T82" fmla="*/ 70 w 361"/>
                <a:gd name="T83" fmla="*/ 268 h 628"/>
                <a:gd name="T84" fmla="*/ 69 w 361"/>
                <a:gd name="T85" fmla="*/ 290 h 628"/>
                <a:gd name="T86" fmla="*/ 69 w 361"/>
                <a:gd name="T87" fmla="*/ 512 h 628"/>
                <a:gd name="T88" fmla="*/ 70 w 361"/>
                <a:gd name="T89" fmla="*/ 534 h 628"/>
                <a:gd name="T90" fmla="*/ 78 w 361"/>
                <a:gd name="T91" fmla="*/ 550 h 628"/>
                <a:gd name="T92" fmla="*/ 88 w 361"/>
                <a:gd name="T93" fmla="*/ 559 h 628"/>
                <a:gd name="T94" fmla="*/ 103 w 361"/>
                <a:gd name="T95" fmla="*/ 564 h 628"/>
                <a:gd name="T96" fmla="*/ 116 w 361"/>
                <a:gd name="T97" fmla="*/ 566 h 628"/>
                <a:gd name="T98" fmla="*/ 130 w 361"/>
                <a:gd name="T99" fmla="*/ 566 h 628"/>
                <a:gd name="T100" fmla="*/ 181 w 361"/>
                <a:gd name="T101" fmla="*/ 566 h 628"/>
                <a:gd name="T102" fmla="*/ 220 w 361"/>
                <a:gd name="T103" fmla="*/ 564 h 628"/>
                <a:gd name="T104" fmla="*/ 251 w 361"/>
                <a:gd name="T105" fmla="*/ 561 h 628"/>
                <a:gd name="T106" fmla="*/ 276 w 361"/>
                <a:gd name="T107" fmla="*/ 555 h 628"/>
                <a:gd name="T108" fmla="*/ 295 w 361"/>
                <a:gd name="T109" fmla="*/ 552 h 628"/>
                <a:gd name="T110" fmla="*/ 295 w 361"/>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 h="628">
                  <a:moveTo>
                    <a:pt x="302" y="617"/>
                  </a:moveTo>
                  <a:lnTo>
                    <a:pt x="295" y="584"/>
                  </a:lnTo>
                  <a:lnTo>
                    <a:pt x="269" y="606"/>
                  </a:lnTo>
                  <a:lnTo>
                    <a:pt x="240" y="619"/>
                  </a:lnTo>
                  <a:lnTo>
                    <a:pt x="210" y="626"/>
                  </a:lnTo>
                  <a:lnTo>
                    <a:pt x="177" y="628"/>
                  </a:lnTo>
                  <a:lnTo>
                    <a:pt x="107" y="628"/>
                  </a:lnTo>
                  <a:lnTo>
                    <a:pt x="87" y="626"/>
                  </a:lnTo>
                  <a:lnTo>
                    <a:pt x="65" y="620"/>
                  </a:lnTo>
                  <a:lnTo>
                    <a:pt x="45" y="613"/>
                  </a:lnTo>
                  <a:lnTo>
                    <a:pt x="27" y="599"/>
                  </a:lnTo>
                  <a:lnTo>
                    <a:pt x="13" y="581"/>
                  </a:lnTo>
                  <a:lnTo>
                    <a:pt x="3" y="557"/>
                  </a:lnTo>
                  <a:lnTo>
                    <a:pt x="0" y="527"/>
                  </a:lnTo>
                  <a:lnTo>
                    <a:pt x="0" y="292"/>
                  </a:lnTo>
                  <a:lnTo>
                    <a:pt x="3" y="259"/>
                  </a:lnTo>
                  <a:lnTo>
                    <a:pt x="13" y="232"/>
                  </a:lnTo>
                  <a:lnTo>
                    <a:pt x="27" y="211"/>
                  </a:lnTo>
                  <a:lnTo>
                    <a:pt x="45" y="193"/>
                  </a:lnTo>
                  <a:lnTo>
                    <a:pt x="69" y="180"/>
                  </a:lnTo>
                  <a:lnTo>
                    <a:pt x="96" y="171"/>
                  </a:lnTo>
                  <a:lnTo>
                    <a:pt x="126" y="169"/>
                  </a:lnTo>
                  <a:lnTo>
                    <a:pt x="190" y="169"/>
                  </a:lnTo>
                  <a:lnTo>
                    <a:pt x="220" y="171"/>
                  </a:lnTo>
                  <a:lnTo>
                    <a:pt x="249" y="180"/>
                  </a:lnTo>
                  <a:lnTo>
                    <a:pt x="275" y="191"/>
                  </a:lnTo>
                  <a:lnTo>
                    <a:pt x="295" y="207"/>
                  </a:lnTo>
                  <a:lnTo>
                    <a:pt x="295" y="0"/>
                  </a:lnTo>
                  <a:lnTo>
                    <a:pt x="361" y="0"/>
                  </a:lnTo>
                  <a:lnTo>
                    <a:pt x="361" y="617"/>
                  </a:lnTo>
                  <a:lnTo>
                    <a:pt x="302" y="617"/>
                  </a:lnTo>
                  <a:close/>
                  <a:moveTo>
                    <a:pt x="295" y="256"/>
                  </a:moveTo>
                  <a:lnTo>
                    <a:pt x="275" y="247"/>
                  </a:lnTo>
                  <a:lnTo>
                    <a:pt x="249" y="238"/>
                  </a:lnTo>
                  <a:lnTo>
                    <a:pt x="219" y="231"/>
                  </a:lnTo>
                  <a:lnTo>
                    <a:pt x="182" y="229"/>
                  </a:lnTo>
                  <a:lnTo>
                    <a:pt x="119" y="229"/>
                  </a:lnTo>
                  <a:lnTo>
                    <a:pt x="108" y="229"/>
                  </a:lnTo>
                  <a:lnTo>
                    <a:pt x="96" y="232"/>
                  </a:lnTo>
                  <a:lnTo>
                    <a:pt x="85" y="240"/>
                  </a:lnTo>
                  <a:lnTo>
                    <a:pt x="76" y="252"/>
                  </a:lnTo>
                  <a:lnTo>
                    <a:pt x="70" y="268"/>
                  </a:lnTo>
                  <a:lnTo>
                    <a:pt x="69" y="290"/>
                  </a:lnTo>
                  <a:lnTo>
                    <a:pt x="69" y="512"/>
                  </a:lnTo>
                  <a:lnTo>
                    <a:pt x="70" y="534"/>
                  </a:lnTo>
                  <a:lnTo>
                    <a:pt x="78" y="550"/>
                  </a:lnTo>
                  <a:lnTo>
                    <a:pt x="88" y="559"/>
                  </a:lnTo>
                  <a:lnTo>
                    <a:pt x="103" y="564"/>
                  </a:lnTo>
                  <a:lnTo>
                    <a:pt x="116" y="566"/>
                  </a:lnTo>
                  <a:lnTo>
                    <a:pt x="130" y="566"/>
                  </a:lnTo>
                  <a:lnTo>
                    <a:pt x="181" y="566"/>
                  </a:lnTo>
                  <a:lnTo>
                    <a:pt x="220" y="564"/>
                  </a:lnTo>
                  <a:lnTo>
                    <a:pt x="251" y="561"/>
                  </a:lnTo>
                  <a:lnTo>
                    <a:pt x="276" y="555"/>
                  </a:lnTo>
                  <a:lnTo>
                    <a:pt x="295" y="552"/>
                  </a:lnTo>
                  <a:lnTo>
                    <a:pt x="295" y="256"/>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lnSpc>
          <a:spcPct val="80000"/>
        </a:lnSpc>
        <a:spcBef>
          <a:spcPct val="0"/>
        </a:spcBef>
        <a:spcAft>
          <a:spcPct val="0"/>
        </a:spcAft>
        <a:defRPr sz="3000" b="1">
          <a:solidFill>
            <a:schemeClr val="tx2"/>
          </a:solidFill>
          <a:latin typeface="+mj-lt"/>
          <a:ea typeface="+mj-ea"/>
          <a:cs typeface="+mj-cs"/>
        </a:defRPr>
      </a:lvl1pPr>
      <a:lvl2pPr algn="l" rtl="0" eaLnBrk="1" fontAlgn="base" hangingPunct="1">
        <a:lnSpc>
          <a:spcPct val="80000"/>
        </a:lnSpc>
        <a:spcBef>
          <a:spcPct val="0"/>
        </a:spcBef>
        <a:spcAft>
          <a:spcPct val="0"/>
        </a:spcAft>
        <a:defRPr sz="3000" b="1">
          <a:solidFill>
            <a:srgbClr val="3F3018"/>
          </a:solidFill>
          <a:latin typeface="Verdana" pitchFamily="34" charset="0"/>
        </a:defRPr>
      </a:lvl2pPr>
      <a:lvl3pPr algn="l" rtl="0" eaLnBrk="1" fontAlgn="base" hangingPunct="1">
        <a:lnSpc>
          <a:spcPct val="80000"/>
        </a:lnSpc>
        <a:spcBef>
          <a:spcPct val="0"/>
        </a:spcBef>
        <a:spcAft>
          <a:spcPct val="0"/>
        </a:spcAft>
        <a:defRPr sz="3000" b="1">
          <a:solidFill>
            <a:srgbClr val="3F3018"/>
          </a:solidFill>
          <a:latin typeface="Verdana" pitchFamily="34" charset="0"/>
        </a:defRPr>
      </a:lvl3pPr>
      <a:lvl4pPr algn="l" rtl="0" eaLnBrk="1" fontAlgn="base" hangingPunct="1">
        <a:lnSpc>
          <a:spcPct val="80000"/>
        </a:lnSpc>
        <a:spcBef>
          <a:spcPct val="0"/>
        </a:spcBef>
        <a:spcAft>
          <a:spcPct val="0"/>
        </a:spcAft>
        <a:defRPr sz="3000" b="1">
          <a:solidFill>
            <a:srgbClr val="3F3018"/>
          </a:solidFill>
          <a:latin typeface="Verdana" pitchFamily="34" charset="0"/>
        </a:defRPr>
      </a:lvl4pPr>
      <a:lvl5pPr algn="l" rtl="0" eaLnBrk="1" fontAlgn="base" hangingPunct="1">
        <a:lnSpc>
          <a:spcPct val="80000"/>
        </a:lnSpc>
        <a:spcBef>
          <a:spcPct val="0"/>
        </a:spcBef>
        <a:spcAft>
          <a:spcPct val="0"/>
        </a:spcAft>
        <a:defRPr sz="3000" b="1">
          <a:solidFill>
            <a:srgbClr val="3F3018"/>
          </a:solidFill>
          <a:latin typeface="Verdana" pitchFamily="34" charset="0"/>
        </a:defRPr>
      </a:lvl5pPr>
      <a:lvl6pPr marL="457200" algn="l" rtl="0" eaLnBrk="1" fontAlgn="base" hangingPunct="1">
        <a:lnSpc>
          <a:spcPct val="80000"/>
        </a:lnSpc>
        <a:spcBef>
          <a:spcPct val="0"/>
        </a:spcBef>
        <a:spcAft>
          <a:spcPct val="0"/>
        </a:spcAft>
        <a:defRPr sz="3000" b="1">
          <a:solidFill>
            <a:srgbClr val="3F3018"/>
          </a:solidFill>
          <a:latin typeface="Verdana" pitchFamily="34" charset="0"/>
        </a:defRPr>
      </a:lvl6pPr>
      <a:lvl7pPr marL="914400" algn="l" rtl="0" eaLnBrk="1" fontAlgn="base" hangingPunct="1">
        <a:lnSpc>
          <a:spcPct val="80000"/>
        </a:lnSpc>
        <a:spcBef>
          <a:spcPct val="0"/>
        </a:spcBef>
        <a:spcAft>
          <a:spcPct val="0"/>
        </a:spcAft>
        <a:defRPr sz="3000" b="1">
          <a:solidFill>
            <a:srgbClr val="3F3018"/>
          </a:solidFill>
          <a:latin typeface="Verdana" pitchFamily="34" charset="0"/>
        </a:defRPr>
      </a:lvl7pPr>
      <a:lvl8pPr marL="1371600" algn="l" rtl="0" eaLnBrk="1" fontAlgn="base" hangingPunct="1">
        <a:lnSpc>
          <a:spcPct val="80000"/>
        </a:lnSpc>
        <a:spcBef>
          <a:spcPct val="0"/>
        </a:spcBef>
        <a:spcAft>
          <a:spcPct val="0"/>
        </a:spcAft>
        <a:defRPr sz="3000" b="1">
          <a:solidFill>
            <a:srgbClr val="3F3018"/>
          </a:solidFill>
          <a:latin typeface="Verdana" pitchFamily="34" charset="0"/>
        </a:defRPr>
      </a:lvl8pPr>
      <a:lvl9pPr marL="1828800" algn="l" rtl="0" eaLnBrk="1" fontAlgn="base" hangingPunct="1">
        <a:lnSpc>
          <a:spcPct val="80000"/>
        </a:lnSpc>
        <a:spcBef>
          <a:spcPct val="0"/>
        </a:spcBef>
        <a:spcAft>
          <a:spcPct val="0"/>
        </a:spcAft>
        <a:defRPr sz="3000" b="1">
          <a:solidFill>
            <a:srgbClr val="3F3018"/>
          </a:solidFill>
          <a:latin typeface="Verdana" pitchFamily="34" charset="0"/>
        </a:defRPr>
      </a:lvl9pPr>
    </p:titleStyle>
    <p:bodyStyle>
      <a:lvl1pPr marL="271463" indent="-271463" algn="l" rtl="0" eaLnBrk="1" fontAlgn="base" hangingPunct="1">
        <a:spcBef>
          <a:spcPct val="0"/>
        </a:spcBef>
        <a:spcAft>
          <a:spcPct val="20000"/>
        </a:spcAft>
        <a:buClr>
          <a:schemeClr val="accent2"/>
        </a:buClr>
        <a:buFont typeface="Wingdings" pitchFamily="2" charset="2"/>
        <a:buChar char="§"/>
        <a:defRPr sz="2400">
          <a:solidFill>
            <a:schemeClr val="tx1"/>
          </a:solidFill>
          <a:latin typeface="+mn-lt"/>
          <a:ea typeface="+mn-ea"/>
          <a:cs typeface="+mn-cs"/>
        </a:defRPr>
      </a:lvl1pPr>
      <a:lvl2pPr marL="898525" indent="-273050" algn="l" rtl="0" eaLnBrk="1" fontAlgn="base" hangingPunct="1">
        <a:spcBef>
          <a:spcPct val="0"/>
        </a:spcBef>
        <a:spcAft>
          <a:spcPct val="20000"/>
        </a:spcAft>
        <a:buClr>
          <a:schemeClr val="accent2"/>
        </a:buClr>
        <a:buFont typeface="Wingdings" pitchFamily="2" charset="2"/>
        <a:buChar char="§"/>
        <a:defRPr sz="2000">
          <a:solidFill>
            <a:schemeClr val="tx1"/>
          </a:solidFill>
          <a:latin typeface="+mn-lt"/>
        </a:defRPr>
      </a:lvl2pPr>
      <a:lvl3pPr marL="1343025" indent="-180975" algn="l" rtl="0" eaLnBrk="1" fontAlgn="base" hangingPunct="1">
        <a:spcBef>
          <a:spcPct val="0"/>
        </a:spcBef>
        <a:spcAft>
          <a:spcPct val="20000"/>
        </a:spcAft>
        <a:buClr>
          <a:schemeClr val="accent2"/>
        </a:buClr>
        <a:buFont typeface="Wingdings" pitchFamily="2" charset="2"/>
        <a:buChar char="§"/>
        <a:defRPr>
          <a:solidFill>
            <a:schemeClr val="tx1"/>
          </a:solidFill>
          <a:latin typeface="+mn-lt"/>
        </a:defRPr>
      </a:lvl3pPr>
      <a:lvl4pPr marL="1892300" indent="-182563" algn="l" rtl="0" eaLnBrk="1" fontAlgn="base" hangingPunct="1">
        <a:spcBef>
          <a:spcPct val="0"/>
        </a:spcBef>
        <a:spcAft>
          <a:spcPct val="20000"/>
        </a:spcAft>
        <a:buClr>
          <a:schemeClr val="accent2"/>
        </a:buClr>
        <a:buFont typeface="Wingdings" pitchFamily="2" charset="2"/>
        <a:buChar char="§"/>
        <a:defRPr sz="1600">
          <a:solidFill>
            <a:schemeClr val="tx1"/>
          </a:solidFill>
          <a:latin typeface="+mn-lt"/>
        </a:defRPr>
      </a:lvl4pPr>
      <a:lvl5pPr marL="23320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5pPr>
      <a:lvl6pPr marL="27892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6pPr>
      <a:lvl7pPr marL="32464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7pPr>
      <a:lvl8pPr marL="37036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8pPr>
      <a:lvl9pPr marL="41608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psykiatri.rm.dk/forbed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2">
            <a:extLst>
              <a:ext uri="{28A0092B-C50C-407E-A947-70E740481C1C}">
                <a14:useLocalDpi xmlns:a14="http://schemas.microsoft.com/office/drawing/2010/main" val="0"/>
              </a:ext>
            </a:extLst>
          </a:blip>
          <a:srcRect t="29356" b="24741"/>
          <a:stretch/>
        </p:blipFill>
        <p:spPr>
          <a:xfrm>
            <a:off x="179511" y="764704"/>
            <a:ext cx="8784977" cy="3024336"/>
          </a:xfrm>
          <a:prstGeom prst="rect">
            <a:avLst/>
          </a:prstGeom>
        </p:spPr>
      </p:pic>
      <p:sp>
        <p:nvSpPr>
          <p:cNvPr id="2" name="Titel 1"/>
          <p:cNvSpPr>
            <a:spLocks noGrp="1"/>
          </p:cNvSpPr>
          <p:nvPr>
            <p:ph type="ctrTitle" sz="quarter"/>
          </p:nvPr>
        </p:nvSpPr>
        <p:spPr>
          <a:xfrm>
            <a:off x="898525" y="3813175"/>
            <a:ext cx="7705923" cy="1439863"/>
          </a:xfrm>
        </p:spPr>
        <p:txBody>
          <a:bodyPr/>
          <a:lstStyle/>
          <a:p>
            <a:r>
              <a:rPr lang="da-DK" dirty="0" smtClean="0"/>
              <a:t>Forstå psykologien</a:t>
            </a:r>
            <a:endParaRPr lang="da-DK" dirty="0"/>
          </a:p>
        </p:txBody>
      </p:sp>
      <p:sp>
        <p:nvSpPr>
          <p:cNvPr id="8" name="Undertitel 7"/>
          <p:cNvSpPr>
            <a:spLocks noGrp="1"/>
          </p:cNvSpPr>
          <p:nvPr>
            <p:ph type="subTitle" sz="quarter" idx="1"/>
          </p:nvPr>
        </p:nvSpPr>
        <p:spPr/>
        <p:txBody>
          <a:bodyPr/>
          <a:lstStyle/>
          <a:p>
            <a:r>
              <a:rPr lang="da-DK" dirty="0" smtClean="0">
                <a:solidFill>
                  <a:schemeClr val="bg1"/>
                </a:solidFill>
              </a:rPr>
              <a:t>Psykiatriens forbedringsværktøjskasse</a:t>
            </a:r>
            <a:endParaRPr lang="da-DK" dirty="0">
              <a:solidFill>
                <a:schemeClr val="bg1"/>
              </a:solidFill>
            </a:endParaRPr>
          </a:p>
        </p:txBody>
      </p:sp>
      <p:pic>
        <p:nvPicPr>
          <p:cNvPr id="7" name="Picture 2" descr="N:\Afdeling\POSADMIN\KOM\K-team\FORBEDRING TIL WWW\Figurer og logo\SPOK uden baggrund.png"/>
          <p:cNvPicPr>
            <a:picLocks noChangeAspect="1" noChangeArrowheads="1"/>
          </p:cNvPicPr>
          <p:nvPr/>
        </p:nvPicPr>
        <p:blipFill rotWithShape="1">
          <a:blip r:embed="rId3">
            <a:extLst>
              <a:ext uri="{28A0092B-C50C-407E-A947-70E740481C1C}">
                <a14:useLocalDpi xmlns:a14="http://schemas.microsoft.com/office/drawing/2010/main" val="0"/>
              </a:ext>
            </a:extLst>
          </a:blip>
          <a:srcRect l="12722" r="32481"/>
          <a:stretch/>
        </p:blipFill>
        <p:spPr bwMode="auto">
          <a:xfrm>
            <a:off x="-1088908" y="2852936"/>
            <a:ext cx="364468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50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 Reaktioner på forandringer</a:t>
            </a:r>
            <a:br>
              <a:rPr lang="da-DK" dirty="0" smtClean="0"/>
            </a:br>
            <a:endParaRPr lang="da-DK" dirty="0"/>
          </a:p>
        </p:txBody>
      </p:sp>
      <p:sp>
        <p:nvSpPr>
          <p:cNvPr id="3" name="Pladsholder til indhold 2"/>
          <p:cNvSpPr>
            <a:spLocks noGrp="1"/>
          </p:cNvSpPr>
          <p:nvPr>
            <p:ph idx="1"/>
          </p:nvPr>
        </p:nvSpPr>
        <p:spPr>
          <a:xfrm>
            <a:off x="719136" y="2159000"/>
            <a:ext cx="7777577" cy="4010025"/>
          </a:xfrm>
        </p:spPr>
        <p:txBody>
          <a:bodyPr/>
          <a:lstStyle/>
          <a:p>
            <a:pPr marL="0" indent="0">
              <a:buNone/>
            </a:pPr>
            <a:r>
              <a:rPr lang="da-DK" b="1" dirty="0" smtClean="0"/>
              <a:t>Følelsesmæssige reaktioner</a:t>
            </a:r>
          </a:p>
          <a:p>
            <a:r>
              <a:rPr lang="da-DK" dirty="0"/>
              <a:t>F</a:t>
            </a:r>
            <a:r>
              <a:rPr lang="da-DK" dirty="0" smtClean="0"/>
              <a:t>rygt </a:t>
            </a:r>
            <a:r>
              <a:rPr lang="da-DK" dirty="0"/>
              <a:t>for at tabe </a:t>
            </a:r>
            <a:r>
              <a:rPr lang="da-DK" dirty="0" smtClean="0"/>
              <a:t>kontrol.</a:t>
            </a:r>
          </a:p>
          <a:p>
            <a:r>
              <a:rPr lang="da-DK" dirty="0" smtClean="0"/>
              <a:t>Uvished </a:t>
            </a:r>
            <a:r>
              <a:rPr lang="da-DK" dirty="0"/>
              <a:t>om hvad der </a:t>
            </a:r>
            <a:r>
              <a:rPr lang="da-DK" dirty="0" smtClean="0"/>
              <a:t>venter.</a:t>
            </a:r>
          </a:p>
          <a:p>
            <a:r>
              <a:rPr lang="da-DK" dirty="0"/>
              <a:t>U</a:t>
            </a:r>
            <a:r>
              <a:rPr lang="da-DK" dirty="0" smtClean="0"/>
              <a:t>behag </a:t>
            </a:r>
            <a:r>
              <a:rPr lang="da-DK" dirty="0"/>
              <a:t>ved at </a:t>
            </a:r>
            <a:r>
              <a:rPr lang="da-DK" dirty="0" smtClean="0"/>
              <a:t>ændre adfærd.</a:t>
            </a:r>
            <a:endParaRPr lang="da-DK" dirty="0"/>
          </a:p>
          <a:p>
            <a:pPr marL="0" indent="0">
              <a:buNone/>
            </a:pPr>
            <a:endParaRPr lang="da-DK" dirty="0" smtClean="0"/>
          </a:p>
          <a:p>
            <a:pPr marL="0" indent="0">
              <a:buNone/>
            </a:pPr>
            <a:r>
              <a:rPr lang="da-DK" b="1" dirty="0" smtClean="0"/>
              <a:t>Reaktionerne kommer til udtryk</a:t>
            </a:r>
            <a:endParaRPr lang="da-DK" b="1" dirty="0" smtClean="0"/>
          </a:p>
          <a:p>
            <a:r>
              <a:rPr lang="da-DK" dirty="0"/>
              <a:t>G</a:t>
            </a:r>
            <a:r>
              <a:rPr lang="da-DK" dirty="0" smtClean="0"/>
              <a:t>ennem </a:t>
            </a:r>
            <a:r>
              <a:rPr lang="da-DK" i="1" dirty="0" smtClean="0"/>
              <a:t>adfærd</a:t>
            </a:r>
            <a:r>
              <a:rPr lang="da-DK" dirty="0" smtClean="0"/>
              <a:t>.</a:t>
            </a:r>
          </a:p>
          <a:p>
            <a:r>
              <a:rPr lang="da-DK" dirty="0"/>
              <a:t>S</a:t>
            </a:r>
            <a:r>
              <a:rPr lang="da-DK" dirty="0" smtClean="0"/>
              <a:t>om </a:t>
            </a:r>
            <a:r>
              <a:rPr lang="da-DK" i="1" dirty="0" smtClean="0"/>
              <a:t>følelser</a:t>
            </a:r>
            <a:r>
              <a:rPr lang="da-DK" dirty="0" smtClean="0"/>
              <a:t> af apati, håbløshed, usikkerhed, afvisning, eller frygt.</a:t>
            </a:r>
          </a:p>
        </p:txBody>
      </p:sp>
      <p:sp>
        <p:nvSpPr>
          <p:cNvPr id="6"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10</a:t>
            </a:r>
            <a:r>
              <a:rPr lang="da-DK" altLang="da-DK" sz="900" dirty="0" smtClean="0">
                <a:solidFill>
                  <a:schemeClr val="accent2"/>
                </a:solidFill>
              </a:rPr>
              <a:t>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2759958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 Handlekraft i forbedringsteams</a:t>
            </a:r>
            <a:br>
              <a:rPr lang="da-DK" dirty="0" smtClean="0"/>
            </a:br>
            <a:endParaRPr lang="da-DK" dirty="0"/>
          </a:p>
        </p:txBody>
      </p:sp>
      <p:sp>
        <p:nvSpPr>
          <p:cNvPr id="3" name="Pladsholder til indhold 2"/>
          <p:cNvSpPr>
            <a:spLocks noGrp="1"/>
          </p:cNvSpPr>
          <p:nvPr>
            <p:ph idx="1"/>
          </p:nvPr>
        </p:nvSpPr>
        <p:spPr/>
        <p:txBody>
          <a:bodyPr/>
          <a:lstStyle/>
          <a:p>
            <a:endParaRPr lang="da-DK"/>
          </a:p>
        </p:txBody>
      </p:sp>
      <p:pic>
        <p:nvPicPr>
          <p:cNvPr id="4" name="Pladsholder til billede 4"/>
          <p:cNvPicPr>
            <a:picLocks noChangeAspect="1"/>
          </p:cNvPicPr>
          <p:nvPr/>
        </p:nvPicPr>
        <p:blipFill>
          <a:blip r:embed="rId2" cstate="print">
            <a:extLst>
              <a:ext uri="{28A0092B-C50C-407E-A947-70E740481C1C}">
                <a14:useLocalDpi xmlns:a14="http://schemas.microsoft.com/office/drawing/2010/main" val="0"/>
              </a:ext>
            </a:extLst>
          </a:blip>
          <a:srcRect t="2363" b="2363"/>
          <a:stretch>
            <a:fillRect/>
          </a:stretch>
        </p:blipFill>
        <p:spPr bwMode="auto">
          <a:xfrm>
            <a:off x="1115616" y="2014338"/>
            <a:ext cx="6912767" cy="43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11</a:t>
            </a:r>
            <a:r>
              <a:rPr lang="da-DK" altLang="da-DK" sz="900" dirty="0" smtClean="0">
                <a:solidFill>
                  <a:schemeClr val="accent2"/>
                </a:solidFill>
              </a:rPr>
              <a:t>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3697079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Motivation</a:t>
            </a:r>
            <a:br>
              <a:rPr lang="da-DK" dirty="0" smtClean="0"/>
            </a:br>
            <a:r>
              <a:rPr lang="da-DK" dirty="0" smtClean="0"/>
              <a:t> </a:t>
            </a:r>
            <a:endParaRPr lang="da-DK" dirty="0"/>
          </a:p>
        </p:txBody>
      </p:sp>
      <p:sp>
        <p:nvSpPr>
          <p:cNvPr id="3" name="Pladsholder til indhold 2"/>
          <p:cNvSpPr>
            <a:spLocks noGrp="1"/>
          </p:cNvSpPr>
          <p:nvPr>
            <p:ph idx="1"/>
          </p:nvPr>
        </p:nvSpPr>
        <p:spPr>
          <a:xfrm>
            <a:off x="719137" y="2159000"/>
            <a:ext cx="4140895" cy="4010025"/>
          </a:xfrm>
        </p:spPr>
        <p:txBody>
          <a:bodyPr/>
          <a:lstStyle/>
          <a:p>
            <a:pPr marL="0" indent="0">
              <a:buNone/>
            </a:pPr>
            <a:r>
              <a:rPr lang="da-DK" dirty="0" smtClean="0"/>
              <a:t>10 minutters-øvelse:</a:t>
            </a:r>
            <a:endParaRPr lang="da-DK" dirty="0"/>
          </a:p>
          <a:p>
            <a:endParaRPr lang="da-DK" dirty="0"/>
          </a:p>
          <a:p>
            <a:pPr marL="0" indent="0">
              <a:buNone/>
            </a:pPr>
            <a:r>
              <a:rPr lang="da-DK" b="1" dirty="0">
                <a:sym typeface="Wingdings"/>
              </a:rPr>
              <a:t> Skriv de for dig </a:t>
            </a:r>
            <a:r>
              <a:rPr lang="da-DK" b="1" dirty="0" smtClean="0"/>
              <a:t>5 </a:t>
            </a:r>
            <a:r>
              <a:rPr lang="da-DK" b="1" dirty="0"/>
              <a:t>vigtigste </a:t>
            </a:r>
            <a:r>
              <a:rPr lang="da-DK" b="1" dirty="0" smtClean="0"/>
              <a:t>ting/faktorer, der motiverer dig på dit arbejde</a:t>
            </a:r>
            <a:endParaRPr lang="da-DK" b="1" dirty="0"/>
          </a:p>
          <a:p>
            <a:endParaRPr lang="da-DK" dirty="0"/>
          </a:p>
        </p:txBody>
      </p:sp>
      <p:pic>
        <p:nvPicPr>
          <p:cNvPr id="1026" name="Picture 2" descr="https://images.unsplash.com/photo-1517971071642-34a2d3ecc9cd?ixlib=rb-1.2.1&amp;ixid=eyJhcHBfaWQiOjEyMDd9&amp;auto=format&amp;fit=crop&amp;w=1000&amp;q=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238906"/>
            <a:ext cx="3096373" cy="4638366"/>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12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367606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a:t>
            </a:r>
            <a:r>
              <a:rPr lang="da-DK" dirty="0" smtClean="0"/>
              <a:t>ndre motivation</a:t>
            </a:r>
            <a:br>
              <a:rPr lang="da-DK" dirty="0" smtClean="0"/>
            </a:br>
            <a:endParaRPr lang="da-DK" dirty="0"/>
          </a:p>
        </p:txBody>
      </p:sp>
      <p:sp>
        <p:nvSpPr>
          <p:cNvPr id="6" name="Pladsholder til indhold 5"/>
          <p:cNvSpPr>
            <a:spLocks noGrp="1"/>
          </p:cNvSpPr>
          <p:nvPr>
            <p:ph sz="half" idx="1"/>
          </p:nvPr>
        </p:nvSpPr>
        <p:spPr>
          <a:xfrm>
            <a:off x="719138" y="2159000"/>
            <a:ext cx="4212902" cy="4010025"/>
          </a:xfrm>
        </p:spPr>
        <p:txBody>
          <a:bodyPr/>
          <a:lstStyle/>
          <a:p>
            <a:r>
              <a:rPr lang="da-DK" sz="2400" dirty="0" smtClean="0"/>
              <a:t>Indre motivation er, når mennesker gør noget, simpelthen fordi vi føler en tilfredsstillelse ved at gøre det.</a:t>
            </a:r>
          </a:p>
          <a:p>
            <a:r>
              <a:rPr lang="en-US" sz="2400" kern="1200" dirty="0"/>
              <a:t>I</a:t>
            </a:r>
            <a:r>
              <a:rPr lang="en-US" sz="2400" kern="1200" dirty="0" smtClean="0"/>
              <a:t>ndre </a:t>
            </a:r>
            <a:r>
              <a:rPr lang="en-US" sz="2400" kern="1200" dirty="0"/>
              <a:t>motivation </a:t>
            </a:r>
            <a:r>
              <a:rPr lang="en-US" sz="2400" kern="1200" dirty="0" err="1" smtClean="0"/>
              <a:t>kan</a:t>
            </a:r>
            <a:r>
              <a:rPr lang="en-US" sz="2400" kern="1200" dirty="0" smtClean="0"/>
              <a:t> </a:t>
            </a:r>
            <a:r>
              <a:rPr lang="en-US" sz="2400" kern="1200" dirty="0" err="1" smtClean="0"/>
              <a:t>komme</a:t>
            </a:r>
            <a:r>
              <a:rPr lang="en-US" sz="2400" kern="1200" dirty="0" smtClean="0"/>
              <a:t> </a:t>
            </a:r>
            <a:r>
              <a:rPr lang="en-US" sz="2400" kern="1200" dirty="0" err="1" smtClean="0"/>
              <a:t>fra</a:t>
            </a:r>
            <a:r>
              <a:rPr lang="en-US" sz="2400" kern="1200" dirty="0" smtClean="0"/>
              <a:t>:</a:t>
            </a:r>
          </a:p>
          <a:p>
            <a:pPr marL="969962" lvl="1" indent="-342900"/>
            <a:r>
              <a:rPr lang="en-US" sz="2000" kern="1200" dirty="0" err="1" smtClean="0"/>
              <a:t>Arbejdsglæde</a:t>
            </a:r>
            <a:r>
              <a:rPr lang="en-US" sz="2000" kern="1200" dirty="0" smtClean="0"/>
              <a:t> </a:t>
            </a:r>
          </a:p>
          <a:p>
            <a:pPr marL="969962" lvl="1" indent="-342900"/>
            <a:r>
              <a:rPr lang="en-US" sz="2000" kern="1200" dirty="0" smtClean="0"/>
              <a:t>Et </a:t>
            </a:r>
            <a:r>
              <a:rPr lang="en-US" sz="2000" kern="1200" dirty="0" err="1"/>
              <a:t>trygt</a:t>
            </a:r>
            <a:r>
              <a:rPr lang="en-US" sz="2000" kern="1200" dirty="0"/>
              <a:t> </a:t>
            </a:r>
            <a:r>
              <a:rPr lang="en-US" sz="2000" kern="1200" dirty="0" err="1" smtClean="0"/>
              <a:t>arbejdsmiljø</a:t>
            </a:r>
            <a:endParaRPr lang="en-US" sz="2000" kern="1200" dirty="0" smtClean="0"/>
          </a:p>
          <a:p>
            <a:pPr marL="969962" lvl="1" indent="-342900"/>
            <a:r>
              <a:rPr lang="en-US" sz="2000" kern="1200" dirty="0" err="1"/>
              <a:t>M</a:t>
            </a:r>
            <a:r>
              <a:rPr lang="en-US" sz="2000" kern="1200" dirty="0" err="1" smtClean="0"/>
              <a:t>ellemmenneskelige</a:t>
            </a:r>
            <a:r>
              <a:rPr lang="en-US" sz="2000" kern="1200" dirty="0" smtClean="0"/>
              <a:t> </a:t>
            </a:r>
            <a:r>
              <a:rPr lang="en-US" sz="2000" kern="1200" dirty="0" err="1" smtClean="0"/>
              <a:t>relationer</a:t>
            </a:r>
            <a:endParaRPr lang="da-DK" sz="2000" dirty="0" smtClean="0"/>
          </a:p>
          <a:p>
            <a:pPr marL="0" indent="0">
              <a:buNone/>
            </a:pPr>
            <a:endParaRPr lang="da-DK" dirty="0"/>
          </a:p>
        </p:txBody>
      </p:sp>
      <p:pic>
        <p:nvPicPr>
          <p:cNvPr id="5" name="Pladsholder til indhold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96681" y="1187450"/>
            <a:ext cx="3321050" cy="4981575"/>
          </a:xfrm>
        </p:spPr>
      </p:pic>
      <p:sp>
        <p:nvSpPr>
          <p:cNvPr id="7"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1</a:t>
            </a:r>
            <a:fld id="{85C7071F-5F92-4D59-9808-858F87B47199}" type="slidenum">
              <a:rPr lang="da-DK" altLang="da-DK" sz="900" smtClean="0">
                <a:solidFill>
                  <a:schemeClr val="accent2"/>
                </a:solidFill>
              </a:rPr>
              <a:pPr>
                <a:spcAft>
                  <a:spcPct val="0"/>
                </a:spcAft>
                <a:buClrTx/>
                <a:buFontTx/>
                <a:buNone/>
              </a:pPr>
              <a:t>3</a:t>
            </a:fld>
            <a:r>
              <a:rPr lang="da-DK" altLang="da-DK" sz="900" dirty="0" smtClean="0">
                <a:solidFill>
                  <a:schemeClr val="accent2"/>
                </a:solidFill>
              </a:rPr>
              <a:t>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3386253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da-DK" dirty="0"/>
              <a:t>I</a:t>
            </a:r>
            <a:r>
              <a:rPr lang="da-DK" dirty="0" smtClean="0"/>
              <a:t>ndre motivation i arbejdet</a:t>
            </a:r>
            <a:br>
              <a:rPr lang="da-DK" dirty="0" smtClean="0"/>
            </a:br>
            <a:endParaRPr lang="da-DK" dirty="0"/>
          </a:p>
        </p:txBody>
      </p:sp>
      <p:sp>
        <p:nvSpPr>
          <p:cNvPr id="6" name="Pladsholder til indhold 5"/>
          <p:cNvSpPr>
            <a:spLocks noGrp="1"/>
          </p:cNvSpPr>
          <p:nvPr>
            <p:ph idx="1"/>
          </p:nvPr>
        </p:nvSpPr>
        <p:spPr/>
        <p:txBody>
          <a:bodyPr/>
          <a:lstStyle/>
          <a:p>
            <a:pPr marL="0" indent="0">
              <a:buNone/>
            </a:pPr>
            <a:r>
              <a:rPr lang="da-DK" dirty="0"/>
              <a:t>Vores indre motivation driver </a:t>
            </a:r>
            <a:r>
              <a:rPr lang="da-DK" dirty="0" smtClean="0"/>
              <a:t>værket, når vi får en følelse af:</a:t>
            </a:r>
          </a:p>
          <a:p>
            <a:r>
              <a:rPr lang="da-DK" b="1" dirty="0"/>
              <a:t>M</a:t>
            </a:r>
            <a:r>
              <a:rPr lang="da-DK" b="1" dirty="0" smtClean="0"/>
              <a:t>eningsfuldhed</a:t>
            </a:r>
            <a:r>
              <a:rPr lang="da-DK" dirty="0" smtClean="0"/>
              <a:t> </a:t>
            </a:r>
            <a:r>
              <a:rPr lang="da-DK" dirty="0"/>
              <a:t>(altså opgaven er vigtig i forhold til et overordnet </a:t>
            </a:r>
            <a:r>
              <a:rPr lang="da-DK" dirty="0" smtClean="0"/>
              <a:t>mål, </a:t>
            </a:r>
            <a:r>
              <a:rPr lang="da-DK" dirty="0"/>
              <a:t>som vi føler for</a:t>
            </a:r>
            <a:r>
              <a:rPr lang="da-DK" dirty="0" smtClean="0"/>
              <a:t>)</a:t>
            </a:r>
          </a:p>
          <a:p>
            <a:r>
              <a:rPr lang="da-DK" dirty="0"/>
              <a:t>A</a:t>
            </a:r>
            <a:r>
              <a:rPr lang="da-DK" dirty="0" smtClean="0"/>
              <a:t>t vi </a:t>
            </a:r>
            <a:r>
              <a:rPr lang="da-DK" dirty="0"/>
              <a:t>har </a:t>
            </a:r>
            <a:r>
              <a:rPr lang="da-DK" b="1" dirty="0"/>
              <a:t>ansvar</a:t>
            </a:r>
            <a:r>
              <a:rPr lang="da-DK" dirty="0"/>
              <a:t> for arbejdsopgaven (det vil sige, at jeg ser, at det til dels afhænger af </a:t>
            </a:r>
            <a:r>
              <a:rPr lang="da-DK" dirty="0" smtClean="0"/>
              <a:t>mig, </a:t>
            </a:r>
            <a:r>
              <a:rPr lang="da-DK" dirty="0"/>
              <a:t>hvor godt vi lykkes med </a:t>
            </a:r>
            <a:r>
              <a:rPr lang="da-DK" dirty="0" smtClean="0"/>
              <a:t>opgaven)</a:t>
            </a:r>
          </a:p>
          <a:p>
            <a:r>
              <a:rPr lang="da-DK" dirty="0"/>
              <a:t>N</a:t>
            </a:r>
            <a:r>
              <a:rPr lang="da-DK" dirty="0" smtClean="0"/>
              <a:t>år </a:t>
            </a:r>
            <a:r>
              <a:rPr lang="da-DK" dirty="0"/>
              <a:t>arbejdsopgaven giver mig </a:t>
            </a:r>
            <a:r>
              <a:rPr lang="da-DK" b="1" dirty="0"/>
              <a:t>viden om resultatet </a:t>
            </a:r>
            <a:r>
              <a:rPr lang="da-DK" dirty="0"/>
              <a:t>(når jeg udfører </a:t>
            </a:r>
            <a:r>
              <a:rPr lang="da-DK" dirty="0" smtClean="0"/>
              <a:t>opgaven, </a:t>
            </a:r>
            <a:r>
              <a:rPr lang="da-DK" dirty="0"/>
              <a:t>kan jeg </a:t>
            </a:r>
            <a:r>
              <a:rPr lang="da-DK" dirty="0" smtClean="0"/>
              <a:t>se, </a:t>
            </a:r>
            <a:r>
              <a:rPr lang="da-DK" dirty="0"/>
              <a:t>hvorvidt jeg lykkes med det eller ej)</a:t>
            </a:r>
          </a:p>
          <a:p>
            <a:endParaRPr lang="da-DK" sz="2000" dirty="0"/>
          </a:p>
        </p:txBody>
      </p:sp>
      <p:sp>
        <p:nvSpPr>
          <p:cNvPr id="4"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14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3577921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Indre motivation i forbedringsarbejdet</a:t>
            </a:r>
            <a:endParaRPr lang="da-DK" dirty="0"/>
          </a:p>
        </p:txBody>
      </p:sp>
      <p:sp>
        <p:nvSpPr>
          <p:cNvPr id="3" name="Pladsholder til indhold 2"/>
          <p:cNvSpPr>
            <a:spLocks noGrp="1"/>
          </p:cNvSpPr>
          <p:nvPr>
            <p:ph sz="half" idx="1"/>
          </p:nvPr>
        </p:nvSpPr>
        <p:spPr>
          <a:xfrm>
            <a:off x="719138" y="2159000"/>
            <a:ext cx="4478872" cy="4010025"/>
          </a:xfrm>
        </p:spPr>
        <p:txBody>
          <a:bodyPr/>
          <a:lstStyle/>
          <a:p>
            <a:r>
              <a:rPr lang="da-DK" sz="2000" dirty="0" smtClean="0"/>
              <a:t>Indre motivation i forbedringsarbejdet skaber handlekraft i forbedringsteamet.</a:t>
            </a:r>
          </a:p>
          <a:p>
            <a:r>
              <a:rPr lang="da-DK" sz="2000" dirty="0"/>
              <a:t>F</a:t>
            </a:r>
            <a:r>
              <a:rPr lang="da-DK" sz="2000" dirty="0" smtClean="0"/>
              <a:t>or at drive forbedringsarbejde </a:t>
            </a:r>
            <a:r>
              <a:rPr lang="da-DK" sz="2000" dirty="0"/>
              <a:t>som </a:t>
            </a:r>
            <a:r>
              <a:rPr lang="da-DK" sz="2000" dirty="0" smtClean="0"/>
              <a:t>lykkes, så skal vi have fokus på </a:t>
            </a:r>
            <a:r>
              <a:rPr lang="da-DK" sz="2000" b="1" dirty="0" smtClean="0"/>
              <a:t>hvorfor</a:t>
            </a:r>
            <a:r>
              <a:rPr lang="da-DK" sz="2000" dirty="0" smtClean="0"/>
              <a:t> vi ønsker at forandre noget.</a:t>
            </a:r>
            <a:endParaRPr lang="da-DK" sz="2000" dirty="0"/>
          </a:p>
          <a:p>
            <a:r>
              <a:rPr lang="da-DK" sz="2000" dirty="0" smtClean="0"/>
              <a:t>Vores indre motivation for at arbejde med patienter er grundlæggende det, der motiverer os i forbedringsarbejdet.</a:t>
            </a:r>
            <a:endParaRPr lang="da-DK" sz="2000" dirty="0"/>
          </a:p>
        </p:txBody>
      </p:sp>
      <p:pic>
        <p:nvPicPr>
          <p:cNvPr id="5" name="Pladsholder til indhold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29700" y="2159000"/>
            <a:ext cx="2670692" cy="4010025"/>
          </a:xfrm>
        </p:spPr>
      </p:pic>
      <p:sp>
        <p:nvSpPr>
          <p:cNvPr id="6"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15</a:t>
            </a:r>
            <a:r>
              <a:rPr lang="da-DK" altLang="da-DK" sz="900" dirty="0" smtClean="0">
                <a:solidFill>
                  <a:schemeClr val="accent2"/>
                </a:solidFill>
              </a:rPr>
              <a:t>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3001613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fremmer vi indre motivation?</a:t>
            </a:r>
            <a:endParaRPr lang="da-DK" dirty="0"/>
          </a:p>
        </p:txBody>
      </p:sp>
      <p:sp>
        <p:nvSpPr>
          <p:cNvPr id="5" name="Pladsholder til indhold 4"/>
          <p:cNvSpPr>
            <a:spLocks noGrp="1"/>
          </p:cNvSpPr>
          <p:nvPr>
            <p:ph idx="1"/>
          </p:nvPr>
        </p:nvSpPr>
        <p:spPr/>
        <p:txBody>
          <a:bodyPr/>
          <a:lstStyle/>
          <a:p>
            <a:pPr marL="0" indent="0">
              <a:buNone/>
            </a:pPr>
            <a:r>
              <a:rPr lang="da-DK" dirty="0" smtClean="0"/>
              <a:t>Fx</a:t>
            </a:r>
          </a:p>
          <a:p>
            <a:r>
              <a:rPr lang="da-DK" dirty="0" smtClean="0"/>
              <a:t>Start hvert møde med en </a:t>
            </a:r>
            <a:r>
              <a:rPr lang="da-DK" dirty="0" smtClean="0"/>
              <a:t>patientcase </a:t>
            </a:r>
            <a:r>
              <a:rPr lang="da-DK" dirty="0" smtClean="0"/>
              <a:t>– hvem er blevet berørt af noget?</a:t>
            </a:r>
          </a:p>
          <a:p>
            <a:r>
              <a:rPr lang="da-DK" dirty="0" smtClean="0"/>
              <a:t>Drøft forbedringsteamets kerneværdier – Hvorfor vil vi gøre det her bedre?</a:t>
            </a:r>
          </a:p>
          <a:p>
            <a:r>
              <a:rPr lang="da-DK" dirty="0" smtClean="0"/>
              <a:t>Sæt billeder op </a:t>
            </a:r>
            <a:r>
              <a:rPr lang="da-DK" smtClean="0"/>
              <a:t>af </a:t>
            </a:r>
            <a:r>
              <a:rPr lang="da-DK" smtClean="0"/>
              <a:t>patienter </a:t>
            </a:r>
            <a:r>
              <a:rPr lang="da-DK" dirty="0" smtClean="0"/>
              <a:t>ved siden af jeres data – bag alle tal er der mennesker!</a:t>
            </a:r>
          </a:p>
          <a:p>
            <a:r>
              <a:rPr lang="da-DK" dirty="0" smtClean="0"/>
              <a:t>Hvad tænker I? Del gerne gode idéer på www.facebook.com/groups/mindretvangiregionmidt</a:t>
            </a:r>
            <a:endParaRPr lang="da-DK" dirty="0"/>
          </a:p>
        </p:txBody>
      </p:sp>
      <p:sp>
        <p:nvSpPr>
          <p:cNvPr id="4"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16</a:t>
            </a:r>
            <a:r>
              <a:rPr lang="da-DK" altLang="da-DK" sz="900" dirty="0" smtClean="0">
                <a:solidFill>
                  <a:schemeClr val="accent2"/>
                </a:solidFill>
              </a:rPr>
              <a:t>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2199089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Gør jeres data motiverende</a:t>
            </a:r>
            <a:br>
              <a:rPr lang="da-DK" dirty="0" smtClean="0"/>
            </a:br>
            <a:endParaRPr lang="da-DK" dirty="0"/>
          </a:p>
        </p:txBody>
      </p:sp>
      <p:sp>
        <p:nvSpPr>
          <p:cNvPr id="3" name="Pladsholder til indhold 2"/>
          <p:cNvSpPr>
            <a:spLocks noGrp="1"/>
          </p:cNvSpPr>
          <p:nvPr>
            <p:ph sz="half" idx="1"/>
          </p:nvPr>
        </p:nvSpPr>
        <p:spPr>
          <a:xfrm>
            <a:off x="719138" y="1988840"/>
            <a:ext cx="7777576" cy="4010025"/>
          </a:xfrm>
        </p:spPr>
        <p:txBody>
          <a:bodyPr/>
          <a:lstStyle/>
          <a:p>
            <a:endParaRPr lang="da-DK" altLang="da-DK" dirty="0"/>
          </a:p>
          <a:p>
            <a:r>
              <a:rPr lang="da-DK" altLang="da-DK" sz="2400" dirty="0" smtClean="0"/>
              <a:t>Vis, at data </a:t>
            </a:r>
            <a:r>
              <a:rPr lang="da-DK" altLang="da-DK" sz="2400" dirty="0"/>
              <a:t>er personer med en historie. Brug gerne et eksempel.</a:t>
            </a:r>
          </a:p>
          <a:p>
            <a:r>
              <a:rPr lang="da-DK" altLang="da-DK" sz="2400" dirty="0" err="1"/>
              <a:t>Keep</a:t>
            </a:r>
            <a:r>
              <a:rPr lang="da-DK" altLang="da-DK" sz="2400" dirty="0"/>
              <a:t> it simple: brug håndholdte data fra jeres egen virkelighed. </a:t>
            </a:r>
            <a:endParaRPr lang="da-DK" altLang="da-DK" sz="2400" dirty="0" smtClean="0"/>
          </a:p>
          <a:p>
            <a:endParaRPr lang="da-DK" altLang="da-DK" sz="2400" dirty="0" smtClean="0"/>
          </a:p>
          <a:p>
            <a:endParaRPr lang="da-DK" altLang="da-DK" dirty="0"/>
          </a:p>
          <a:p>
            <a:endParaRPr lang="da-DK" altLang="da-DK" dirty="0"/>
          </a:p>
          <a:p>
            <a:endParaRPr lang="da-DK" altLang="da-DK" dirty="0" smtClean="0"/>
          </a:p>
          <a:p>
            <a:pPr marL="0" indent="0">
              <a:buNone/>
            </a:pPr>
            <a:endParaRPr lang="da-DK" dirty="0"/>
          </a:p>
        </p:txBody>
      </p:sp>
      <p:sp>
        <p:nvSpPr>
          <p:cNvPr id="4" name="Afrundet rektangulær billedforklaring 3"/>
          <p:cNvSpPr/>
          <p:nvPr/>
        </p:nvSpPr>
        <p:spPr>
          <a:xfrm rot="5400000" flipH="1">
            <a:off x="6277253" y="3811980"/>
            <a:ext cx="2206119" cy="2592288"/>
          </a:xfrm>
          <a:prstGeom prst="wedgeRoundRectCallout">
            <a:avLst/>
          </a:prstGeom>
          <a:solidFill>
            <a:schemeClr val="accent3"/>
          </a:solid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endParaRPr>
          </a:p>
        </p:txBody>
      </p:sp>
      <p:sp>
        <p:nvSpPr>
          <p:cNvPr id="7" name="Tekstboks 6"/>
          <p:cNvSpPr txBox="1"/>
          <p:nvPr/>
        </p:nvSpPr>
        <p:spPr>
          <a:xfrm>
            <a:off x="6260554" y="4149080"/>
            <a:ext cx="2232248" cy="1815882"/>
          </a:xfrm>
          <a:prstGeom prst="rect">
            <a:avLst/>
          </a:prstGeom>
          <a:noFill/>
        </p:spPr>
        <p:txBody>
          <a:bodyPr wrap="square" rtlCol="0">
            <a:spAutoFit/>
          </a:bodyPr>
          <a:lstStyle/>
          <a:p>
            <a:r>
              <a:rPr lang="da-DK" sz="1600" dirty="0" smtClean="0">
                <a:solidFill>
                  <a:schemeClr val="bg1"/>
                </a:solidFill>
              </a:rPr>
              <a:t>Per var meget glad for at få en makker. Det gjorde ham tryg.</a:t>
            </a:r>
          </a:p>
          <a:p>
            <a:r>
              <a:rPr lang="da-DK" sz="1600" dirty="0" smtClean="0">
                <a:solidFill>
                  <a:schemeClr val="bg1"/>
                </a:solidFill>
              </a:rPr>
              <a:t>Lad os give alle vores patienter den samme tryghed!</a:t>
            </a:r>
            <a:endParaRPr lang="da-DK" sz="1600" dirty="0">
              <a:solidFill>
                <a:schemeClr val="bg1"/>
              </a:solidFill>
            </a:endParaRPr>
          </a:p>
        </p:txBody>
      </p:sp>
      <p:graphicFrame>
        <p:nvGraphicFramePr>
          <p:cNvPr id="8" name="Tabel 7"/>
          <p:cNvGraphicFramePr>
            <a:graphicFrameLocks noGrp="1"/>
          </p:cNvGraphicFramePr>
          <p:nvPr>
            <p:extLst/>
          </p:nvPr>
        </p:nvGraphicFramePr>
        <p:xfrm>
          <a:off x="755576" y="4020746"/>
          <a:ext cx="4968552" cy="2133107"/>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tblGrid>
              <a:tr h="485656">
                <a:tc>
                  <a:txBody>
                    <a:bodyPr/>
                    <a:lstStyle/>
                    <a:p>
                      <a:endParaRPr lang="da-DK" dirty="0"/>
                    </a:p>
                  </a:txBody>
                  <a:tcPr/>
                </a:tc>
                <a:tc>
                  <a:txBody>
                    <a:bodyPr/>
                    <a:lstStyle/>
                    <a:p>
                      <a:pPr algn="ctr"/>
                      <a:r>
                        <a:rPr lang="da-DK" sz="1050" dirty="0" smtClean="0"/>
                        <a:t>Per</a:t>
                      </a:r>
                      <a:endParaRPr lang="da-DK" sz="1050" dirty="0"/>
                    </a:p>
                  </a:txBody>
                  <a:tcPr/>
                </a:tc>
                <a:tc>
                  <a:txBody>
                    <a:bodyPr/>
                    <a:lstStyle/>
                    <a:p>
                      <a:pPr algn="ctr"/>
                      <a:r>
                        <a:rPr lang="da-DK" sz="1050" dirty="0" smtClean="0"/>
                        <a:t>Lotte</a:t>
                      </a:r>
                      <a:endParaRPr lang="da-DK" sz="1050" dirty="0"/>
                    </a:p>
                  </a:txBody>
                  <a:tcPr/>
                </a:tc>
                <a:tc>
                  <a:txBody>
                    <a:bodyPr/>
                    <a:lstStyle/>
                    <a:p>
                      <a:pPr algn="ctr"/>
                      <a:r>
                        <a:rPr lang="da-DK" sz="1050" dirty="0" smtClean="0"/>
                        <a:t>Anna</a:t>
                      </a:r>
                      <a:endParaRPr lang="da-DK" sz="1050" dirty="0"/>
                    </a:p>
                  </a:txBody>
                  <a:tcPr/>
                </a:tc>
                <a:tc>
                  <a:txBody>
                    <a:bodyPr/>
                    <a:lstStyle/>
                    <a:p>
                      <a:pPr algn="ctr"/>
                      <a:r>
                        <a:rPr lang="da-DK" sz="1050" dirty="0" smtClean="0"/>
                        <a:t>Ny</a:t>
                      </a:r>
                      <a:r>
                        <a:rPr lang="da-DK" sz="1050" baseline="0" dirty="0" smtClean="0"/>
                        <a:t> patient</a:t>
                      </a:r>
                      <a:endParaRPr lang="da-DK" sz="1050" dirty="0"/>
                    </a:p>
                  </a:txBody>
                  <a:tcPr/>
                </a:tc>
                <a:tc>
                  <a:txBody>
                    <a:bodyPr/>
                    <a:lstStyle/>
                    <a:p>
                      <a:r>
                        <a:rPr lang="da-DK" sz="1400" dirty="0" smtClean="0"/>
                        <a:t>%</a:t>
                      </a:r>
                      <a:endParaRPr lang="da-DK" sz="1400" dirty="0"/>
                    </a:p>
                  </a:txBody>
                  <a:tcPr/>
                </a:tc>
                <a:extLst>
                  <a:ext uri="{0D108BD9-81ED-4DB2-BD59-A6C34878D82A}">
                    <a16:rowId xmlns:a16="http://schemas.microsoft.com/office/drawing/2014/main" val="10000"/>
                  </a:ext>
                </a:extLst>
              </a:tr>
              <a:tr h="581968">
                <a:tc>
                  <a:txBody>
                    <a:bodyPr/>
                    <a:lstStyle/>
                    <a:p>
                      <a:r>
                        <a:rPr lang="da-DK" sz="1100" dirty="0" smtClean="0"/>
                        <a:t>Patientmakker</a:t>
                      </a:r>
                      <a:r>
                        <a:rPr lang="da-DK" sz="1100" baseline="0" dirty="0" smtClean="0"/>
                        <a:t> tildelt inden døgn 3</a:t>
                      </a:r>
                      <a:endParaRPr lang="da-DK" sz="1100" dirty="0"/>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10001"/>
                  </a:ext>
                </a:extLst>
              </a:tr>
              <a:tr h="477023">
                <a:tc>
                  <a:txBody>
                    <a:bodyPr/>
                    <a:lstStyle/>
                    <a:p>
                      <a:r>
                        <a:rPr lang="da-DK" sz="1100" dirty="0" smtClean="0"/>
                        <a:t>Evaluering</a:t>
                      </a:r>
                      <a:r>
                        <a:rPr lang="da-DK" sz="1100" baseline="0" dirty="0" smtClean="0"/>
                        <a:t> af makkerpar inden uge 2</a:t>
                      </a:r>
                      <a:endParaRPr lang="da-DK" sz="1100" dirty="0"/>
                    </a:p>
                  </a:txBody>
                  <a:tcPr/>
                </a:tc>
                <a:tc>
                  <a:txBody>
                    <a:bodyPr/>
                    <a:lstStyle/>
                    <a:p>
                      <a:endParaRPr lang="da-DK"/>
                    </a:p>
                  </a:txBody>
                  <a:tcPr/>
                </a:tc>
                <a:tc>
                  <a:txBody>
                    <a:bodyPr/>
                    <a:lstStyle/>
                    <a:p>
                      <a:endParaRPr lang="da-DK" dirty="0"/>
                    </a:p>
                  </a:txBody>
                  <a:tcPr/>
                </a:tc>
                <a:tc>
                  <a:txBody>
                    <a:bodyPr/>
                    <a:lstStyle/>
                    <a:p>
                      <a:endParaRPr lang="da-DK"/>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10002"/>
                  </a:ext>
                </a:extLst>
              </a:tr>
              <a:tr h="502616">
                <a:tc>
                  <a:txBody>
                    <a:bodyPr/>
                    <a:lstStyle/>
                    <a:p>
                      <a:r>
                        <a:rPr lang="da-DK" sz="1100" dirty="0" err="1" smtClean="0"/>
                        <a:t>Ialt</a:t>
                      </a:r>
                      <a:endParaRPr lang="da-DK" sz="1100" dirty="0"/>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10003"/>
                  </a:ext>
                </a:extLst>
              </a:tr>
            </a:tbl>
          </a:graphicData>
        </a:graphic>
      </p:graphicFrame>
      <p:sp>
        <p:nvSpPr>
          <p:cNvPr id="10" name="Plus 9"/>
          <p:cNvSpPr/>
          <p:nvPr/>
        </p:nvSpPr>
        <p:spPr>
          <a:xfrm>
            <a:off x="2843808" y="4668818"/>
            <a:ext cx="432048" cy="432048"/>
          </a:xfrm>
          <a:prstGeom prst="mathPlus">
            <a:avLst/>
          </a:prstGeom>
          <a:solidFill>
            <a:srgbClr val="00B050"/>
          </a:solidFill>
          <a:ln w="127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1" name="Plus 10"/>
          <p:cNvSpPr/>
          <p:nvPr/>
        </p:nvSpPr>
        <p:spPr>
          <a:xfrm>
            <a:off x="2835168" y="5172874"/>
            <a:ext cx="432048" cy="432048"/>
          </a:xfrm>
          <a:prstGeom prst="mathPlus">
            <a:avLst/>
          </a:prstGeom>
          <a:solidFill>
            <a:srgbClr val="00B050"/>
          </a:solidFill>
          <a:ln w="127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2" name="Plus 11"/>
          <p:cNvSpPr/>
          <p:nvPr/>
        </p:nvSpPr>
        <p:spPr>
          <a:xfrm>
            <a:off x="2843808" y="5676930"/>
            <a:ext cx="432048" cy="432048"/>
          </a:xfrm>
          <a:prstGeom prst="mathPlus">
            <a:avLst/>
          </a:prstGeom>
          <a:solidFill>
            <a:srgbClr val="00B050"/>
          </a:solidFill>
          <a:ln w="127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3" name="Plus 12"/>
          <p:cNvSpPr/>
          <p:nvPr/>
        </p:nvSpPr>
        <p:spPr>
          <a:xfrm>
            <a:off x="3419616" y="5176345"/>
            <a:ext cx="432048" cy="432048"/>
          </a:xfrm>
          <a:prstGeom prst="mathPlus">
            <a:avLst/>
          </a:prstGeom>
          <a:solidFill>
            <a:srgbClr val="00B050"/>
          </a:solidFill>
          <a:ln w="127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4" name="Forbudstavle 13"/>
          <p:cNvSpPr/>
          <p:nvPr/>
        </p:nvSpPr>
        <p:spPr>
          <a:xfrm>
            <a:off x="3419616" y="4668818"/>
            <a:ext cx="432048" cy="432048"/>
          </a:xfrm>
          <a:prstGeom prst="noSmoking">
            <a:avLst/>
          </a:prstGeom>
          <a:solidFill>
            <a:schemeClr val="accent3"/>
          </a:solidFill>
          <a:ln w="12700" cap="rnd">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5" name="Plus 14"/>
          <p:cNvSpPr/>
          <p:nvPr/>
        </p:nvSpPr>
        <p:spPr>
          <a:xfrm>
            <a:off x="4004064" y="4668818"/>
            <a:ext cx="432048" cy="432048"/>
          </a:xfrm>
          <a:prstGeom prst="mathPlus">
            <a:avLst/>
          </a:prstGeom>
          <a:solidFill>
            <a:srgbClr val="00B050"/>
          </a:solidFill>
          <a:ln w="127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6" name="Forbudstavle 15"/>
          <p:cNvSpPr/>
          <p:nvPr/>
        </p:nvSpPr>
        <p:spPr>
          <a:xfrm>
            <a:off x="3402992" y="5676930"/>
            <a:ext cx="432048" cy="432048"/>
          </a:xfrm>
          <a:prstGeom prst="noSmoking">
            <a:avLst/>
          </a:prstGeom>
          <a:solidFill>
            <a:schemeClr val="accent3"/>
          </a:solidFill>
          <a:ln w="12700" cap="rnd">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17"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17  ▪  Psykiatrien</a:t>
            </a:r>
          </a:p>
        </p:txBody>
      </p:sp>
    </p:spTree>
    <p:extLst>
      <p:ext uri="{BB962C8B-B14F-4D97-AF65-F5344CB8AC3E}">
        <p14:creationId xmlns:p14="http://schemas.microsoft.com/office/powerpoint/2010/main" val="3551856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Motivation: Brug patientcitater</a:t>
            </a:r>
            <a:br>
              <a:rPr lang="da-DK" dirty="0" smtClean="0"/>
            </a:br>
            <a:endParaRPr lang="da-DK" dirty="0"/>
          </a:p>
        </p:txBody>
      </p:sp>
      <p:sp>
        <p:nvSpPr>
          <p:cNvPr id="6" name="Pladsholder til indhold 5"/>
          <p:cNvSpPr>
            <a:spLocks noGrp="1"/>
          </p:cNvSpPr>
          <p:nvPr>
            <p:ph idx="1"/>
          </p:nvPr>
        </p:nvSpPr>
        <p:spPr>
          <a:xfrm>
            <a:off x="719137" y="2159000"/>
            <a:ext cx="4284911" cy="4010025"/>
          </a:xfrm>
        </p:spPr>
        <p:txBody>
          <a:bodyPr/>
          <a:lstStyle/>
          <a:p>
            <a:pPr marL="0" indent="0">
              <a:buNone/>
            </a:pPr>
            <a:r>
              <a:rPr lang="da-DK" sz="2000" i="1" dirty="0" smtClean="0"/>
              <a:t>”Da personalet </a:t>
            </a:r>
            <a:r>
              <a:rPr lang="da-DK" sz="2000" i="1" dirty="0" smtClean="0"/>
              <a:t>spurgte, </a:t>
            </a:r>
            <a:r>
              <a:rPr lang="da-DK" sz="2000" i="1" dirty="0" smtClean="0"/>
              <a:t>hvad der gav mening for mig, så gav det mig en følelse af at blive set, hørt og respekteret</a:t>
            </a:r>
            <a:r>
              <a:rPr lang="da-DK" sz="2000" i="1" dirty="0" smtClean="0"/>
              <a:t>.</a:t>
            </a:r>
          </a:p>
          <a:p>
            <a:pPr marL="0" indent="0">
              <a:buNone/>
            </a:pPr>
            <a:r>
              <a:rPr lang="da-DK" sz="2000" i="1" dirty="0" smtClean="0"/>
              <a:t> </a:t>
            </a:r>
            <a:endParaRPr lang="da-DK" sz="2000" i="1" dirty="0" smtClean="0"/>
          </a:p>
          <a:p>
            <a:pPr marL="0" indent="0">
              <a:buNone/>
            </a:pPr>
            <a:r>
              <a:rPr lang="da-DK" sz="2000" i="1" dirty="0" smtClean="0"/>
              <a:t>Det har gjort behandlingen til et mere ligeværdigt samarbejde, der passer bedre til mine behov</a:t>
            </a:r>
            <a:r>
              <a:rPr lang="da-DK" sz="2000" i="1" dirty="0" smtClean="0"/>
              <a:t>.”</a:t>
            </a:r>
          </a:p>
          <a:p>
            <a:pPr marL="0" indent="0">
              <a:buNone/>
            </a:pPr>
            <a:endParaRPr lang="da-DK" sz="2000" i="1" dirty="0" smtClean="0"/>
          </a:p>
          <a:p>
            <a:pPr marL="0" indent="0">
              <a:buNone/>
            </a:pPr>
            <a:r>
              <a:rPr lang="da-DK" sz="1600" dirty="0" smtClean="0"/>
              <a:t>- </a:t>
            </a:r>
            <a:r>
              <a:rPr lang="da-DK" sz="1600" dirty="0" smtClean="0"/>
              <a:t>Patient </a:t>
            </a:r>
            <a:r>
              <a:rPr lang="da-DK" sz="1600" dirty="0" smtClean="0"/>
              <a:t>psykiatrien, Region </a:t>
            </a:r>
            <a:r>
              <a:rPr lang="da-DK" sz="1600" dirty="0" smtClean="0"/>
              <a:t>Midtjylland</a:t>
            </a:r>
            <a:endParaRPr lang="da-DK" sz="1600" dirty="0"/>
          </a:p>
        </p:txBody>
      </p:sp>
      <p:pic>
        <p:nvPicPr>
          <p:cNvPr id="4" name="Picture 2" descr="woman wearing black and multicolored blouse and blue denim jeans facing mirror inside white concrete ro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5294"/>
          <a:stretch/>
        </p:blipFill>
        <p:spPr bwMode="auto">
          <a:xfrm>
            <a:off x="5787671" y="2564904"/>
            <a:ext cx="2281955" cy="3604120"/>
          </a:xfrm>
          <a:prstGeom prst="rect">
            <a:avLst/>
          </a:prstGeom>
          <a:noFill/>
          <a:extLst>
            <a:ext uri="{909E8E84-426E-40DD-AFC4-6F175D3DCCD1}">
              <a14:hiddenFill xmlns:a14="http://schemas.microsoft.com/office/drawing/2010/main">
                <a:solidFill>
                  <a:srgbClr val="FFFFFF"/>
                </a:solidFill>
              </a14:hiddenFill>
            </a:ext>
          </a:extLst>
        </p:spPr>
      </p:pic>
      <p:sp>
        <p:nvSpPr>
          <p:cNvPr id="7"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18</a:t>
            </a:r>
            <a:r>
              <a:rPr lang="da-DK" altLang="da-DK" sz="900" dirty="0" smtClean="0">
                <a:solidFill>
                  <a:schemeClr val="accent2"/>
                </a:solidFill>
              </a:rPr>
              <a:t>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3458622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Fejringer i forbedringsarbejdet</a:t>
            </a:r>
            <a:endParaRPr lang="da-DK" dirty="0"/>
          </a:p>
        </p:txBody>
      </p:sp>
      <p:sp>
        <p:nvSpPr>
          <p:cNvPr id="3" name="Pladsholder til indhold 2"/>
          <p:cNvSpPr>
            <a:spLocks noGrp="1"/>
          </p:cNvSpPr>
          <p:nvPr>
            <p:ph sz="half" idx="1"/>
          </p:nvPr>
        </p:nvSpPr>
        <p:spPr/>
        <p:txBody>
          <a:bodyPr anchor="t"/>
          <a:lstStyle/>
          <a:p>
            <a:endParaRPr lang="da-DK" sz="1800" dirty="0" smtClean="0"/>
          </a:p>
          <a:p>
            <a:r>
              <a:rPr lang="da-DK" sz="1800" dirty="0" smtClean="0"/>
              <a:t>Fejringer i forbedringsteamet medvirker til at skabe og fastholde handlekraft og motivation.</a:t>
            </a:r>
          </a:p>
          <a:p>
            <a:endParaRPr lang="da-DK" sz="1800" dirty="0" smtClean="0"/>
          </a:p>
          <a:p>
            <a:r>
              <a:rPr lang="da-DK" sz="1800" dirty="0" smtClean="0"/>
              <a:t>Husk – vi kan både fejre alt det vi har lært IKKE virkede, vores ihærdighed, og selvfølgelig vores succeser.</a:t>
            </a:r>
          </a:p>
          <a:p>
            <a:endParaRPr lang="da-DK" sz="1800" dirty="0"/>
          </a:p>
        </p:txBody>
      </p:sp>
      <p:pic>
        <p:nvPicPr>
          <p:cNvPr id="4" name="Pladsholder til indhold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3438" y="2904067"/>
            <a:ext cx="3779837" cy="2519891"/>
          </a:xfrm>
        </p:spPr>
      </p:pic>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19</a:t>
            </a:r>
            <a:r>
              <a:rPr lang="da-DK" altLang="da-DK" sz="900" dirty="0" smtClean="0">
                <a:solidFill>
                  <a:schemeClr val="accent2"/>
                </a:solidFill>
              </a:rPr>
              <a:t>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3512697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lstStyle/>
          <a:p>
            <a:r>
              <a:rPr lang="da-DK" dirty="0" smtClean="0"/>
              <a:t>Vi taler om forandringspsykologi</a:t>
            </a:r>
            <a:endParaRPr lang="da-DK" dirty="0"/>
          </a:p>
        </p:txBody>
      </p:sp>
      <p:sp>
        <p:nvSpPr>
          <p:cNvPr id="6" name="Pladsholder til indhold 5"/>
          <p:cNvSpPr>
            <a:spLocks noGrp="1"/>
          </p:cNvSpPr>
          <p:nvPr>
            <p:ph sz="half" idx="2"/>
          </p:nvPr>
        </p:nvSpPr>
        <p:spPr>
          <a:xfrm>
            <a:off x="4639199" y="2841620"/>
            <a:ext cx="3784801" cy="3327405"/>
          </a:xfrm>
        </p:spPr>
        <p:txBody>
          <a:bodyPr/>
          <a:lstStyle/>
          <a:p>
            <a:pPr marL="0" indent="0">
              <a:buNone/>
            </a:pPr>
            <a:r>
              <a:rPr lang="da-DK" sz="2000" dirty="0" smtClean="0"/>
              <a:t>Psykologi defineres i denne sammenhæng som:</a:t>
            </a:r>
          </a:p>
          <a:p>
            <a:r>
              <a:rPr lang="da-DK" sz="2000" dirty="0" smtClean="0"/>
              <a:t>Måden, hvorpå mennesker tænker og føler om forandringer.</a:t>
            </a:r>
          </a:p>
          <a:p>
            <a:r>
              <a:rPr lang="da-DK" sz="2000" dirty="0" smtClean="0"/>
              <a:t>Måden, hvorpå mennesker reagerer på forandringer.</a:t>
            </a:r>
          </a:p>
          <a:p>
            <a:r>
              <a:rPr lang="da-DK" sz="2000" dirty="0" smtClean="0"/>
              <a:t>Det, der motiverer og demotiverer mennesker til forandringer.</a:t>
            </a:r>
            <a:endParaRPr lang="da-DK" sz="2000" dirty="0"/>
          </a:p>
        </p:txBody>
      </p:sp>
      <p:pic>
        <p:nvPicPr>
          <p:cNvPr id="7" name="Picture 3" descr="N:\Afdeling\POSADMIN\KOM\K-team\FORBEDRING TIL WWW\Figurer og logo\venstra SPOK uden tekst.png"/>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l="10210" t="3912" r="26110"/>
          <a:stretch/>
        </p:blipFill>
        <p:spPr bwMode="auto">
          <a:xfrm>
            <a:off x="611560" y="2841620"/>
            <a:ext cx="3744416" cy="3300163"/>
          </a:xfrm>
          <a:prstGeom prst="rect">
            <a:avLst/>
          </a:prstGeom>
          <a:noFill/>
          <a:extLst>
            <a:ext uri="{909E8E84-426E-40DD-AFC4-6F175D3DCCD1}">
              <a14:hiddenFill xmlns:a14="http://schemas.microsoft.com/office/drawing/2010/main">
                <a:solidFill>
                  <a:srgbClr val="FFFFFF"/>
                </a:solidFill>
              </a14:hiddenFill>
            </a:ext>
          </a:extLst>
        </p:spPr>
      </p:pic>
      <p:sp>
        <p:nvSpPr>
          <p:cNvPr id="9" name="Tekstboks 20"/>
          <p:cNvSpPr txBox="1">
            <a:spLocks noChangeArrowheads="1"/>
          </p:cNvSpPr>
          <p:nvPr/>
        </p:nvSpPr>
        <p:spPr bwMode="auto">
          <a:xfrm>
            <a:off x="1913578" y="3171095"/>
            <a:ext cx="1423603" cy="338554"/>
          </a:xfrm>
          <a:prstGeom prst="rect">
            <a:avLst/>
          </a:prstGeom>
          <a:noFill/>
          <a:ln w="9525">
            <a:noFill/>
            <a:miter lim="800000"/>
            <a:headEnd/>
            <a:tailEnd/>
          </a:ln>
        </p:spPr>
        <p:txBody>
          <a:bodyPr wrap="square">
            <a:spAutoFit/>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eaLnBrk="1" hangingPunct="1">
              <a:spcAft>
                <a:spcPct val="0"/>
              </a:spcAft>
              <a:buClrTx/>
              <a:buFontTx/>
              <a:buNone/>
            </a:pPr>
            <a:r>
              <a:rPr lang="da-DK" altLang="da-DK" sz="1600" b="1" dirty="0" smtClean="0">
                <a:solidFill>
                  <a:schemeClr val="bg1"/>
                </a:solidFill>
              </a:rPr>
              <a:t>System</a:t>
            </a:r>
          </a:p>
        </p:txBody>
      </p:sp>
      <p:sp>
        <p:nvSpPr>
          <p:cNvPr id="10" name="Tekstboks 20"/>
          <p:cNvSpPr txBox="1">
            <a:spLocks noChangeArrowheads="1"/>
          </p:cNvSpPr>
          <p:nvPr/>
        </p:nvSpPr>
        <p:spPr bwMode="auto">
          <a:xfrm>
            <a:off x="965375" y="4198789"/>
            <a:ext cx="1423603" cy="338554"/>
          </a:xfrm>
          <a:prstGeom prst="rect">
            <a:avLst/>
          </a:prstGeom>
          <a:noFill/>
          <a:ln w="9525">
            <a:noFill/>
            <a:miter lim="800000"/>
            <a:headEnd/>
            <a:tailEnd/>
          </a:ln>
        </p:spPr>
        <p:txBody>
          <a:bodyPr wrap="square">
            <a:spAutoFit/>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eaLnBrk="1" hangingPunct="1">
              <a:spcAft>
                <a:spcPct val="0"/>
              </a:spcAft>
              <a:buClrTx/>
              <a:buFontTx/>
              <a:buNone/>
            </a:pPr>
            <a:r>
              <a:rPr lang="da-DK" altLang="da-DK" sz="1600" b="1" dirty="0" smtClean="0">
                <a:solidFill>
                  <a:schemeClr val="bg1"/>
                </a:solidFill>
              </a:rPr>
              <a:t>Viden</a:t>
            </a:r>
          </a:p>
        </p:txBody>
      </p:sp>
      <p:sp>
        <p:nvSpPr>
          <p:cNvPr id="11" name="Tekstboks 20"/>
          <p:cNvSpPr txBox="1">
            <a:spLocks noChangeArrowheads="1"/>
          </p:cNvSpPr>
          <p:nvPr/>
        </p:nvSpPr>
        <p:spPr bwMode="auto">
          <a:xfrm>
            <a:off x="1539318" y="5226483"/>
            <a:ext cx="1888900" cy="338554"/>
          </a:xfrm>
          <a:prstGeom prst="rect">
            <a:avLst/>
          </a:prstGeom>
          <a:noFill/>
          <a:ln w="9525">
            <a:noFill/>
            <a:miter lim="800000"/>
            <a:headEnd/>
            <a:tailEnd/>
          </a:ln>
        </p:spPr>
        <p:txBody>
          <a:bodyPr wrap="square">
            <a:spAutoFit/>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eaLnBrk="1" hangingPunct="1">
              <a:spcAft>
                <a:spcPct val="0"/>
              </a:spcAft>
              <a:buClrTx/>
              <a:buFontTx/>
              <a:buNone/>
            </a:pPr>
            <a:r>
              <a:rPr lang="da-DK" altLang="da-DK" sz="1600" b="1" dirty="0" smtClean="0">
                <a:solidFill>
                  <a:schemeClr val="bg1"/>
                </a:solidFill>
              </a:rPr>
              <a:t>Datavariation</a:t>
            </a:r>
          </a:p>
        </p:txBody>
      </p:sp>
      <p:sp>
        <p:nvSpPr>
          <p:cNvPr id="12" name="Tekstboks 20"/>
          <p:cNvSpPr txBox="1">
            <a:spLocks noChangeArrowheads="1"/>
          </p:cNvSpPr>
          <p:nvPr/>
        </p:nvSpPr>
        <p:spPr bwMode="auto">
          <a:xfrm>
            <a:off x="2693094" y="4148159"/>
            <a:ext cx="1358766" cy="338554"/>
          </a:xfrm>
          <a:prstGeom prst="rect">
            <a:avLst/>
          </a:prstGeom>
          <a:noFill/>
          <a:ln w="9525">
            <a:noFill/>
            <a:miter lim="800000"/>
            <a:headEnd/>
            <a:tailEnd/>
          </a:ln>
        </p:spPr>
        <p:txBody>
          <a:bodyPr wrap="square">
            <a:spAutoFit/>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eaLnBrk="1" hangingPunct="1">
              <a:spcAft>
                <a:spcPct val="0"/>
              </a:spcAft>
              <a:buClrTx/>
              <a:buFontTx/>
              <a:buNone/>
            </a:pPr>
            <a:r>
              <a:rPr lang="da-DK" altLang="da-DK" sz="1600" b="1" dirty="0" smtClean="0">
                <a:solidFill>
                  <a:srgbClr val="990033"/>
                </a:solidFill>
              </a:rPr>
              <a:t>Psykologi</a:t>
            </a:r>
          </a:p>
        </p:txBody>
      </p:sp>
      <p:sp>
        <p:nvSpPr>
          <p:cNvPr id="2" name="Tekstfelt 1"/>
          <p:cNvSpPr txBox="1"/>
          <p:nvPr/>
        </p:nvSpPr>
        <p:spPr>
          <a:xfrm flipH="1">
            <a:off x="611560" y="1844824"/>
            <a:ext cx="7811576" cy="892552"/>
          </a:xfrm>
          <a:prstGeom prst="rect">
            <a:avLst/>
          </a:prstGeom>
          <a:noFill/>
        </p:spPr>
        <p:txBody>
          <a:bodyPr wrap="square" rtlCol="0">
            <a:spAutoFit/>
          </a:bodyPr>
          <a:lstStyle/>
          <a:p>
            <a:r>
              <a:rPr lang="da-DK" sz="2800"/>
              <a:t>I </a:t>
            </a:r>
            <a:r>
              <a:rPr lang="da-DK" sz="2400"/>
              <a:t>Demings System of Profound Knowledge er </a:t>
            </a:r>
            <a:r>
              <a:rPr lang="da-DK" sz="2400">
                <a:solidFill>
                  <a:srgbClr val="990033"/>
                </a:solidFill>
              </a:rPr>
              <a:t>psykologi</a:t>
            </a:r>
            <a:r>
              <a:rPr lang="da-DK" sz="2400">
                <a:solidFill>
                  <a:srgbClr val="FF0000"/>
                </a:solidFill>
              </a:rPr>
              <a:t> </a:t>
            </a:r>
            <a:r>
              <a:rPr lang="da-DK" sz="2400"/>
              <a:t>et af de fire elementer.</a:t>
            </a:r>
            <a:endParaRPr lang="da-DK" sz="2400" dirty="0"/>
          </a:p>
        </p:txBody>
      </p:sp>
      <p:sp>
        <p:nvSpPr>
          <p:cNvPr id="13"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a:solidFill>
                  <a:schemeClr val="accent2"/>
                </a:solidFill>
              </a:rPr>
              <a:t>2</a:t>
            </a:r>
            <a:r>
              <a:rPr lang="da-DK" altLang="da-DK" sz="900" dirty="0" smtClean="0">
                <a:solidFill>
                  <a:schemeClr val="accent2"/>
                </a:solidFill>
              </a:rPr>
              <a:t>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1152271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Samskabelse</a:t>
            </a:r>
            <a:r>
              <a:rPr lang="da-DK" dirty="0" smtClean="0"/>
              <a:t> af forandringer</a:t>
            </a:r>
            <a:br>
              <a:rPr lang="da-DK" dirty="0" smtClean="0"/>
            </a:br>
            <a:endParaRPr lang="da-DK" dirty="0"/>
          </a:p>
        </p:txBody>
      </p:sp>
      <p:sp>
        <p:nvSpPr>
          <p:cNvPr id="3" name="Pladsholder til indhold 2"/>
          <p:cNvSpPr>
            <a:spLocks noGrp="1"/>
          </p:cNvSpPr>
          <p:nvPr>
            <p:ph idx="1"/>
          </p:nvPr>
        </p:nvSpPr>
        <p:spPr/>
        <p:txBody>
          <a:bodyPr/>
          <a:lstStyle/>
          <a:p>
            <a:r>
              <a:rPr lang="da-DK" dirty="0"/>
              <a:t>Sæt fokus på VI – hvad kan VI forandre for at skabe forbedring</a:t>
            </a:r>
            <a:r>
              <a:rPr lang="da-DK" dirty="0" smtClean="0"/>
              <a:t>?</a:t>
            </a:r>
          </a:p>
          <a:p>
            <a:endParaRPr lang="da-DK" dirty="0"/>
          </a:p>
          <a:p>
            <a:r>
              <a:rPr lang="da-DK" dirty="0" err="1" smtClean="0"/>
              <a:t>Samskabelse</a:t>
            </a:r>
            <a:r>
              <a:rPr lang="da-DK" dirty="0" smtClean="0"/>
              <a:t> er, når vi forandrer sammen med </a:t>
            </a:r>
            <a:r>
              <a:rPr lang="da-DK" dirty="0" smtClean="0"/>
              <a:t>patienterne, </a:t>
            </a:r>
            <a:r>
              <a:rPr lang="da-DK" dirty="0" smtClean="0"/>
              <a:t>og ikke forandrer for dem.</a:t>
            </a:r>
          </a:p>
          <a:p>
            <a:endParaRPr lang="da-DK" dirty="0" smtClean="0"/>
          </a:p>
          <a:p>
            <a:r>
              <a:rPr lang="da-DK" dirty="0" smtClean="0"/>
              <a:t>Rationalet er, at de der påvirkes mest direkte af forandringerne også er dem, der har den største interesse i at medvirke til at finde forbedringer.</a:t>
            </a:r>
          </a:p>
        </p:txBody>
      </p:sp>
      <p:sp>
        <p:nvSpPr>
          <p:cNvPr id="4"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20</a:t>
            </a:r>
            <a:r>
              <a:rPr lang="da-DK" altLang="da-DK" sz="900" dirty="0" smtClean="0">
                <a:solidFill>
                  <a:schemeClr val="accent2"/>
                </a:solidFill>
              </a:rPr>
              <a:t>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633130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Afdeling\POSADMIN\KOM\K-team\FORBEDRING TIL WWW\Figurer og logo\venstra SPOK uden tek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0070"/>
            <a:ext cx="9144000" cy="514732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a-DK" dirty="0" smtClean="0"/>
              <a:t>System of </a:t>
            </a:r>
            <a:r>
              <a:rPr lang="da-DK" dirty="0" err="1" smtClean="0"/>
              <a:t>profound</a:t>
            </a:r>
            <a:r>
              <a:rPr lang="da-DK" dirty="0" smtClean="0"/>
              <a:t> Knowledge</a:t>
            </a:r>
            <a:br>
              <a:rPr lang="da-DK" dirty="0" smtClean="0"/>
            </a:br>
            <a:endParaRPr lang="da-DK" dirty="0"/>
          </a:p>
        </p:txBody>
      </p:sp>
      <p:sp>
        <p:nvSpPr>
          <p:cNvPr id="5" name="Rektangel 12"/>
          <p:cNvSpPr>
            <a:spLocks noChangeArrowheads="1"/>
          </p:cNvSpPr>
          <p:nvPr/>
        </p:nvSpPr>
        <p:spPr bwMode="auto">
          <a:xfrm>
            <a:off x="2843808" y="5589240"/>
            <a:ext cx="2559174" cy="493713"/>
          </a:xfrm>
          <a:prstGeom prst="rect">
            <a:avLst/>
          </a:prstGeom>
          <a:noFill/>
          <a:ln w="9525" algn="ctr">
            <a:noFill/>
            <a:round/>
            <a:headEnd/>
            <a:tailEnd/>
          </a:ln>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1600" b="1" dirty="0" smtClean="0">
                <a:solidFill>
                  <a:schemeClr val="bg1"/>
                </a:solidFill>
              </a:rPr>
              <a:t>Datavariation</a:t>
            </a:r>
          </a:p>
          <a:p>
            <a:pPr>
              <a:spcAft>
                <a:spcPct val="0"/>
              </a:spcAft>
              <a:buClrTx/>
              <a:buFontTx/>
              <a:buNone/>
            </a:pPr>
            <a:r>
              <a:rPr lang="da-DK" altLang="da-DK" sz="1400" dirty="0" smtClean="0">
                <a:solidFill>
                  <a:schemeClr val="bg1"/>
                </a:solidFill>
              </a:rPr>
              <a:t>Forstå data og mål </a:t>
            </a:r>
            <a:r>
              <a:rPr lang="da-DK" altLang="da-DK" sz="1400" dirty="0">
                <a:solidFill>
                  <a:schemeClr val="bg1"/>
                </a:solidFill>
              </a:rPr>
              <a:t>udviklingen med </a:t>
            </a:r>
            <a:endParaRPr lang="da-DK" altLang="da-DK" sz="1400" dirty="0" smtClean="0">
              <a:solidFill>
                <a:schemeClr val="bg1"/>
              </a:solidFill>
            </a:endParaRPr>
          </a:p>
          <a:p>
            <a:pPr>
              <a:spcAft>
                <a:spcPct val="0"/>
              </a:spcAft>
              <a:buClrTx/>
              <a:buFontTx/>
              <a:buNone/>
            </a:pPr>
            <a:r>
              <a:rPr lang="da-DK" altLang="da-DK" sz="1400" dirty="0" smtClean="0">
                <a:solidFill>
                  <a:schemeClr val="bg1"/>
                </a:solidFill>
              </a:rPr>
              <a:t>hyppige dataindsamlinger</a:t>
            </a:r>
            <a:r>
              <a:rPr lang="da-DK" altLang="da-DK" sz="1400" dirty="0">
                <a:solidFill>
                  <a:schemeClr val="bg1"/>
                </a:solidFill>
              </a:rPr>
              <a:t>.</a:t>
            </a:r>
          </a:p>
        </p:txBody>
      </p:sp>
      <p:sp>
        <p:nvSpPr>
          <p:cNvPr id="6" name="Rektangel 13"/>
          <p:cNvSpPr>
            <a:spLocks noChangeArrowheads="1"/>
          </p:cNvSpPr>
          <p:nvPr/>
        </p:nvSpPr>
        <p:spPr bwMode="auto">
          <a:xfrm>
            <a:off x="144016" y="3861048"/>
            <a:ext cx="2483768" cy="809625"/>
          </a:xfrm>
          <a:prstGeom prst="rect">
            <a:avLst/>
          </a:prstGeom>
          <a:noFill/>
          <a:ln w="9525" algn="ctr">
            <a:noFill/>
            <a:round/>
            <a:headEnd/>
            <a:tailEnd/>
          </a:ln>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lgn="r">
              <a:spcAft>
                <a:spcPct val="0"/>
              </a:spcAft>
              <a:buClrTx/>
              <a:buFontTx/>
              <a:buNone/>
            </a:pPr>
            <a:r>
              <a:rPr lang="da-DK" altLang="da-DK" sz="1600" b="1" dirty="0" smtClean="0">
                <a:solidFill>
                  <a:schemeClr val="bg1"/>
                </a:solidFill>
              </a:rPr>
              <a:t>Viden</a:t>
            </a:r>
          </a:p>
          <a:p>
            <a:pPr algn="r">
              <a:spcAft>
                <a:spcPct val="0"/>
              </a:spcAft>
              <a:buClrTx/>
              <a:buFontTx/>
              <a:buNone/>
            </a:pPr>
            <a:r>
              <a:rPr lang="da-DK" altLang="da-DK" sz="1400" dirty="0" smtClean="0">
                <a:solidFill>
                  <a:schemeClr val="bg1"/>
                </a:solidFill>
              </a:rPr>
              <a:t>Reflektér </a:t>
            </a:r>
            <a:r>
              <a:rPr lang="da-DK" altLang="da-DK" sz="1400" dirty="0">
                <a:solidFill>
                  <a:schemeClr val="bg1"/>
                </a:solidFill>
              </a:rPr>
              <a:t>og lær </a:t>
            </a:r>
            <a:r>
              <a:rPr lang="da-DK" altLang="da-DK" sz="1400" dirty="0" smtClean="0">
                <a:solidFill>
                  <a:schemeClr val="bg1"/>
                </a:solidFill>
              </a:rPr>
              <a:t>gennem </a:t>
            </a:r>
            <a:r>
              <a:rPr lang="da-DK" altLang="da-DK" sz="1400" dirty="0" err="1" smtClean="0">
                <a:solidFill>
                  <a:schemeClr val="bg1"/>
                </a:solidFill>
              </a:rPr>
              <a:t>PDSA’er</a:t>
            </a:r>
            <a:r>
              <a:rPr lang="da-DK" altLang="da-DK" sz="1400" dirty="0" smtClean="0">
                <a:solidFill>
                  <a:schemeClr val="bg1"/>
                </a:solidFill>
              </a:rPr>
              <a:t>: forudsigelser, prøvehandlinger og observationer</a:t>
            </a:r>
            <a:endParaRPr lang="da-DK" altLang="da-DK" sz="1400" dirty="0">
              <a:solidFill>
                <a:schemeClr val="bg1"/>
              </a:solidFill>
            </a:endParaRPr>
          </a:p>
        </p:txBody>
      </p:sp>
      <p:sp>
        <p:nvSpPr>
          <p:cNvPr id="7" name="Tekstboks 20"/>
          <p:cNvSpPr txBox="1">
            <a:spLocks noChangeArrowheads="1"/>
          </p:cNvSpPr>
          <p:nvPr/>
        </p:nvSpPr>
        <p:spPr bwMode="auto">
          <a:xfrm>
            <a:off x="2915816" y="2228091"/>
            <a:ext cx="2847206" cy="984885"/>
          </a:xfrm>
          <a:prstGeom prst="rect">
            <a:avLst/>
          </a:prstGeom>
          <a:noFill/>
          <a:ln w="9525">
            <a:noFill/>
            <a:miter lim="800000"/>
            <a:headEnd/>
            <a:tailEnd/>
          </a:ln>
        </p:spPr>
        <p:txBody>
          <a:bodyPr wrap="square">
            <a:spAutoFit/>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eaLnBrk="1" hangingPunct="1">
              <a:spcAft>
                <a:spcPct val="0"/>
              </a:spcAft>
              <a:buClrTx/>
              <a:buFontTx/>
              <a:buNone/>
            </a:pPr>
            <a:r>
              <a:rPr lang="da-DK" altLang="da-DK" sz="1600" b="1" dirty="0" smtClean="0">
                <a:solidFill>
                  <a:schemeClr val="bg1"/>
                </a:solidFill>
              </a:rPr>
              <a:t>System</a:t>
            </a:r>
          </a:p>
          <a:p>
            <a:pPr eaLnBrk="1" hangingPunct="1">
              <a:spcAft>
                <a:spcPct val="0"/>
              </a:spcAft>
              <a:buClrTx/>
              <a:buFontTx/>
              <a:buNone/>
            </a:pPr>
            <a:r>
              <a:rPr lang="da-DK" altLang="da-DK" sz="1400" dirty="0" smtClean="0">
                <a:solidFill>
                  <a:schemeClr val="bg1"/>
                </a:solidFill>
              </a:rPr>
              <a:t>Forstå systemet, </a:t>
            </a:r>
            <a:r>
              <a:rPr lang="da-DK" altLang="da-DK" sz="1400" dirty="0">
                <a:solidFill>
                  <a:schemeClr val="bg1"/>
                </a:solidFill>
              </a:rPr>
              <a:t>og hvordan elementer i systemet påvirker hinanden. </a:t>
            </a:r>
          </a:p>
        </p:txBody>
      </p:sp>
      <p:sp>
        <p:nvSpPr>
          <p:cNvPr id="8" name="Rektangel 21"/>
          <p:cNvSpPr>
            <a:spLocks noChangeArrowheads="1"/>
          </p:cNvSpPr>
          <p:nvPr/>
        </p:nvSpPr>
        <p:spPr bwMode="auto">
          <a:xfrm>
            <a:off x="4788024" y="3861048"/>
            <a:ext cx="3384376" cy="782637"/>
          </a:xfrm>
          <a:prstGeom prst="rect">
            <a:avLst/>
          </a:prstGeom>
          <a:noFill/>
          <a:ln w="9525" algn="ctr">
            <a:noFill/>
            <a:round/>
            <a:headEnd/>
            <a:tailEnd/>
          </a:ln>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1600" b="1" dirty="0" smtClean="0">
                <a:solidFill>
                  <a:schemeClr val="bg1"/>
                </a:solidFill>
              </a:rPr>
              <a:t>Psykologi</a:t>
            </a:r>
          </a:p>
          <a:p>
            <a:pPr>
              <a:spcAft>
                <a:spcPct val="0"/>
              </a:spcAft>
              <a:buClrTx/>
              <a:buFontTx/>
              <a:buNone/>
            </a:pPr>
            <a:r>
              <a:rPr lang="da-DK" altLang="da-DK" sz="1400" dirty="0" smtClean="0">
                <a:solidFill>
                  <a:schemeClr val="bg1"/>
                </a:solidFill>
              </a:rPr>
              <a:t>Forstå </a:t>
            </a:r>
            <a:r>
              <a:rPr lang="da-DK" altLang="da-DK" sz="1400" dirty="0">
                <a:solidFill>
                  <a:schemeClr val="bg1"/>
                </a:solidFill>
              </a:rPr>
              <a:t>dit team/ </a:t>
            </a:r>
            <a:r>
              <a:rPr lang="da-DK" altLang="da-DK" sz="1400" dirty="0" smtClean="0">
                <a:solidFill>
                  <a:schemeClr val="bg1"/>
                </a:solidFill>
              </a:rPr>
              <a:t>kollegaer, </a:t>
            </a:r>
            <a:r>
              <a:rPr lang="da-DK" altLang="da-DK" sz="1400" dirty="0">
                <a:solidFill>
                  <a:schemeClr val="bg1"/>
                </a:solidFill>
              </a:rPr>
              <a:t>og hvad der motiverer dem. </a:t>
            </a:r>
            <a:r>
              <a:rPr lang="da-DK" altLang="da-DK" sz="1400" dirty="0" smtClean="0">
                <a:solidFill>
                  <a:schemeClr val="bg1"/>
                </a:solidFill>
              </a:rPr>
              <a:t>Ledelsens rolle </a:t>
            </a:r>
            <a:r>
              <a:rPr lang="da-DK" altLang="da-DK" sz="1400" dirty="0">
                <a:solidFill>
                  <a:schemeClr val="bg1"/>
                </a:solidFill>
              </a:rPr>
              <a:t>i arbejdet med forbedringer.</a:t>
            </a:r>
          </a:p>
        </p:txBody>
      </p:sp>
      <p:sp>
        <p:nvSpPr>
          <p:cNvPr id="9"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01BE395F-A4D7-4482-A781-7F190906941C}" type="slidenum">
              <a:rPr lang="da-DK" altLang="da-DK" sz="900" smtClean="0">
                <a:solidFill>
                  <a:schemeClr val="bg1"/>
                </a:solidFill>
              </a:rPr>
              <a:pPr>
                <a:spcAft>
                  <a:spcPct val="0"/>
                </a:spcAft>
                <a:buClrTx/>
                <a:buFontTx/>
                <a:buNone/>
              </a:pPr>
              <a:t>21</a:t>
            </a:fld>
            <a:r>
              <a:rPr lang="da-DK" altLang="da-DK" sz="900" dirty="0" smtClean="0">
                <a:solidFill>
                  <a:schemeClr val="bg1"/>
                </a:solidFill>
              </a:rPr>
              <a:t>  ▪  </a:t>
            </a:r>
            <a:r>
              <a:rPr lang="da-DK" altLang="da-DK" sz="900" dirty="0" smtClean="0">
                <a:solidFill>
                  <a:schemeClr val="bg1"/>
                </a:solidFill>
              </a:rPr>
              <a:t>Psykiatrien</a:t>
            </a:r>
            <a:endParaRPr lang="da-DK" altLang="da-DK" sz="900" dirty="0" smtClean="0">
              <a:solidFill>
                <a:schemeClr val="bg1"/>
              </a:solidFill>
            </a:endParaRPr>
          </a:p>
        </p:txBody>
      </p:sp>
      <p:sp>
        <p:nvSpPr>
          <p:cNvPr id="4" name="Tekstboks 3"/>
          <p:cNvSpPr txBox="1"/>
          <p:nvPr/>
        </p:nvSpPr>
        <p:spPr>
          <a:xfrm>
            <a:off x="5868144" y="5445224"/>
            <a:ext cx="2808312" cy="369332"/>
          </a:xfrm>
          <a:prstGeom prst="rect">
            <a:avLst/>
          </a:prstGeom>
          <a:noFill/>
        </p:spPr>
        <p:txBody>
          <a:bodyPr wrap="square" rtlCol="0">
            <a:spAutoFit/>
          </a:bodyPr>
          <a:lstStyle/>
          <a:p>
            <a:r>
              <a:rPr lang="da-DK" b="1" dirty="0" smtClean="0">
                <a:solidFill>
                  <a:schemeClr val="bg1"/>
                </a:solidFill>
              </a:rPr>
              <a:t>Forbedringsarbejde</a:t>
            </a:r>
            <a:endParaRPr lang="da-DK" b="1" dirty="0">
              <a:solidFill>
                <a:schemeClr val="bg1"/>
              </a:solidFill>
            </a:endParaRPr>
          </a:p>
        </p:txBody>
      </p:sp>
      <p:cxnSp>
        <p:nvCxnSpPr>
          <p:cNvPr id="13" name="Lige pilforbindelse 12"/>
          <p:cNvCxnSpPr>
            <a:stCxn id="4" idx="1"/>
          </p:cNvCxnSpPr>
          <p:nvPr/>
        </p:nvCxnSpPr>
        <p:spPr bwMode="auto">
          <a:xfrm flipH="1" flipV="1">
            <a:off x="3707904" y="4383731"/>
            <a:ext cx="2160240" cy="1246159"/>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11729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Få mere viden om forbedringsarbejde</a:t>
            </a:r>
            <a:endParaRPr lang="da-DK" dirty="0"/>
          </a:p>
        </p:txBody>
      </p:sp>
      <p:sp>
        <p:nvSpPr>
          <p:cNvPr id="3" name="Pladsholder til indhold 2"/>
          <p:cNvSpPr>
            <a:spLocks noGrp="1"/>
          </p:cNvSpPr>
          <p:nvPr>
            <p:ph idx="1"/>
          </p:nvPr>
        </p:nvSpPr>
        <p:spPr>
          <a:xfrm>
            <a:off x="719136" y="2060848"/>
            <a:ext cx="8173344" cy="4298057"/>
          </a:xfrm>
        </p:spPr>
        <p:txBody>
          <a:bodyPr anchor="t"/>
          <a:lstStyle/>
          <a:p>
            <a:pPr marL="0" indent="0">
              <a:buNone/>
            </a:pPr>
            <a:endParaRPr lang="da-DK" dirty="0" smtClean="0"/>
          </a:p>
          <a:p>
            <a:pPr marL="0" indent="0">
              <a:buNone/>
            </a:pPr>
            <a:r>
              <a:rPr lang="da-DK" dirty="0" smtClean="0"/>
              <a:t>Besøg værktøjskassen på </a:t>
            </a:r>
            <a:r>
              <a:rPr lang="da-DK" dirty="0" smtClean="0">
                <a:hlinkClick r:id="rId2"/>
              </a:rPr>
              <a:t>www.psykiatri.rm.dk/forbedring</a:t>
            </a:r>
            <a:r>
              <a:rPr lang="da-DK" dirty="0" smtClean="0"/>
              <a:t> </a:t>
            </a:r>
            <a:r>
              <a:rPr lang="da-DK" dirty="0" smtClean="0"/>
              <a:t>og find bl.a. trin for trin-vejledning til:</a:t>
            </a:r>
          </a:p>
          <a:p>
            <a:pPr lvl="1"/>
            <a:r>
              <a:rPr lang="da-DK" dirty="0" smtClean="0"/>
              <a:t>Tavlemøder</a:t>
            </a:r>
          </a:p>
          <a:p>
            <a:pPr lvl="1"/>
            <a:r>
              <a:rPr lang="da-DK" dirty="0" smtClean="0"/>
              <a:t>Gå </a:t>
            </a:r>
            <a:r>
              <a:rPr lang="da-DK" dirty="0" err="1" smtClean="0"/>
              <a:t>genba</a:t>
            </a:r>
            <a:endParaRPr lang="da-DK" dirty="0" smtClean="0"/>
          </a:p>
          <a:p>
            <a:pPr lvl="1"/>
            <a:r>
              <a:rPr lang="da-DK" dirty="0" smtClean="0"/>
              <a:t>Forandringsledelse</a:t>
            </a:r>
          </a:p>
          <a:p>
            <a:pPr lvl="1"/>
            <a:r>
              <a:rPr lang="da-DK" dirty="0" smtClean="0"/>
              <a:t>Makkerpar</a:t>
            </a:r>
            <a:endParaRPr lang="da-DK" dirty="0"/>
          </a:p>
          <a:p>
            <a:pPr marL="625475" lvl="1" indent="0">
              <a:buNone/>
            </a:pPr>
            <a:endParaRPr lang="da-DK" dirty="0" smtClean="0"/>
          </a:p>
          <a:p>
            <a:pPr marL="625475" lvl="1" indent="0">
              <a:buNone/>
            </a:pPr>
            <a:endParaRPr lang="da-DK" dirty="0" smtClean="0"/>
          </a:p>
          <a:p>
            <a:pPr marL="625475" lvl="1" indent="0">
              <a:buNone/>
            </a:pPr>
            <a:endParaRPr lang="da-DK" dirty="0" smtClean="0"/>
          </a:p>
          <a:p>
            <a:pPr marL="0" indent="0">
              <a:spcAft>
                <a:spcPts val="0"/>
              </a:spcAft>
              <a:buNone/>
              <a:defRPr/>
            </a:pPr>
            <a:endParaRPr lang="da-DK" sz="1200" dirty="0">
              <a:solidFill>
                <a:srgbClr val="FF0000"/>
              </a:solidFill>
            </a:endParaRPr>
          </a:p>
        </p:txBody>
      </p:sp>
      <p:sp>
        <p:nvSpPr>
          <p:cNvPr id="5" name="Pladsholder til sidefod 4"/>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D62E2F8E-0644-4BF5-89B9-CE8495371071}" type="slidenum">
              <a:rPr lang="da-DK" altLang="da-DK" sz="900" smtClean="0">
                <a:solidFill>
                  <a:schemeClr val="accent2"/>
                </a:solidFill>
              </a:rPr>
              <a:pPr>
                <a:spcAft>
                  <a:spcPct val="0"/>
                </a:spcAft>
                <a:buClrTx/>
                <a:buFontTx/>
                <a:buNone/>
              </a:pPr>
              <a:t>22</a:t>
            </a:fld>
            <a:r>
              <a:rPr lang="da-DK" altLang="da-DK" sz="900" dirty="0" smtClean="0">
                <a:solidFill>
                  <a:schemeClr val="accent2"/>
                </a:solidFill>
              </a:rPr>
              <a:t>  ▪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4201135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a-DK" dirty="0"/>
              <a:t>Hvorfor skal vi vide noget om forandringspsykologi?</a:t>
            </a:r>
            <a:br>
              <a:rPr lang="da-DK" dirty="0"/>
            </a:br>
            <a:endParaRPr lang="da-DK" dirty="0"/>
          </a:p>
        </p:txBody>
      </p:sp>
      <p:sp>
        <p:nvSpPr>
          <p:cNvPr id="3" name="Pladsholder til indhold 2"/>
          <p:cNvSpPr>
            <a:spLocks noGrp="1"/>
          </p:cNvSpPr>
          <p:nvPr>
            <p:ph idx="1"/>
          </p:nvPr>
        </p:nvSpPr>
        <p:spPr>
          <a:xfrm>
            <a:off x="719137" y="2159001"/>
            <a:ext cx="7704000" cy="981968"/>
          </a:xfrm>
        </p:spPr>
        <p:txBody>
          <a:bodyPr/>
          <a:lstStyle/>
          <a:p>
            <a:pPr marL="0" indent="0">
              <a:buNone/>
            </a:pPr>
            <a:r>
              <a:rPr lang="da-DK" sz="2200" dirty="0"/>
              <a:t>Fordi det er </a:t>
            </a:r>
            <a:r>
              <a:rPr lang="da-DK" sz="2200" dirty="0" smtClean="0"/>
              <a:t>mennesker, </a:t>
            </a:r>
            <a:r>
              <a:rPr lang="da-DK" sz="2200" dirty="0"/>
              <a:t>der </a:t>
            </a:r>
            <a:r>
              <a:rPr lang="da-DK" sz="2200" dirty="0" smtClean="0"/>
              <a:t>handler og </a:t>
            </a:r>
            <a:r>
              <a:rPr lang="da-DK" sz="2200" dirty="0"/>
              <a:t>skaber forandringer og forbedringer i systemer.</a:t>
            </a:r>
          </a:p>
          <a:p>
            <a:pPr marL="0" indent="0">
              <a:buNone/>
            </a:pPr>
            <a:r>
              <a:rPr lang="da-DK" altLang="da-DK" sz="2200" dirty="0" smtClean="0"/>
              <a:t>Målinger </a:t>
            </a:r>
            <a:r>
              <a:rPr lang="da-DK" altLang="da-DK" sz="2200" dirty="0"/>
              <a:t>og data forbedrer ikke alene</a:t>
            </a:r>
            <a:r>
              <a:rPr lang="da-DK" altLang="da-DK" sz="2200" dirty="0" smtClean="0"/>
              <a:t>.</a:t>
            </a:r>
            <a:endParaRPr lang="da-DK" sz="2200" dirty="0"/>
          </a:p>
        </p:txBody>
      </p:sp>
      <p:pic>
        <p:nvPicPr>
          <p:cNvPr id="1026" name="Picture 2" descr="person standing on white digital bathroom scale"/>
          <p:cNvPicPr>
            <a:picLocks noChangeAspect="1" noChangeArrowheads="1"/>
          </p:cNvPicPr>
          <p:nvPr/>
        </p:nvPicPr>
        <p:blipFill rotWithShape="1">
          <a:blip r:embed="rId3">
            <a:extLst>
              <a:ext uri="{28A0092B-C50C-407E-A947-70E740481C1C}">
                <a14:useLocalDpi xmlns:a14="http://schemas.microsoft.com/office/drawing/2010/main" val="0"/>
              </a:ext>
            </a:extLst>
          </a:blip>
          <a:srcRect l="17567" r="17001"/>
          <a:stretch/>
        </p:blipFill>
        <p:spPr bwMode="auto">
          <a:xfrm>
            <a:off x="5436096" y="3245176"/>
            <a:ext cx="2864596" cy="2920128"/>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indhold 2"/>
          <p:cNvSpPr txBox="1">
            <a:spLocks/>
          </p:cNvSpPr>
          <p:nvPr/>
        </p:nvSpPr>
        <p:spPr bwMode="auto">
          <a:xfrm>
            <a:off x="720000" y="2996952"/>
            <a:ext cx="4788104" cy="307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271463" indent="-271463" algn="l" rtl="0" eaLnBrk="1" fontAlgn="base" hangingPunct="1">
              <a:spcBef>
                <a:spcPct val="0"/>
              </a:spcBef>
              <a:spcAft>
                <a:spcPct val="20000"/>
              </a:spcAft>
              <a:buClr>
                <a:schemeClr val="accent2"/>
              </a:buClr>
              <a:buFont typeface="Wingdings" pitchFamily="2" charset="2"/>
              <a:buChar char="§"/>
              <a:defRPr sz="2400">
                <a:solidFill>
                  <a:schemeClr val="tx1"/>
                </a:solidFill>
                <a:latin typeface="+mn-lt"/>
                <a:ea typeface="+mn-ea"/>
                <a:cs typeface="+mn-cs"/>
              </a:defRPr>
            </a:lvl1pPr>
            <a:lvl2pPr marL="898525" indent="-273050" algn="l" rtl="0" eaLnBrk="1" fontAlgn="base" hangingPunct="1">
              <a:spcBef>
                <a:spcPct val="0"/>
              </a:spcBef>
              <a:spcAft>
                <a:spcPct val="20000"/>
              </a:spcAft>
              <a:buClr>
                <a:schemeClr val="accent2"/>
              </a:buClr>
              <a:buFont typeface="Wingdings" pitchFamily="2" charset="2"/>
              <a:buChar char="§"/>
              <a:defRPr sz="2000">
                <a:solidFill>
                  <a:schemeClr val="tx1"/>
                </a:solidFill>
                <a:latin typeface="+mn-lt"/>
              </a:defRPr>
            </a:lvl2pPr>
            <a:lvl3pPr marL="1343025" indent="-180975" algn="l" rtl="0" eaLnBrk="1" fontAlgn="base" hangingPunct="1">
              <a:spcBef>
                <a:spcPct val="0"/>
              </a:spcBef>
              <a:spcAft>
                <a:spcPct val="20000"/>
              </a:spcAft>
              <a:buClr>
                <a:schemeClr val="accent2"/>
              </a:buClr>
              <a:buFont typeface="Wingdings" pitchFamily="2" charset="2"/>
              <a:buChar char="§"/>
              <a:defRPr>
                <a:solidFill>
                  <a:schemeClr val="tx1"/>
                </a:solidFill>
                <a:latin typeface="+mn-lt"/>
              </a:defRPr>
            </a:lvl3pPr>
            <a:lvl4pPr marL="1892300" indent="-182563" algn="l" rtl="0" eaLnBrk="1" fontAlgn="base" hangingPunct="1">
              <a:spcBef>
                <a:spcPct val="0"/>
              </a:spcBef>
              <a:spcAft>
                <a:spcPct val="20000"/>
              </a:spcAft>
              <a:buClr>
                <a:schemeClr val="accent2"/>
              </a:buClr>
              <a:buFont typeface="Wingdings" pitchFamily="2" charset="2"/>
              <a:buChar char="§"/>
              <a:defRPr sz="1600">
                <a:solidFill>
                  <a:schemeClr val="tx1"/>
                </a:solidFill>
                <a:latin typeface="+mn-lt"/>
              </a:defRPr>
            </a:lvl4pPr>
            <a:lvl5pPr marL="23320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5pPr>
            <a:lvl6pPr marL="27892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6pPr>
            <a:lvl7pPr marL="32464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7pPr>
            <a:lvl8pPr marL="37036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8pPr>
            <a:lvl9pPr marL="41608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9pPr>
          </a:lstStyle>
          <a:p>
            <a:endParaRPr lang="da-DK" altLang="da-DK" sz="2200" kern="0" dirty="0" smtClean="0"/>
          </a:p>
          <a:p>
            <a:pPr marL="0" indent="0">
              <a:buFont typeface="Wingdings" pitchFamily="2" charset="2"/>
              <a:buNone/>
            </a:pPr>
            <a:r>
              <a:rPr lang="da-DK" altLang="da-DK" sz="2200" kern="0" dirty="0" smtClean="0"/>
              <a:t>Omsat til hverdagslivet:</a:t>
            </a:r>
          </a:p>
          <a:p>
            <a:r>
              <a:rPr lang="da-DK" altLang="da-DK" sz="2200" kern="0" dirty="0" smtClean="0"/>
              <a:t>At veje mig 10 gange om dagen reducerer ikke min vægt.</a:t>
            </a:r>
          </a:p>
          <a:p>
            <a:r>
              <a:rPr lang="da-DK" altLang="da-DK" sz="2200" kern="0" dirty="0" smtClean="0"/>
              <a:t>Der skal handles! = Der skal sættes fokus på processen for at ændre noget.</a:t>
            </a:r>
            <a:endParaRPr lang="da-DK" sz="2200" kern="0" dirty="0"/>
          </a:p>
        </p:txBody>
      </p:sp>
      <p:sp>
        <p:nvSpPr>
          <p:cNvPr id="6"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85C7071F-5F92-4D59-9808-858F87B47199}" type="slidenum">
              <a:rPr lang="da-DK" altLang="da-DK" sz="900" smtClean="0">
                <a:solidFill>
                  <a:schemeClr val="accent2"/>
                </a:solidFill>
              </a:rPr>
              <a:pPr>
                <a:spcAft>
                  <a:spcPct val="0"/>
                </a:spcAft>
                <a:buClrTx/>
                <a:buFontTx/>
                <a:buNone/>
              </a:pPr>
              <a:t>3</a:t>
            </a:fld>
            <a:r>
              <a:rPr lang="da-DK" altLang="da-DK" sz="900" dirty="0" smtClean="0">
                <a:solidFill>
                  <a:schemeClr val="accent2"/>
                </a:solidFill>
              </a:rPr>
              <a:t>  ▪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2322407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sz="half" idx="1"/>
          </p:nvPr>
        </p:nvSpPr>
        <p:spPr/>
        <p:txBody>
          <a:bodyPr anchor="t"/>
          <a:lstStyle/>
          <a:p>
            <a:pPr marL="0" indent="0">
              <a:buNone/>
            </a:pPr>
            <a:endParaRPr lang="da-DK" sz="2000" dirty="0" smtClean="0"/>
          </a:p>
          <a:p>
            <a:pPr marL="0" indent="0">
              <a:buNone/>
            </a:pPr>
            <a:endParaRPr lang="da-DK" sz="2400" dirty="0" smtClean="0"/>
          </a:p>
          <a:p>
            <a:r>
              <a:rPr lang="da-DK" sz="2400" b="1" dirty="0" smtClean="0"/>
              <a:t>Hvorfor?</a:t>
            </a:r>
            <a:r>
              <a:rPr lang="da-DK" sz="2400" dirty="0" smtClean="0"/>
              <a:t> Hvad </a:t>
            </a:r>
            <a:r>
              <a:rPr lang="da-DK" sz="2400" dirty="0"/>
              <a:t>er motivationen for </a:t>
            </a:r>
            <a:r>
              <a:rPr lang="da-DK" sz="2400" dirty="0" smtClean="0"/>
              <a:t>forandring?</a:t>
            </a:r>
          </a:p>
          <a:p>
            <a:pPr marL="0" indent="0">
              <a:buNone/>
            </a:pPr>
            <a:r>
              <a:rPr lang="da-DK" sz="2400" dirty="0" smtClean="0"/>
              <a:t> </a:t>
            </a:r>
          </a:p>
          <a:p>
            <a:r>
              <a:rPr lang="da-DK" sz="2400" b="1" dirty="0" smtClean="0"/>
              <a:t>Hvem?</a:t>
            </a:r>
            <a:r>
              <a:rPr lang="da-DK" sz="2400" dirty="0" smtClean="0"/>
              <a:t> Hvem skal </a:t>
            </a:r>
            <a:r>
              <a:rPr lang="da-DK" sz="2400" dirty="0"/>
              <a:t>ændre </a:t>
            </a:r>
            <a:r>
              <a:rPr lang="da-DK" sz="2400" dirty="0" smtClean="0"/>
              <a:t>systemet?</a:t>
            </a:r>
            <a:endParaRPr lang="da-DK" sz="2400" dirty="0"/>
          </a:p>
          <a:p>
            <a:pPr marL="0" indent="0">
              <a:buNone/>
            </a:pPr>
            <a:endParaRPr lang="da-DK" sz="1800" dirty="0"/>
          </a:p>
          <a:p>
            <a:endParaRPr lang="da-DK" dirty="0"/>
          </a:p>
        </p:txBody>
      </p:sp>
      <p:sp>
        <p:nvSpPr>
          <p:cNvPr id="7" name="Titel 1"/>
          <p:cNvSpPr>
            <a:spLocks noGrp="1"/>
          </p:cNvSpPr>
          <p:nvPr>
            <p:ph type="title"/>
          </p:nvPr>
        </p:nvSpPr>
        <p:spPr/>
        <p:txBody>
          <a:bodyPr anchor="t"/>
          <a:lstStyle/>
          <a:p>
            <a:r>
              <a:rPr lang="da-DK" dirty="0" smtClean="0"/>
              <a:t>Husk menneskene i forandringen</a:t>
            </a:r>
            <a:endParaRPr lang="da-DK" dirty="0"/>
          </a:p>
        </p:txBody>
      </p:sp>
      <p:pic>
        <p:nvPicPr>
          <p:cNvPr id="8" name="Picture 3" descr="N:\Afdeling\POSADMIN\KOM\K-team\FORBEDRING TIL WWW\Figurer og logo\venstra SPOK uden tekst.png"/>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l="10210" t="3912" r="26110"/>
          <a:stretch/>
        </p:blipFill>
        <p:spPr bwMode="auto">
          <a:xfrm>
            <a:off x="4572000" y="2768462"/>
            <a:ext cx="3975987" cy="3324834"/>
          </a:xfrm>
          <a:prstGeom prst="rect">
            <a:avLst/>
          </a:prstGeom>
          <a:noFill/>
          <a:extLst>
            <a:ext uri="{909E8E84-426E-40DD-AFC4-6F175D3DCCD1}">
              <a14:hiddenFill xmlns:a14="http://schemas.microsoft.com/office/drawing/2010/main">
                <a:solidFill>
                  <a:srgbClr val="FFFFFF"/>
                </a:solidFill>
              </a14:hiddenFill>
            </a:ext>
          </a:extLst>
        </p:spPr>
      </p:pic>
      <p:sp>
        <p:nvSpPr>
          <p:cNvPr id="9" name="Tekstboks 20"/>
          <p:cNvSpPr txBox="1">
            <a:spLocks noChangeArrowheads="1"/>
          </p:cNvSpPr>
          <p:nvPr/>
        </p:nvSpPr>
        <p:spPr bwMode="auto">
          <a:xfrm>
            <a:off x="5724128" y="2429908"/>
            <a:ext cx="1423603" cy="338554"/>
          </a:xfrm>
          <a:prstGeom prst="rect">
            <a:avLst/>
          </a:prstGeom>
          <a:noFill/>
          <a:ln w="9525">
            <a:noFill/>
            <a:miter lim="800000"/>
            <a:headEnd/>
            <a:tailEnd/>
          </a:ln>
        </p:spPr>
        <p:txBody>
          <a:bodyPr wrap="square">
            <a:spAutoFit/>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eaLnBrk="1" hangingPunct="1">
              <a:spcAft>
                <a:spcPct val="0"/>
              </a:spcAft>
              <a:buClrTx/>
              <a:buFontTx/>
              <a:buNone/>
            </a:pPr>
            <a:r>
              <a:rPr lang="da-DK" altLang="da-DK" sz="1600" b="1" dirty="0" smtClean="0">
                <a:solidFill>
                  <a:schemeClr val="bg1"/>
                </a:solidFill>
              </a:rPr>
              <a:t>System</a:t>
            </a:r>
          </a:p>
        </p:txBody>
      </p:sp>
      <p:sp>
        <p:nvSpPr>
          <p:cNvPr id="10" name="Tekstboks 20"/>
          <p:cNvSpPr txBox="1">
            <a:spLocks noChangeArrowheads="1"/>
          </p:cNvSpPr>
          <p:nvPr/>
        </p:nvSpPr>
        <p:spPr bwMode="auto">
          <a:xfrm>
            <a:off x="4979115" y="4149156"/>
            <a:ext cx="1423603" cy="338554"/>
          </a:xfrm>
          <a:prstGeom prst="rect">
            <a:avLst/>
          </a:prstGeom>
          <a:noFill/>
          <a:ln w="9525">
            <a:noFill/>
            <a:miter lim="800000"/>
            <a:headEnd/>
            <a:tailEnd/>
          </a:ln>
        </p:spPr>
        <p:txBody>
          <a:bodyPr wrap="square">
            <a:spAutoFit/>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eaLnBrk="1" hangingPunct="1">
              <a:spcAft>
                <a:spcPct val="0"/>
              </a:spcAft>
              <a:buClrTx/>
              <a:buFontTx/>
              <a:buNone/>
            </a:pPr>
            <a:r>
              <a:rPr lang="da-DK" altLang="da-DK" sz="1600" b="1" dirty="0" smtClean="0">
                <a:solidFill>
                  <a:schemeClr val="bg1"/>
                </a:solidFill>
              </a:rPr>
              <a:t>Viden</a:t>
            </a:r>
          </a:p>
        </p:txBody>
      </p:sp>
      <p:sp>
        <p:nvSpPr>
          <p:cNvPr id="11" name="Tekstboks 20"/>
          <p:cNvSpPr txBox="1">
            <a:spLocks noChangeArrowheads="1"/>
          </p:cNvSpPr>
          <p:nvPr/>
        </p:nvSpPr>
        <p:spPr bwMode="auto">
          <a:xfrm>
            <a:off x="5615543" y="5155507"/>
            <a:ext cx="1888900" cy="338554"/>
          </a:xfrm>
          <a:prstGeom prst="rect">
            <a:avLst/>
          </a:prstGeom>
          <a:noFill/>
          <a:ln w="9525">
            <a:noFill/>
            <a:miter lim="800000"/>
            <a:headEnd/>
            <a:tailEnd/>
          </a:ln>
        </p:spPr>
        <p:txBody>
          <a:bodyPr wrap="square">
            <a:spAutoFit/>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eaLnBrk="1" hangingPunct="1">
              <a:spcAft>
                <a:spcPct val="0"/>
              </a:spcAft>
              <a:buClrTx/>
              <a:buFontTx/>
              <a:buNone/>
            </a:pPr>
            <a:r>
              <a:rPr lang="da-DK" altLang="da-DK" sz="1600" b="1" dirty="0" smtClean="0">
                <a:solidFill>
                  <a:schemeClr val="bg1"/>
                </a:solidFill>
              </a:rPr>
              <a:t>Datavariation</a:t>
            </a:r>
          </a:p>
        </p:txBody>
      </p:sp>
      <p:sp>
        <p:nvSpPr>
          <p:cNvPr id="12" name="Tekstboks 20"/>
          <p:cNvSpPr txBox="1">
            <a:spLocks noChangeArrowheads="1"/>
          </p:cNvSpPr>
          <p:nvPr/>
        </p:nvSpPr>
        <p:spPr bwMode="auto">
          <a:xfrm>
            <a:off x="6732240" y="3933056"/>
            <a:ext cx="1486225" cy="830997"/>
          </a:xfrm>
          <a:prstGeom prst="rect">
            <a:avLst/>
          </a:prstGeom>
          <a:noFill/>
          <a:ln w="9525">
            <a:noFill/>
            <a:miter lim="800000"/>
            <a:headEnd/>
            <a:tailEnd/>
          </a:ln>
        </p:spPr>
        <p:txBody>
          <a:bodyPr wrap="square">
            <a:spAutoFit/>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eaLnBrk="1" hangingPunct="1">
              <a:spcAft>
                <a:spcPct val="0"/>
              </a:spcAft>
              <a:buClrTx/>
              <a:buFontTx/>
              <a:buNone/>
            </a:pPr>
            <a:r>
              <a:rPr lang="da-DK" altLang="da-DK" sz="1600" b="1" dirty="0" smtClean="0">
                <a:solidFill>
                  <a:srgbClr val="990033"/>
                </a:solidFill>
              </a:rPr>
              <a:t>Psykologi</a:t>
            </a:r>
          </a:p>
          <a:p>
            <a:pPr eaLnBrk="1" hangingPunct="1">
              <a:spcAft>
                <a:spcPct val="0"/>
              </a:spcAft>
              <a:buClrTx/>
              <a:buFontTx/>
              <a:buNone/>
            </a:pPr>
            <a:r>
              <a:rPr lang="da-DK" altLang="da-DK" sz="1600" b="1" dirty="0" smtClean="0">
                <a:solidFill>
                  <a:srgbClr val="990033"/>
                </a:solidFill>
              </a:rPr>
              <a:t>- Hvorfor?</a:t>
            </a:r>
          </a:p>
          <a:p>
            <a:pPr eaLnBrk="1" hangingPunct="1">
              <a:spcAft>
                <a:spcPct val="0"/>
              </a:spcAft>
              <a:buClrTx/>
              <a:buFontTx/>
              <a:buNone/>
            </a:pPr>
            <a:r>
              <a:rPr lang="da-DK" altLang="da-DK" sz="1600" b="1" dirty="0" smtClean="0">
                <a:solidFill>
                  <a:srgbClr val="990033"/>
                </a:solidFill>
              </a:rPr>
              <a:t>- Hvem?</a:t>
            </a:r>
          </a:p>
        </p:txBody>
      </p:sp>
      <p:sp>
        <p:nvSpPr>
          <p:cNvPr id="13" name="Pladsholder til indhold 4"/>
          <p:cNvSpPr>
            <a:spLocks noGrp="1"/>
          </p:cNvSpPr>
          <p:nvPr>
            <p:ph sz="half" idx="1"/>
          </p:nvPr>
        </p:nvSpPr>
        <p:spPr>
          <a:xfrm>
            <a:off x="719136" y="1556793"/>
            <a:ext cx="7499329" cy="1515036"/>
          </a:xfrm>
        </p:spPr>
        <p:txBody>
          <a:bodyPr anchor="t"/>
          <a:lstStyle/>
          <a:p>
            <a:pPr marL="0" indent="0">
              <a:buNone/>
            </a:pPr>
            <a:endParaRPr lang="da-DK" sz="2000" dirty="0" smtClean="0"/>
          </a:p>
          <a:p>
            <a:pPr marL="0" indent="0">
              <a:buNone/>
            </a:pPr>
            <a:r>
              <a:rPr lang="da-DK" sz="2400" dirty="0"/>
              <a:t>For at lykkes med at skabe forbedringer er det </a:t>
            </a:r>
            <a:r>
              <a:rPr lang="da-DK" sz="2400" dirty="0" smtClean="0"/>
              <a:t>vigtigt også at </a:t>
            </a:r>
            <a:r>
              <a:rPr lang="da-DK" sz="2400" dirty="0"/>
              <a:t>have fokus </a:t>
            </a:r>
            <a:r>
              <a:rPr lang="da-DK" sz="2400" dirty="0" smtClean="0"/>
              <a:t>på:</a:t>
            </a:r>
            <a:endParaRPr lang="da-DK" dirty="0"/>
          </a:p>
        </p:txBody>
      </p:sp>
      <p:sp>
        <p:nvSpPr>
          <p:cNvPr id="14" name="Tekstboks 20"/>
          <p:cNvSpPr txBox="1">
            <a:spLocks noChangeArrowheads="1"/>
          </p:cNvSpPr>
          <p:nvPr/>
        </p:nvSpPr>
        <p:spPr bwMode="auto">
          <a:xfrm>
            <a:off x="5995603" y="3071829"/>
            <a:ext cx="1423603" cy="338554"/>
          </a:xfrm>
          <a:prstGeom prst="rect">
            <a:avLst/>
          </a:prstGeom>
          <a:noFill/>
          <a:ln w="9525">
            <a:noFill/>
            <a:miter lim="800000"/>
            <a:headEnd/>
            <a:tailEnd/>
          </a:ln>
        </p:spPr>
        <p:txBody>
          <a:bodyPr wrap="square">
            <a:spAutoFit/>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eaLnBrk="1" hangingPunct="1">
              <a:spcAft>
                <a:spcPct val="0"/>
              </a:spcAft>
              <a:buClrTx/>
              <a:buFontTx/>
              <a:buNone/>
            </a:pPr>
            <a:r>
              <a:rPr lang="da-DK" altLang="da-DK" sz="1600" b="1" dirty="0" smtClean="0">
                <a:solidFill>
                  <a:schemeClr val="bg1"/>
                </a:solidFill>
              </a:rPr>
              <a:t>System</a:t>
            </a:r>
          </a:p>
        </p:txBody>
      </p:sp>
      <p:sp>
        <p:nvSpPr>
          <p:cNvPr id="1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4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2444864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Fakta gør det ikke alene</a:t>
            </a:r>
            <a:br>
              <a:rPr lang="da-DK" dirty="0" smtClean="0"/>
            </a:br>
            <a:endParaRPr lang="da-DK" dirty="0"/>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pic>
        <p:nvPicPr>
          <p:cNvPr id="5" name="Picture 2" descr="woman standing between rocks"/>
          <p:cNvPicPr>
            <a:picLocks noChangeAspect="1" noChangeArrowheads="1"/>
          </p:cNvPicPr>
          <p:nvPr/>
        </p:nvPicPr>
        <p:blipFill rotWithShape="1">
          <a:blip r:embed="rId2">
            <a:extLst>
              <a:ext uri="{28A0092B-C50C-407E-A947-70E740481C1C}">
                <a14:useLocalDpi xmlns:a14="http://schemas.microsoft.com/office/drawing/2010/main" val="0"/>
              </a:ext>
            </a:extLst>
          </a:blip>
          <a:srcRect l="1463" t="22735" r="-1463" b="45278"/>
          <a:stretch/>
        </p:blipFill>
        <p:spPr bwMode="auto">
          <a:xfrm>
            <a:off x="683568" y="2333195"/>
            <a:ext cx="7704855" cy="3696643"/>
          </a:xfrm>
          <a:prstGeom prst="rect">
            <a:avLst/>
          </a:prstGeom>
          <a:noFill/>
          <a:extLst>
            <a:ext uri="{909E8E84-426E-40DD-AFC4-6F175D3DCCD1}">
              <a14:hiddenFill xmlns:a14="http://schemas.microsoft.com/office/drawing/2010/main">
                <a:solidFill>
                  <a:srgbClr val="FFFFFF"/>
                </a:solidFill>
              </a14:hiddenFill>
            </a:ext>
          </a:extLst>
        </p:spPr>
      </p:pic>
      <p:sp>
        <p:nvSpPr>
          <p:cNvPr id="6" name="Pladsholder til indhold 4"/>
          <p:cNvSpPr txBox="1">
            <a:spLocks/>
          </p:cNvSpPr>
          <p:nvPr/>
        </p:nvSpPr>
        <p:spPr bwMode="auto">
          <a:xfrm>
            <a:off x="935161" y="4865439"/>
            <a:ext cx="1404591" cy="101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271463" indent="-271463" algn="l" rtl="0" eaLnBrk="1" fontAlgn="base" hangingPunct="1">
              <a:spcBef>
                <a:spcPct val="0"/>
              </a:spcBef>
              <a:spcAft>
                <a:spcPct val="20000"/>
              </a:spcAft>
              <a:buClr>
                <a:schemeClr val="accent2"/>
              </a:buClr>
              <a:buFont typeface="Wingdings" pitchFamily="2" charset="2"/>
              <a:buChar char="§"/>
              <a:defRPr sz="2800">
                <a:solidFill>
                  <a:schemeClr val="tx1"/>
                </a:solidFill>
                <a:latin typeface="+mn-lt"/>
                <a:ea typeface="+mn-ea"/>
                <a:cs typeface="+mn-cs"/>
              </a:defRPr>
            </a:lvl1pPr>
            <a:lvl2pPr marL="898525" indent="-273050" algn="l" rtl="0" eaLnBrk="1" fontAlgn="base" hangingPunct="1">
              <a:spcBef>
                <a:spcPct val="0"/>
              </a:spcBef>
              <a:spcAft>
                <a:spcPct val="20000"/>
              </a:spcAft>
              <a:buClr>
                <a:schemeClr val="accent2"/>
              </a:buClr>
              <a:buFont typeface="Wingdings" pitchFamily="2" charset="2"/>
              <a:buChar char="§"/>
              <a:defRPr sz="2400">
                <a:solidFill>
                  <a:schemeClr val="tx1"/>
                </a:solidFill>
                <a:latin typeface="+mn-lt"/>
              </a:defRPr>
            </a:lvl2pPr>
            <a:lvl3pPr marL="1343025" indent="-180975" algn="l" rtl="0" eaLnBrk="1" fontAlgn="base" hangingPunct="1">
              <a:spcBef>
                <a:spcPct val="0"/>
              </a:spcBef>
              <a:spcAft>
                <a:spcPct val="20000"/>
              </a:spcAft>
              <a:buClr>
                <a:schemeClr val="accent2"/>
              </a:buClr>
              <a:buFont typeface="Wingdings" pitchFamily="2" charset="2"/>
              <a:buChar char="§"/>
              <a:defRPr sz="2000">
                <a:solidFill>
                  <a:schemeClr val="tx1"/>
                </a:solidFill>
                <a:latin typeface="+mn-lt"/>
              </a:defRPr>
            </a:lvl3pPr>
            <a:lvl4pPr marL="1892300" indent="-182563" algn="l" rtl="0" eaLnBrk="1" fontAlgn="base" hangingPunct="1">
              <a:spcBef>
                <a:spcPct val="0"/>
              </a:spcBef>
              <a:spcAft>
                <a:spcPct val="20000"/>
              </a:spcAft>
              <a:buClr>
                <a:schemeClr val="accent2"/>
              </a:buClr>
              <a:buFont typeface="Wingdings" pitchFamily="2" charset="2"/>
              <a:buChar char="§"/>
              <a:defRPr sz="1800">
                <a:solidFill>
                  <a:schemeClr val="tx1"/>
                </a:solidFill>
                <a:latin typeface="+mn-lt"/>
              </a:defRPr>
            </a:lvl4pPr>
            <a:lvl5pPr marL="2332038" indent="-176213" algn="l" rtl="0" eaLnBrk="1" fontAlgn="base" hangingPunct="1">
              <a:spcBef>
                <a:spcPct val="0"/>
              </a:spcBef>
              <a:spcAft>
                <a:spcPct val="20000"/>
              </a:spcAft>
              <a:buClr>
                <a:schemeClr val="accent2"/>
              </a:buClr>
              <a:buFont typeface="Wingdings" pitchFamily="2" charset="2"/>
              <a:buChar char="§"/>
              <a:defRPr sz="1800">
                <a:solidFill>
                  <a:schemeClr val="tx1"/>
                </a:solidFill>
                <a:latin typeface="+mn-lt"/>
              </a:defRPr>
            </a:lvl5pPr>
            <a:lvl6pPr marL="2789238" indent="-176213" algn="l" rtl="0" eaLnBrk="1" fontAlgn="base" hangingPunct="1">
              <a:spcBef>
                <a:spcPct val="0"/>
              </a:spcBef>
              <a:spcAft>
                <a:spcPct val="20000"/>
              </a:spcAft>
              <a:buClr>
                <a:schemeClr val="accent2"/>
              </a:buClr>
              <a:buFont typeface="Wingdings" pitchFamily="2" charset="2"/>
              <a:buChar char="§"/>
              <a:defRPr sz="1800">
                <a:solidFill>
                  <a:schemeClr val="tx1"/>
                </a:solidFill>
                <a:latin typeface="+mn-lt"/>
              </a:defRPr>
            </a:lvl6pPr>
            <a:lvl7pPr marL="3246438" indent="-176213" algn="l" rtl="0" eaLnBrk="1" fontAlgn="base" hangingPunct="1">
              <a:spcBef>
                <a:spcPct val="0"/>
              </a:spcBef>
              <a:spcAft>
                <a:spcPct val="20000"/>
              </a:spcAft>
              <a:buClr>
                <a:schemeClr val="accent2"/>
              </a:buClr>
              <a:buFont typeface="Wingdings" pitchFamily="2" charset="2"/>
              <a:buChar char="§"/>
              <a:defRPr sz="1800">
                <a:solidFill>
                  <a:schemeClr val="tx1"/>
                </a:solidFill>
                <a:latin typeface="+mn-lt"/>
              </a:defRPr>
            </a:lvl7pPr>
            <a:lvl8pPr marL="3703638" indent="-176213" algn="l" rtl="0" eaLnBrk="1" fontAlgn="base" hangingPunct="1">
              <a:spcBef>
                <a:spcPct val="0"/>
              </a:spcBef>
              <a:spcAft>
                <a:spcPct val="20000"/>
              </a:spcAft>
              <a:buClr>
                <a:schemeClr val="accent2"/>
              </a:buClr>
              <a:buFont typeface="Wingdings" pitchFamily="2" charset="2"/>
              <a:buChar char="§"/>
              <a:defRPr sz="1800">
                <a:solidFill>
                  <a:schemeClr val="tx1"/>
                </a:solidFill>
                <a:latin typeface="+mn-lt"/>
              </a:defRPr>
            </a:lvl8pPr>
            <a:lvl9pPr marL="4160838" indent="-176213" algn="l" rtl="0" eaLnBrk="1" fontAlgn="base" hangingPunct="1">
              <a:spcBef>
                <a:spcPct val="0"/>
              </a:spcBef>
              <a:spcAft>
                <a:spcPct val="20000"/>
              </a:spcAft>
              <a:buClr>
                <a:schemeClr val="accent2"/>
              </a:buClr>
              <a:buFont typeface="Wingdings" pitchFamily="2" charset="2"/>
              <a:buChar char="§"/>
              <a:defRPr sz="1800">
                <a:solidFill>
                  <a:schemeClr val="tx1"/>
                </a:solidFill>
                <a:latin typeface="+mn-lt"/>
              </a:defRPr>
            </a:lvl9pPr>
          </a:lstStyle>
          <a:p>
            <a:pPr marL="0" indent="0">
              <a:buFont typeface="Wingdings" pitchFamily="2" charset="2"/>
              <a:buNone/>
            </a:pPr>
            <a:r>
              <a:rPr lang="da-DK" sz="3200" b="1" kern="0" smtClean="0">
                <a:solidFill>
                  <a:schemeClr val="bg1"/>
                </a:solidFill>
              </a:rPr>
              <a:t>Det</a:t>
            </a:r>
          </a:p>
          <a:p>
            <a:pPr marL="0" indent="0">
              <a:buFont typeface="Wingdings" pitchFamily="2" charset="2"/>
              <a:buNone/>
            </a:pPr>
            <a:r>
              <a:rPr lang="da-DK" sz="3200" b="1" kern="0" smtClean="0">
                <a:solidFill>
                  <a:schemeClr val="bg1"/>
                </a:solidFill>
              </a:rPr>
              <a:t>vi ved</a:t>
            </a:r>
            <a:endParaRPr lang="da-DK" sz="3200" b="1" kern="0" dirty="0">
              <a:solidFill>
                <a:schemeClr val="bg1"/>
              </a:solidFill>
            </a:endParaRPr>
          </a:p>
        </p:txBody>
      </p:sp>
      <p:sp>
        <p:nvSpPr>
          <p:cNvPr id="7" name="Pladsholder til indhold 4"/>
          <p:cNvSpPr txBox="1">
            <a:spLocks/>
          </p:cNvSpPr>
          <p:nvPr/>
        </p:nvSpPr>
        <p:spPr bwMode="auto">
          <a:xfrm>
            <a:off x="6588224" y="4725144"/>
            <a:ext cx="1404591" cy="1011833"/>
          </a:xfrm>
          <a:prstGeom prst="rect">
            <a:avLst/>
          </a:prstGeom>
          <a:solidFill>
            <a:srgbClr val="000000">
              <a:alpha val="58039"/>
            </a:srgbClr>
          </a:solidFill>
          <a:ln>
            <a:noFill/>
          </a:ln>
          <a:effectLst/>
          <a:extLst/>
        </p:spPr>
        <p:txBody>
          <a:bodyPr vert="horz" wrap="square" lIns="0" tIns="0" rIns="0" bIns="0" numCol="1" anchor="ctr" anchorCtr="0" compatLnSpc="1">
            <a:prstTxWarp prst="textNoShape">
              <a:avLst/>
            </a:prstTxWarp>
          </a:bodyPr>
          <a:lstStyle>
            <a:lvl1pPr marL="271463" indent="-271463" algn="l" rtl="0" eaLnBrk="1" fontAlgn="base" hangingPunct="1">
              <a:spcBef>
                <a:spcPct val="0"/>
              </a:spcBef>
              <a:spcAft>
                <a:spcPct val="20000"/>
              </a:spcAft>
              <a:buClr>
                <a:schemeClr val="accent2"/>
              </a:buClr>
              <a:buFont typeface="Wingdings" pitchFamily="2" charset="2"/>
              <a:buChar char="§"/>
              <a:defRPr sz="2400">
                <a:solidFill>
                  <a:schemeClr val="tx1"/>
                </a:solidFill>
                <a:latin typeface="+mn-lt"/>
                <a:ea typeface="+mn-ea"/>
                <a:cs typeface="+mn-cs"/>
              </a:defRPr>
            </a:lvl1pPr>
            <a:lvl2pPr marL="898525" indent="-273050" algn="l" rtl="0" eaLnBrk="1" fontAlgn="base" hangingPunct="1">
              <a:spcBef>
                <a:spcPct val="0"/>
              </a:spcBef>
              <a:spcAft>
                <a:spcPct val="20000"/>
              </a:spcAft>
              <a:buClr>
                <a:schemeClr val="accent2"/>
              </a:buClr>
              <a:buFont typeface="Wingdings" pitchFamily="2" charset="2"/>
              <a:buChar char="§"/>
              <a:defRPr sz="2000">
                <a:solidFill>
                  <a:schemeClr val="tx1"/>
                </a:solidFill>
                <a:latin typeface="+mn-lt"/>
              </a:defRPr>
            </a:lvl2pPr>
            <a:lvl3pPr marL="1343025" indent="-180975" algn="l" rtl="0" eaLnBrk="1" fontAlgn="base" hangingPunct="1">
              <a:spcBef>
                <a:spcPct val="0"/>
              </a:spcBef>
              <a:spcAft>
                <a:spcPct val="20000"/>
              </a:spcAft>
              <a:buClr>
                <a:schemeClr val="accent2"/>
              </a:buClr>
              <a:buFont typeface="Wingdings" pitchFamily="2" charset="2"/>
              <a:buChar char="§"/>
              <a:defRPr>
                <a:solidFill>
                  <a:schemeClr val="tx1"/>
                </a:solidFill>
                <a:latin typeface="+mn-lt"/>
              </a:defRPr>
            </a:lvl3pPr>
            <a:lvl4pPr marL="1892300" indent="-182563" algn="l" rtl="0" eaLnBrk="1" fontAlgn="base" hangingPunct="1">
              <a:spcBef>
                <a:spcPct val="0"/>
              </a:spcBef>
              <a:spcAft>
                <a:spcPct val="20000"/>
              </a:spcAft>
              <a:buClr>
                <a:schemeClr val="accent2"/>
              </a:buClr>
              <a:buFont typeface="Wingdings" pitchFamily="2" charset="2"/>
              <a:buChar char="§"/>
              <a:defRPr sz="1600">
                <a:solidFill>
                  <a:schemeClr val="tx1"/>
                </a:solidFill>
                <a:latin typeface="+mn-lt"/>
              </a:defRPr>
            </a:lvl4pPr>
            <a:lvl5pPr marL="23320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5pPr>
            <a:lvl6pPr marL="27892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6pPr>
            <a:lvl7pPr marL="32464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7pPr>
            <a:lvl8pPr marL="37036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8pPr>
            <a:lvl9pPr marL="41608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9pPr>
          </a:lstStyle>
          <a:p>
            <a:pPr marL="0" indent="0">
              <a:buFont typeface="Wingdings" pitchFamily="2" charset="2"/>
              <a:buNone/>
            </a:pPr>
            <a:r>
              <a:rPr lang="da-DK" sz="3200" b="1" kern="0" dirty="0" smtClean="0">
                <a:solidFill>
                  <a:schemeClr val="bg1"/>
                </a:solidFill>
              </a:rPr>
              <a:t>Det</a:t>
            </a:r>
          </a:p>
          <a:p>
            <a:pPr marL="0" indent="0">
              <a:buFont typeface="Wingdings" pitchFamily="2" charset="2"/>
              <a:buNone/>
            </a:pPr>
            <a:r>
              <a:rPr lang="da-DK" sz="3200" b="1" kern="0" dirty="0" smtClean="0">
                <a:solidFill>
                  <a:schemeClr val="bg1"/>
                </a:solidFill>
              </a:rPr>
              <a:t>vi gør</a:t>
            </a:r>
            <a:endParaRPr lang="da-DK" sz="3200" b="1" kern="0" dirty="0">
              <a:solidFill>
                <a:schemeClr val="bg1"/>
              </a:solidFill>
            </a:endParaRPr>
          </a:p>
        </p:txBody>
      </p:sp>
      <p:sp>
        <p:nvSpPr>
          <p:cNvPr id="8"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5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3149226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432" y="1187450"/>
            <a:ext cx="7704000" cy="914400"/>
          </a:xfrm>
        </p:spPr>
        <p:txBody>
          <a:bodyPr/>
          <a:lstStyle/>
          <a:p>
            <a:r>
              <a:rPr lang="da-DK" dirty="0" smtClean="0"/>
              <a:t>Reflektér: Hvad </a:t>
            </a:r>
            <a:r>
              <a:rPr lang="da-DK" dirty="0" smtClean="0"/>
              <a:t>er din erfaring</a:t>
            </a:r>
            <a:r>
              <a:rPr lang="da-DK" dirty="0" smtClean="0"/>
              <a:t>?</a:t>
            </a:r>
            <a:r>
              <a:rPr lang="da-DK" dirty="0"/>
              <a:t/>
            </a:r>
            <a:br>
              <a:rPr lang="da-DK" dirty="0"/>
            </a:br>
            <a:endParaRPr lang="da-DK" dirty="0"/>
          </a:p>
        </p:txBody>
      </p:sp>
      <p:sp>
        <p:nvSpPr>
          <p:cNvPr id="3" name="Pladsholder til indhold 2"/>
          <p:cNvSpPr>
            <a:spLocks noGrp="1"/>
          </p:cNvSpPr>
          <p:nvPr>
            <p:ph idx="1"/>
          </p:nvPr>
        </p:nvSpPr>
        <p:spPr>
          <a:xfrm>
            <a:off x="719137" y="2159000"/>
            <a:ext cx="4572943" cy="4010025"/>
          </a:xfrm>
        </p:spPr>
        <p:txBody>
          <a:bodyPr/>
          <a:lstStyle/>
          <a:p>
            <a:r>
              <a:rPr lang="da-DK" dirty="0"/>
              <a:t>Hvornår </a:t>
            </a:r>
            <a:r>
              <a:rPr lang="da-DK" dirty="0" smtClean="0"/>
              <a:t>er du selv lykkedes </a:t>
            </a:r>
            <a:r>
              <a:rPr lang="da-DK" dirty="0"/>
              <a:t>med at forandre en </a:t>
            </a:r>
            <a:r>
              <a:rPr lang="da-DK" dirty="0" smtClean="0"/>
              <a:t>adfærd?</a:t>
            </a:r>
          </a:p>
          <a:p>
            <a:endParaRPr lang="da-DK" dirty="0"/>
          </a:p>
          <a:p>
            <a:r>
              <a:rPr lang="da-DK" dirty="0" smtClean="0"/>
              <a:t>Hvad, tror du, var de vigtigste forudsætninger for, at det lykkedes?</a:t>
            </a:r>
            <a:endParaRPr lang="da-DK" dirty="0"/>
          </a:p>
        </p:txBody>
      </p:sp>
      <p:pic>
        <p:nvPicPr>
          <p:cNvPr id="1028" name="Picture 4" descr="person catching light bul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492112"/>
            <a:ext cx="2280121" cy="3420182"/>
          </a:xfrm>
          <a:prstGeom prst="rect">
            <a:avLst/>
          </a:prstGeom>
          <a:noFill/>
          <a:extLst>
            <a:ext uri="{909E8E84-426E-40DD-AFC4-6F175D3DCCD1}">
              <a14:hiddenFill xmlns:a14="http://schemas.microsoft.com/office/drawing/2010/main">
                <a:solidFill>
                  <a:srgbClr val="FFFFFF"/>
                </a:solidFill>
              </a14:hiddenFill>
            </a:ext>
          </a:extLst>
        </p:spPr>
      </p:pic>
      <p:sp>
        <p:nvSpPr>
          <p:cNvPr id="7"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a:solidFill>
                  <a:schemeClr val="accent2"/>
                </a:solidFill>
              </a:rPr>
              <a:t>6</a:t>
            </a:r>
            <a:r>
              <a:rPr lang="da-DK" altLang="da-DK" sz="900" dirty="0" smtClean="0">
                <a:solidFill>
                  <a:schemeClr val="accent2"/>
                </a:solidFill>
              </a:rPr>
              <a:t>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2729917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idx="1"/>
          </p:nvPr>
        </p:nvSpPr>
        <p:spPr>
          <a:xfrm>
            <a:off x="4932040" y="1196752"/>
            <a:ext cx="3744416" cy="4121696"/>
          </a:xfrm>
        </p:spPr>
        <p:txBody>
          <a:bodyPr anchor="t"/>
          <a:lstStyle/>
          <a:p>
            <a:pPr marL="0" indent="0">
              <a:buNone/>
            </a:pPr>
            <a:r>
              <a:rPr lang="da-DK" sz="2000" dirty="0" smtClean="0"/>
              <a:t>”.. sagens kerne er altid at </a:t>
            </a:r>
            <a:r>
              <a:rPr lang="da-DK" sz="2000" b="1" dirty="0" smtClean="0"/>
              <a:t>forandre folks adfærd</a:t>
            </a:r>
            <a:r>
              <a:rPr lang="da-DK" sz="2000" dirty="0" smtClean="0"/>
              <a:t>, og i de virkelig vellykkede situationer sker forandringen i adfærden som regel ved at </a:t>
            </a:r>
            <a:r>
              <a:rPr lang="da-DK" sz="2000" b="1" dirty="0" smtClean="0"/>
              <a:t>tale til folks følelser</a:t>
            </a:r>
            <a:r>
              <a:rPr lang="da-DK" sz="2000" dirty="0" smtClean="0"/>
              <a:t>. Og det gælder også i organisationer, der er meget fokuserede på analyser og kvantitative målinger, </a:t>
            </a:r>
            <a:r>
              <a:rPr lang="da-DK" sz="2000" b="1" dirty="0" smtClean="0"/>
              <a:t>selv blandt mennesker der tænker på sig selv som meget kloge</a:t>
            </a:r>
            <a:r>
              <a:rPr lang="da-DK" sz="2000" dirty="0" smtClean="0"/>
              <a:t>.” </a:t>
            </a:r>
            <a:endParaRPr lang="da-DK" sz="2000" dirty="0" smtClean="0"/>
          </a:p>
          <a:p>
            <a:pPr marL="0" indent="0">
              <a:buNone/>
            </a:pPr>
            <a:endParaRPr lang="da-DK" sz="1400" dirty="0"/>
          </a:p>
          <a:p>
            <a:pPr marL="0" indent="0">
              <a:buNone/>
            </a:pPr>
            <a:r>
              <a:rPr lang="da-DK" sz="1200" dirty="0"/>
              <a:t>"Skift kurs - sådan bliver den svære forandring nemmere", C. Heath, D. Heath, 2013.</a:t>
            </a:r>
          </a:p>
          <a:p>
            <a:pPr marL="0" indent="0">
              <a:buNone/>
            </a:pPr>
            <a:endParaRPr lang="da-DK" sz="2000" dirty="0" smtClean="0"/>
          </a:p>
          <a:p>
            <a:pPr marL="0" indent="0">
              <a:buNone/>
            </a:pPr>
            <a:endParaRPr lang="da-DK" sz="2000" dirty="0" smtClean="0"/>
          </a:p>
        </p:txBody>
      </p:sp>
      <p:pic>
        <p:nvPicPr>
          <p:cNvPr id="6147" name="Picture 3" descr="\\onerm.dk\Home\DC2\S\SIGBEC\Downloads\bruce-mars-AndE50aaHn4-unsplash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69" r="20259"/>
          <a:stretch/>
        </p:blipFill>
        <p:spPr bwMode="auto">
          <a:xfrm>
            <a:off x="-234749" y="1"/>
            <a:ext cx="4662734"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smtClean="0">
                <a:solidFill>
                  <a:schemeClr val="accent2"/>
                </a:solidFill>
              </a:rPr>
              <a:t>7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2662538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pPr marL="0" indent="0">
              <a:buNone/>
            </a:pPr>
            <a:r>
              <a:rPr lang="da-DK" b="1" dirty="0" smtClean="0"/>
              <a:t>Indhold:</a:t>
            </a:r>
            <a:endParaRPr lang="da-DK" b="1" dirty="0" smtClean="0"/>
          </a:p>
          <a:p>
            <a:pPr marL="457200" indent="-457200">
              <a:buFont typeface="+mj-lt"/>
              <a:buAutoNum type="arabicPeriod"/>
            </a:pPr>
            <a:r>
              <a:rPr lang="da-DK" dirty="0" smtClean="0"/>
              <a:t>Reaktioner på forandringer</a:t>
            </a:r>
          </a:p>
          <a:p>
            <a:pPr marL="457200" indent="-457200">
              <a:buFont typeface="+mj-lt"/>
              <a:buAutoNum type="arabicPeriod"/>
            </a:pPr>
            <a:r>
              <a:rPr lang="da-DK" dirty="0" smtClean="0"/>
              <a:t>Handlekraft i forbedringsteams</a:t>
            </a:r>
          </a:p>
          <a:p>
            <a:r>
              <a:rPr lang="da-DK" dirty="0" smtClean="0"/>
              <a:t>Motivation</a:t>
            </a:r>
          </a:p>
          <a:p>
            <a:r>
              <a:rPr lang="da-DK" dirty="0" smtClean="0"/>
              <a:t>Fejringer</a:t>
            </a:r>
          </a:p>
          <a:p>
            <a:r>
              <a:rPr lang="da-DK" dirty="0" err="1" smtClean="0"/>
              <a:t>Samskabelse</a:t>
            </a:r>
            <a:r>
              <a:rPr lang="da-DK" dirty="0" smtClean="0"/>
              <a:t> af forandringer</a:t>
            </a:r>
            <a:endParaRPr lang="da-DK" dirty="0"/>
          </a:p>
        </p:txBody>
      </p:sp>
      <p:sp>
        <p:nvSpPr>
          <p:cNvPr id="4" name="Titel 1"/>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80000"/>
              </a:lnSpc>
              <a:spcBef>
                <a:spcPct val="0"/>
              </a:spcBef>
              <a:spcAft>
                <a:spcPct val="0"/>
              </a:spcAft>
              <a:defRPr sz="3000" b="1">
                <a:solidFill>
                  <a:schemeClr val="tx2"/>
                </a:solidFill>
                <a:latin typeface="+mj-lt"/>
                <a:ea typeface="+mj-ea"/>
                <a:cs typeface="+mj-cs"/>
              </a:defRPr>
            </a:lvl1pPr>
            <a:lvl2pPr algn="l" rtl="0" eaLnBrk="1" fontAlgn="base" hangingPunct="1">
              <a:lnSpc>
                <a:spcPct val="80000"/>
              </a:lnSpc>
              <a:spcBef>
                <a:spcPct val="0"/>
              </a:spcBef>
              <a:spcAft>
                <a:spcPct val="0"/>
              </a:spcAft>
              <a:defRPr sz="3000" b="1">
                <a:solidFill>
                  <a:srgbClr val="3F3018"/>
                </a:solidFill>
                <a:latin typeface="Verdana" pitchFamily="34" charset="0"/>
              </a:defRPr>
            </a:lvl2pPr>
            <a:lvl3pPr algn="l" rtl="0" eaLnBrk="1" fontAlgn="base" hangingPunct="1">
              <a:lnSpc>
                <a:spcPct val="80000"/>
              </a:lnSpc>
              <a:spcBef>
                <a:spcPct val="0"/>
              </a:spcBef>
              <a:spcAft>
                <a:spcPct val="0"/>
              </a:spcAft>
              <a:defRPr sz="3000" b="1">
                <a:solidFill>
                  <a:srgbClr val="3F3018"/>
                </a:solidFill>
                <a:latin typeface="Verdana" pitchFamily="34" charset="0"/>
              </a:defRPr>
            </a:lvl3pPr>
            <a:lvl4pPr algn="l" rtl="0" eaLnBrk="1" fontAlgn="base" hangingPunct="1">
              <a:lnSpc>
                <a:spcPct val="80000"/>
              </a:lnSpc>
              <a:spcBef>
                <a:spcPct val="0"/>
              </a:spcBef>
              <a:spcAft>
                <a:spcPct val="0"/>
              </a:spcAft>
              <a:defRPr sz="3000" b="1">
                <a:solidFill>
                  <a:srgbClr val="3F3018"/>
                </a:solidFill>
                <a:latin typeface="Verdana" pitchFamily="34" charset="0"/>
              </a:defRPr>
            </a:lvl4pPr>
            <a:lvl5pPr algn="l" rtl="0" eaLnBrk="1" fontAlgn="base" hangingPunct="1">
              <a:lnSpc>
                <a:spcPct val="80000"/>
              </a:lnSpc>
              <a:spcBef>
                <a:spcPct val="0"/>
              </a:spcBef>
              <a:spcAft>
                <a:spcPct val="0"/>
              </a:spcAft>
              <a:defRPr sz="3000" b="1">
                <a:solidFill>
                  <a:srgbClr val="3F3018"/>
                </a:solidFill>
                <a:latin typeface="Verdana" pitchFamily="34" charset="0"/>
              </a:defRPr>
            </a:lvl5pPr>
            <a:lvl6pPr marL="457200" algn="l" rtl="0" eaLnBrk="1" fontAlgn="base" hangingPunct="1">
              <a:lnSpc>
                <a:spcPct val="80000"/>
              </a:lnSpc>
              <a:spcBef>
                <a:spcPct val="0"/>
              </a:spcBef>
              <a:spcAft>
                <a:spcPct val="0"/>
              </a:spcAft>
              <a:defRPr sz="3000" b="1">
                <a:solidFill>
                  <a:srgbClr val="3F3018"/>
                </a:solidFill>
                <a:latin typeface="Verdana" pitchFamily="34" charset="0"/>
              </a:defRPr>
            </a:lvl6pPr>
            <a:lvl7pPr marL="914400" algn="l" rtl="0" eaLnBrk="1" fontAlgn="base" hangingPunct="1">
              <a:lnSpc>
                <a:spcPct val="80000"/>
              </a:lnSpc>
              <a:spcBef>
                <a:spcPct val="0"/>
              </a:spcBef>
              <a:spcAft>
                <a:spcPct val="0"/>
              </a:spcAft>
              <a:defRPr sz="3000" b="1">
                <a:solidFill>
                  <a:srgbClr val="3F3018"/>
                </a:solidFill>
                <a:latin typeface="Verdana" pitchFamily="34" charset="0"/>
              </a:defRPr>
            </a:lvl7pPr>
            <a:lvl8pPr marL="1371600" algn="l" rtl="0" eaLnBrk="1" fontAlgn="base" hangingPunct="1">
              <a:lnSpc>
                <a:spcPct val="80000"/>
              </a:lnSpc>
              <a:spcBef>
                <a:spcPct val="0"/>
              </a:spcBef>
              <a:spcAft>
                <a:spcPct val="0"/>
              </a:spcAft>
              <a:defRPr sz="3000" b="1">
                <a:solidFill>
                  <a:srgbClr val="3F3018"/>
                </a:solidFill>
                <a:latin typeface="Verdana" pitchFamily="34" charset="0"/>
              </a:defRPr>
            </a:lvl8pPr>
            <a:lvl9pPr marL="1828800" algn="l" rtl="0" eaLnBrk="1" fontAlgn="base" hangingPunct="1">
              <a:lnSpc>
                <a:spcPct val="80000"/>
              </a:lnSpc>
              <a:spcBef>
                <a:spcPct val="0"/>
              </a:spcBef>
              <a:spcAft>
                <a:spcPct val="0"/>
              </a:spcAft>
              <a:defRPr sz="3000" b="1">
                <a:solidFill>
                  <a:srgbClr val="3F3018"/>
                </a:solidFill>
                <a:latin typeface="Verdana" pitchFamily="34" charset="0"/>
              </a:defRPr>
            </a:lvl9pPr>
          </a:lstStyle>
          <a:p>
            <a:r>
              <a:rPr lang="da-DK" kern="0" dirty="0" smtClean="0"/>
              <a:t>Forandringspsykologi</a:t>
            </a:r>
            <a:br>
              <a:rPr lang="da-DK" kern="0" dirty="0" smtClean="0"/>
            </a:br>
            <a:endParaRPr lang="da-DK" kern="0" dirty="0"/>
          </a:p>
        </p:txBody>
      </p:sp>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a:solidFill>
                  <a:schemeClr val="accent2"/>
                </a:solidFill>
              </a:rPr>
              <a:t>8</a:t>
            </a:r>
            <a:r>
              <a:rPr lang="da-DK" altLang="da-DK" sz="900" dirty="0" smtClean="0">
                <a:solidFill>
                  <a:schemeClr val="accent2"/>
                </a:solidFill>
              </a:rPr>
              <a:t>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3459782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 Reaktioner på forandringer</a:t>
            </a:r>
            <a:br>
              <a:rPr lang="da-DK" dirty="0" smtClean="0"/>
            </a:br>
            <a:r>
              <a:rPr lang="da-DK" dirty="0" smtClean="0"/>
              <a:t> </a:t>
            </a:r>
            <a:endParaRPr lang="da-DK" dirty="0"/>
          </a:p>
        </p:txBody>
      </p:sp>
      <p:pic>
        <p:nvPicPr>
          <p:cNvPr id="1028" name="Picture 4" descr="adopterkategorier"/>
          <p:cNvPicPr>
            <a:picLocks noChangeAspect="1" noChangeArrowheads="1"/>
          </p:cNvPicPr>
          <p:nvPr/>
        </p:nvPicPr>
        <p:blipFill rotWithShape="1">
          <a:blip r:embed="rId3">
            <a:extLst>
              <a:ext uri="{28A0092B-C50C-407E-A947-70E740481C1C}">
                <a14:useLocalDpi xmlns:a14="http://schemas.microsoft.com/office/drawing/2010/main" val="0"/>
              </a:ext>
            </a:extLst>
          </a:blip>
          <a:srcRect b="33612"/>
          <a:stretch/>
        </p:blipFill>
        <p:spPr bwMode="auto">
          <a:xfrm>
            <a:off x="1475656" y="2492896"/>
            <a:ext cx="6192688" cy="2785878"/>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1547664" y="5373216"/>
            <a:ext cx="1872208" cy="369332"/>
          </a:xfrm>
          <a:prstGeom prst="rect">
            <a:avLst/>
          </a:prstGeom>
          <a:noFill/>
        </p:spPr>
        <p:txBody>
          <a:bodyPr wrap="square" rtlCol="0">
            <a:spAutoFit/>
          </a:bodyPr>
          <a:lstStyle/>
          <a:p>
            <a:r>
              <a:rPr lang="da-DK" dirty="0" smtClean="0"/>
              <a:t>Rogers, 1995</a:t>
            </a:r>
            <a:endParaRPr lang="da-DK" dirty="0"/>
          </a:p>
        </p:txBody>
      </p:sp>
      <p:sp>
        <p:nvSpPr>
          <p:cNvPr id="6"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r>
              <a:rPr lang="da-DK" altLang="da-DK" sz="900" dirty="0">
                <a:solidFill>
                  <a:schemeClr val="accent2"/>
                </a:solidFill>
              </a:rPr>
              <a:t>9</a:t>
            </a:r>
            <a:r>
              <a:rPr lang="da-DK" altLang="da-DK" sz="900" dirty="0" smtClean="0">
                <a:solidFill>
                  <a:schemeClr val="accent2"/>
                </a:solidFill>
              </a:rPr>
              <a:t>  </a:t>
            </a:r>
            <a:r>
              <a:rPr lang="da-DK" altLang="da-DK" sz="900" dirty="0" smtClean="0">
                <a:solidFill>
                  <a:schemeClr val="accent2"/>
                </a:solidFill>
              </a:rPr>
              <a:t>▪  </a:t>
            </a:r>
            <a:r>
              <a:rPr lang="da-DK" altLang="da-DK" sz="900" dirty="0" smtClean="0">
                <a:solidFill>
                  <a:schemeClr val="accent2"/>
                </a:solidFill>
              </a:rPr>
              <a:t>Psykiatrien</a:t>
            </a:r>
            <a:endParaRPr lang="da-DK" altLang="da-DK" sz="900" dirty="0" smtClean="0">
              <a:solidFill>
                <a:schemeClr val="accent2"/>
              </a:solidFill>
            </a:endParaRPr>
          </a:p>
        </p:txBody>
      </p:sp>
    </p:spTree>
    <p:extLst>
      <p:ext uri="{BB962C8B-B14F-4D97-AF65-F5344CB8AC3E}">
        <p14:creationId xmlns:p14="http://schemas.microsoft.com/office/powerpoint/2010/main" val="29113643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Forstå psykologien&amp;quot;&quot;/&gt;&lt;property id=&quot;20307&quot; value=&quot;262&quot;/&gt;&lt;/object&gt;&lt;object type=&quot;3&quot; unique_id=&quot;11377&quot;&gt;&lt;property id=&quot;20148&quot; value=&quot;5&quot;/&gt;&lt;property id=&quot;20300&quot; value=&quot;Slide 23 - &amp;quot;System of profound Knowledge&amp;#x0D;&amp;#x0A;&amp;quot;&quot;/&gt;&lt;property id=&quot;20307&quot; value=&quot;265&quot;/&gt;&lt;/object&gt;&lt;object type=&quot;3&quot; unique_id=&quot;62148&quot;&gt;&lt;property id=&quot;20148&quot; value=&quot;5&quot;/&gt;&lt;property id=&quot;20300&quot; value=&quot;Slide 8 - &amp;quot;Forandringspsykologi&amp;quot;&quot;/&gt;&lt;property id=&quot;20307&quot; value=&quot;267&quot;/&gt;&lt;/object&gt;&lt;object type=&quot;3&quot; unique_id=&quot;62149&quot;&gt;&lt;property id=&quot;20148&quot; value=&quot;5&quot;/&gt;&lt;property id=&quot;20300&quot; value=&quot;Slide 5 - &amp;quot;&amp;#x0D;&amp;#x0A;&amp;quot;&quot;/&gt;&lt;property id=&quot;20307&quot; value=&quot;269&quot;/&gt;&lt;/object&gt;&lt;object type=&quot;3&quot; unique_id=&quot;62150&quot;&gt;&lt;property id=&quot;20148&quot; value=&quot;5&quot;/&gt;&lt;property id=&quot;20300&quot; value=&quot;Slide 9 - &amp;quot;1. Reaktioner på forandringer &amp;quot;&quot;/&gt;&lt;property id=&quot;20307&quot; value=&quot;270&quot;/&gt;&lt;/object&gt;&lt;object type=&quot;3&quot; unique_id=&quot;62151&quot;&gt;&lt;property id=&quot;20148&quot; value=&quot;5&quot;/&gt;&lt;property id=&quot;20300&quot; value=&quot;Slide 10 - &amp;quot;1. Reaktioner på forandringer&amp;#x0D;&amp;#x0A;&amp;quot;&quot;/&gt;&lt;property id=&quot;20307&quot; value=&quot;271&quot;/&gt;&lt;/object&gt;&lt;object type=&quot;3&quot; unique_id=&quot;62152&quot;&gt;&lt;property id=&quot;20148&quot; value=&quot;5&quot;/&gt;&lt;property id=&quot;20300&quot; value=&quot;Slide 2 - &amp;quot;Forandringspsykologi&amp;quot;&quot;/&gt;&lt;property id=&quot;20307&quot; value=&quot;268&quot;/&gt;&lt;/object&gt;&lt;object type=&quot;3&quot; unique_id=&quot;62156&quot;&gt;&lt;property id=&quot;20148&quot; value=&quot;5&quot;/&gt;&lt;property id=&quot;20300&quot; value=&quot;Slide 13 - &amp;quot;Indre motivation&amp;quot;&quot;/&gt;&lt;property id=&quot;20307&quot; value=&quot;283&quot;/&gt;&lt;/object&gt;&lt;object type=&quot;3&quot; unique_id=&quot;62157&quot;&gt;&lt;property id=&quot;20148&quot; value=&quot;5&quot;/&gt;&lt;property id=&quot;20300&quot; value=&quot;Slide 21 - &amp;quot;Fejringer i forbedringsarbejdet&amp;quot;&quot;/&gt;&lt;property id=&quot;20307&quot; value=&quot;284&quot;/&gt;&lt;/object&gt;&lt;object type=&quot;3&quot; unique_id=&quot;62158&quot;&gt;&lt;property id=&quot;20148&quot; value=&quot;5&quot;/&gt;&lt;property id=&quot;20300&quot; value=&quot;Slide 22 - &amp;quot;Samskabelse af forandringer&amp;quot;&quot;/&gt;&lt;property id=&quot;20307&quot; value=&quot;285&quot;/&gt;&lt;/object&gt;&lt;object type=&quot;3&quot; unique_id=&quot;62160&quot;&gt;&lt;property id=&quot;20148&quot; value=&quot;5&quot;/&gt;&lt;property id=&quot;20300&quot; value=&quot;Slide 6 - &amp;quot;Hvad skal der til for at vi ændrer adfærd?&amp;quot;&quot;/&gt;&lt;property id=&quot;20307&quot; value=&quot;281&quot;/&gt;&lt;/object&gt;&lt;object type=&quot;3&quot; unique_id=&quot;62443&quot;&gt;&lt;property id=&quot;20148&quot; value=&quot;5&quot;/&gt;&lt;property id=&quot;20300&quot; value=&quot;Slide 3 - &amp;quot;Hvorfor skal vi vide noget om forandringspsykologi?&amp;#x0D;&amp;#x0A;&amp;quot;&quot;/&gt;&lt;property id=&quot;20307&quot; value=&quot;287&quot;/&gt;&lt;/object&gt;&lt;object type=&quot;3&quot; unique_id=&quot;62444&quot;&gt;&lt;property id=&quot;20148&quot; value=&quot;5&quot;/&gt;&lt;property id=&quot;20300&quot; value=&quot;Slide 4 - &amp;quot;Forandringspsykologi&amp;quot;&quot;/&gt;&lt;property id=&quot;20307&quot; value=&quot;286&quot;/&gt;&lt;/object&gt;&lt;object type=&quot;3&quot; unique_id=&quot;62445&quot;&gt;&lt;property id=&quot;20148&quot; value=&quot;5&quot;/&gt;&lt;property id=&quot;20300&quot; value=&quot;Slide 7&quot;/&gt;&lt;property id=&quot;20307&quot; value=&quot;296&quot;/&gt;&lt;/object&gt;&lt;object type=&quot;3&quot; unique_id=&quot;62447&quot;&gt;&lt;property id=&quot;20148&quot; value=&quot;5&quot;/&gt;&lt;property id=&quot;20300&quot; value=&quot;Slide 12 - &amp;quot;Motivation &amp;quot;&quot;/&gt;&lt;property id=&quot;20307&quot; value=&quot;289&quot;/&gt;&lt;/object&gt;&lt;object type=&quot;3&quot; unique_id=&quot;62448&quot;&gt;&lt;property id=&quot;20148&quot; value=&quot;5&quot;/&gt;&lt;property id=&quot;20300&quot; value=&quot;Slide 14 - &amp;quot;Indre motivation i arbejdet&amp;quot;&quot;/&gt;&lt;property id=&quot;20307&quot; value=&quot;291&quot;/&gt;&lt;/object&gt;&lt;object type=&quot;3&quot; unique_id=&quot;62449&quot;&gt;&lt;property id=&quot;20148&quot; value=&quot;5&quot;/&gt;&lt;property id=&quot;20300&quot; value=&quot;Slide 15 - &amp;quot;Indre motivation i forbedringsarbejdet&amp;quot;&quot;/&gt;&lt;property id=&quot;20307&quot; value=&quot;290&quot;/&gt;&lt;/object&gt;&lt;object type=&quot;3&quot; unique_id=&quot;62450&quot;&gt;&lt;property id=&quot;20148&quot; value=&quot;5&quot;/&gt;&lt;property id=&quot;20300&quot; value=&quot;Slide 16 - &amp;quot;Hvordan fremmer vi indre motivation?&amp;quot;&quot;/&gt;&lt;property id=&quot;20307&quot; value=&quot;293&quot;/&gt;&lt;/object&gt;&lt;object type=&quot;3&quot; unique_id=&quot;62451&quot;&gt;&lt;property id=&quot;20148&quot; value=&quot;5&quot;/&gt;&lt;property id=&quot;20300&quot; value=&quot;Slide 18&quot;/&gt;&lt;property id=&quot;20307&quot; value=&quot;294&quot;/&gt;&lt;/object&gt;&lt;object type=&quot;3&quot; unique_id=&quot;62452&quot;&gt;&lt;property id=&quot;20148&quot; value=&quot;5&quot;/&gt;&lt;property id=&quot;20300&quot; value=&quot;Slide 17 - &amp;quot;Gør jeres data motiverende&amp;#x0D;&amp;#x0A;&amp;quot;&quot;/&gt;&lt;property id=&quot;20307&quot; value=&quot;295&quot;/&gt;&lt;/object&gt;&lt;object type=&quot;3&quot; unique_id=&quot;62477&quot;&gt;&lt;property id=&quot;20148&quot; value=&quot;5&quot;/&gt;&lt;property id=&quot;20300&quot; value=&quot;Slide 11 - &amp;quot;2. Handlekraft i forbedringsteams&amp;quot;&quot;/&gt;&lt;property id=&quot;20307&quot; value=&quot;297&quot;/&gt;&lt;/object&gt;&lt;object type=&quot;3&quot; unique_id=&quot;62525&quot;&gt;&lt;property id=&quot;20148&quot; value=&quot;5&quot;/&gt;&lt;property id=&quot;20300&quot; value=&quot;Slide 19&quot;/&gt;&lt;property id=&quot;20307&quot; value=&quot;298&quot;/&gt;&lt;/object&gt;&lt;object type=&quot;3&quot; unique_id=&quot;62551&quot;&gt;&lt;property id=&quot;20148&quot; value=&quot;5&quot;/&gt;&lt;property id=&quot;20300&quot; value=&quot;Slide 20&quot;/&gt;&lt;property id=&quot;20307&quot; value=&quot;299&quot;/&gt;&lt;/object&gt;&lt;/object&gt;&lt;object type=&quot;8&quot; unique_id=&quot;10012&quot;&gt;&lt;/object&gt;&lt;/object&gt;&lt;/database&gt;"/>
  <p:tag name="SECTOMILLISECCONVERTED" val="1"/>
</p:tagLst>
</file>

<file path=ppt/theme/theme1.xml><?xml version="1.0" encoding="utf-8"?>
<a:theme xmlns:a="http://schemas.openxmlformats.org/drawingml/2006/main" name="RM-petrol_v01">
  <a:themeElements>
    <a:clrScheme name="midt-petrol-grøn">
      <a:dk1>
        <a:srgbClr val="000000"/>
      </a:dk1>
      <a:lt1>
        <a:srgbClr val="FFFFFF"/>
      </a:lt1>
      <a:dk2>
        <a:srgbClr val="256575"/>
      </a:dk2>
      <a:lt2>
        <a:srgbClr val="E3DFD4"/>
      </a:lt2>
      <a:accent1>
        <a:srgbClr val="84715E"/>
      </a:accent1>
      <a:accent2>
        <a:srgbClr val="256575"/>
      </a:accent2>
      <a:accent3>
        <a:srgbClr val="990033"/>
      </a:accent3>
      <a:accent4>
        <a:srgbClr val="9B9B50"/>
      </a:accent4>
      <a:accent5>
        <a:srgbClr val="EFECE6"/>
      </a:accent5>
      <a:accent6>
        <a:srgbClr val="CCCC66"/>
      </a:accent6>
      <a:hlink>
        <a:srgbClr val="990033"/>
      </a:hlink>
      <a:folHlink>
        <a:srgbClr val="84715E"/>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2400" cap="rnd">
          <a:solidFill>
            <a:srgbClr val="990033"/>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RM-petrol_v01</Template>
  <TotalTime>127</TotalTime>
  <Words>1709</Words>
  <Application>Microsoft Office PowerPoint</Application>
  <PresentationFormat>Skærmshow (4:3)</PresentationFormat>
  <Paragraphs>213</Paragraphs>
  <Slides>22</Slides>
  <Notes>15</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22</vt:i4>
      </vt:variant>
    </vt:vector>
  </HeadingPairs>
  <TitlesOfParts>
    <vt:vector size="27" baseType="lpstr">
      <vt:lpstr>Arial</vt:lpstr>
      <vt:lpstr>Calibri</vt:lpstr>
      <vt:lpstr>Verdana</vt:lpstr>
      <vt:lpstr>Wingdings</vt:lpstr>
      <vt:lpstr>RM-petrol_v01</vt:lpstr>
      <vt:lpstr>Forstå psykologien</vt:lpstr>
      <vt:lpstr>Vi taler om forandringspsykologi</vt:lpstr>
      <vt:lpstr>Hvorfor skal vi vide noget om forandringspsykologi? </vt:lpstr>
      <vt:lpstr>Husk menneskene i forandringen</vt:lpstr>
      <vt:lpstr>Fakta gør det ikke alene </vt:lpstr>
      <vt:lpstr>Reflektér: Hvad er din erfaring? </vt:lpstr>
      <vt:lpstr>PowerPoint-præsentation</vt:lpstr>
      <vt:lpstr>Forandringspsykologi </vt:lpstr>
      <vt:lpstr>1. Reaktioner på forandringer  </vt:lpstr>
      <vt:lpstr>1. Reaktioner på forandringer </vt:lpstr>
      <vt:lpstr>2. Handlekraft i forbedringsteams </vt:lpstr>
      <vt:lpstr>Motivation  </vt:lpstr>
      <vt:lpstr>Indre motivation </vt:lpstr>
      <vt:lpstr>Indre motivation i arbejdet </vt:lpstr>
      <vt:lpstr>Indre motivation i forbedringsarbejdet</vt:lpstr>
      <vt:lpstr>Hvordan fremmer vi indre motivation?</vt:lpstr>
      <vt:lpstr>Gør jeres data motiverende </vt:lpstr>
      <vt:lpstr>Motivation: Brug patientcitater </vt:lpstr>
      <vt:lpstr>Fejringer i forbedringsarbejdet</vt:lpstr>
      <vt:lpstr>Samskabelse af forandringer </vt:lpstr>
      <vt:lpstr>System of profound Knowledge </vt:lpstr>
      <vt:lpstr>Få mere viden om forbedringsarbejde</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Birte Randeris</dc:creator>
  <cp:lastModifiedBy>Signe Valsgaard Bechmann</cp:lastModifiedBy>
  <cp:revision>68</cp:revision>
  <dcterms:created xsi:type="dcterms:W3CDTF">2020-03-23T09:57:22Z</dcterms:created>
  <dcterms:modified xsi:type="dcterms:W3CDTF">2020-09-10T09:00:04Z</dcterms:modified>
</cp:coreProperties>
</file>