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82" r:id="rId3"/>
    <p:sldId id="275" r:id="rId4"/>
    <p:sldId id="276" r:id="rId5"/>
    <p:sldId id="278" r:id="rId6"/>
    <p:sldId id="279" r:id="rId7"/>
    <p:sldId id="264" r:id="rId8"/>
  </p:sldIdLst>
  <p:sldSz cx="9144000" cy="6858000" type="screen4x3"/>
  <p:notesSz cx="6858000" cy="9144000"/>
  <p:custDataLst>
    <p:tags r:id="rId10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F27E-0455-4CC2-98F7-BB71D3DFDA74}" type="datetimeFigureOut">
              <a:rPr lang="da-DK" smtClean="0"/>
              <a:t>18-09-2020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70A35-78E3-44A8-8817-30F330E52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21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70A35-78E3-44A8-8817-30F330E52C31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083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999" y="792000"/>
            <a:ext cx="8784000" cy="558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skrive overskrift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dirty="0" smtClean="0"/>
              <a:t>Klik for at skrive tekst eller klik på ikon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Ø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831188"/>
            <a:ext cx="71977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0"/>
          <a:stretch/>
        </p:blipFill>
        <p:spPr>
          <a:xfrm>
            <a:off x="4454958" y="2349904"/>
            <a:ext cx="4981646" cy="4235708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0" y="1214324"/>
            <a:ext cx="1623974" cy="453183"/>
          </a:xfrm>
          <a:prstGeom prst="rect">
            <a:avLst/>
          </a:prstGeom>
          <a:solidFill>
            <a:srgbClr val="CCCC66"/>
          </a:solidFill>
        </p:spPr>
        <p:txBody>
          <a:bodyPr wrap="square" lIns="0" tIns="72000" rIns="180000" bIns="72000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2000" b="1" dirty="0" smtClean="0">
                <a:solidFill>
                  <a:schemeClr val="bg1"/>
                </a:solidFill>
              </a:rPr>
              <a:t>ØVELSE</a:t>
            </a:r>
          </a:p>
        </p:txBody>
      </p:sp>
    </p:spTree>
    <p:extLst>
      <p:ext uri="{BB962C8B-B14F-4D97-AF65-F5344CB8AC3E}">
        <p14:creationId xmlns:p14="http://schemas.microsoft.com/office/powerpoint/2010/main" val="108549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hvid kan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/>
          </p:nvPr>
        </p:nvSpPr>
        <p:spPr>
          <a:xfrm>
            <a:off x="180000" y="792000"/>
            <a:ext cx="8784000" cy="5580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billede 2"/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0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4000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55" name="Rektangel 54"/>
          <p:cNvSpPr/>
          <p:nvPr/>
        </p:nvSpPr>
        <p:spPr bwMode="auto">
          <a:xfrm>
            <a:off x="-2" y="5191379"/>
            <a:ext cx="9144002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0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 smtClean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 smtClean="0"/>
          </a:p>
        </p:txBody>
      </p:sp>
      <p:sp>
        <p:nvSpPr>
          <p:cNvPr id="30" name="Freeform 6"/>
          <p:cNvSpPr>
            <a:spLocks noEditPoints="1"/>
          </p:cNvSpPr>
          <p:nvPr/>
        </p:nvSpPr>
        <p:spPr bwMode="auto">
          <a:xfrm>
            <a:off x="1099928" y="5089779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05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6" y="1187450"/>
            <a:ext cx="770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7" y="2159000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kiatri.rm.dk/forbed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hallow focus photo of person writing on orange paper shee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0889" b="23752"/>
          <a:stretch/>
        </p:blipFill>
        <p:spPr bwMode="auto">
          <a:xfrm>
            <a:off x="179511" y="771896"/>
            <a:ext cx="8784977" cy="298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898525" y="3813175"/>
            <a:ext cx="7705923" cy="1439863"/>
          </a:xfrm>
        </p:spPr>
        <p:txBody>
          <a:bodyPr/>
          <a:lstStyle/>
          <a:p>
            <a:r>
              <a:rPr lang="da-DK" sz="2800" dirty="0" smtClean="0"/>
              <a:t>Trin for trin: </a:t>
            </a:r>
            <a:r>
              <a:rPr lang="da-DK" dirty="0" smtClean="0"/>
              <a:t>Få idéer til driverdiagrammet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Psykiatriens forbedringsværktøjskasse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6" name="Picture 2" descr="N:\Afdeling\POSADMIN\KOM\K-team\FORBEDRING TIL WWW\Figurer og logo\SPOK uden baggrund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2" r="32481"/>
          <a:stretch/>
        </p:blipFill>
        <p:spPr bwMode="auto">
          <a:xfrm>
            <a:off x="-1088908" y="2852936"/>
            <a:ext cx="36446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5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Inden du begynder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800" b="1" dirty="0"/>
              <a:t>Forberedelse</a:t>
            </a:r>
          </a:p>
          <a:p>
            <a:pPr marL="627062" lvl="1" indent="0">
              <a:buNone/>
            </a:pPr>
            <a:r>
              <a:rPr lang="da-DK" sz="1800" b="1" dirty="0"/>
              <a:t>Deltagere: </a:t>
            </a:r>
            <a:r>
              <a:rPr lang="da-DK" sz="1800" dirty="0"/>
              <a:t>Relevante ift. problemet, fx kolleger, ledelse, </a:t>
            </a:r>
            <a:r>
              <a:rPr lang="da-DK" sz="1800" dirty="0" smtClean="0"/>
              <a:t>samarbejdspartnere og patienter</a:t>
            </a:r>
            <a:r>
              <a:rPr lang="da-DK" sz="1800" dirty="0" smtClean="0"/>
              <a:t>.</a:t>
            </a:r>
            <a:endParaRPr lang="da-DK" sz="1800" dirty="0"/>
          </a:p>
          <a:p>
            <a:pPr marL="627062" lvl="1" indent="0">
              <a:buNone/>
            </a:pPr>
            <a:r>
              <a:rPr lang="da-DK" sz="1800" b="1" dirty="0"/>
              <a:t>Materialer:</a:t>
            </a:r>
            <a:r>
              <a:rPr lang="da-DK" sz="1800" dirty="0"/>
              <a:t> Post-</a:t>
            </a:r>
            <a:r>
              <a:rPr lang="da-DK" sz="1800" dirty="0" err="1"/>
              <a:t>its</a:t>
            </a:r>
            <a:r>
              <a:rPr lang="da-DK" sz="1800" dirty="0"/>
              <a:t>, tuscher, ”</a:t>
            </a:r>
            <a:r>
              <a:rPr lang="da-DK" sz="1800" dirty="0" err="1"/>
              <a:t>dots</a:t>
            </a:r>
            <a:r>
              <a:rPr lang="da-DK" sz="1800" dirty="0" smtClean="0"/>
              <a:t>”</a:t>
            </a:r>
          </a:p>
          <a:p>
            <a:endParaRPr lang="da-DK" sz="1800" dirty="0"/>
          </a:p>
          <a:p>
            <a:endParaRPr lang="da-DK" sz="18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da-DK" sz="1800" b="1" dirty="0" smtClean="0"/>
          </a:p>
          <a:p>
            <a:pPr marL="0" indent="0">
              <a:buNone/>
              <a:defRPr/>
            </a:pPr>
            <a:endParaRPr lang="da-DK" sz="1800" b="1" dirty="0"/>
          </a:p>
          <a:p>
            <a:pPr marL="0" indent="0">
              <a:buNone/>
              <a:defRPr/>
            </a:pPr>
            <a:endParaRPr lang="da-DK" sz="1800" b="1" dirty="0" smtClean="0"/>
          </a:p>
          <a:p>
            <a:pPr marL="0" indent="0">
              <a:buNone/>
              <a:defRPr/>
            </a:pPr>
            <a:endParaRPr lang="da-DK" sz="1800" b="1" dirty="0"/>
          </a:p>
          <a:p>
            <a:pPr marL="0" indent="0">
              <a:buNone/>
              <a:defRPr/>
            </a:pPr>
            <a:endParaRPr lang="da-DK" sz="1800" b="1" dirty="0" smtClean="0"/>
          </a:p>
          <a:p>
            <a:pPr marL="0" indent="0">
              <a:buNone/>
              <a:defRPr/>
            </a:pPr>
            <a:endParaRPr lang="da-DK" sz="1800" b="1" dirty="0"/>
          </a:p>
          <a:p>
            <a:pPr marL="0" indent="0">
              <a:buNone/>
              <a:defRPr/>
            </a:pPr>
            <a:endParaRPr lang="da-DK" sz="1800" b="1" dirty="0" smtClean="0"/>
          </a:p>
          <a:p>
            <a:pPr marL="0" indent="0">
              <a:buNone/>
              <a:defRPr/>
            </a:pPr>
            <a:endParaRPr lang="da-DK" sz="1800" b="1" dirty="0" smtClean="0"/>
          </a:p>
          <a:p>
            <a:pPr marL="0" indent="0">
              <a:buNone/>
              <a:defRPr/>
            </a:pPr>
            <a:r>
              <a:rPr lang="da-DK" sz="1800" b="1" dirty="0" smtClean="0"/>
              <a:t>Din opfølgning:</a:t>
            </a:r>
            <a:endParaRPr lang="da-DK" sz="1800" b="1" dirty="0"/>
          </a:p>
          <a:p>
            <a:pPr>
              <a:defRPr/>
            </a:pPr>
            <a:r>
              <a:rPr lang="da-DK" sz="1800" dirty="0"/>
              <a:t>Skriv idéerne i </a:t>
            </a:r>
            <a:r>
              <a:rPr lang="da-DK" sz="1800" dirty="0" smtClean="0"/>
              <a:t>driverdia-grammet og finjustér målet.</a:t>
            </a:r>
          </a:p>
          <a:p>
            <a:pPr>
              <a:defRPr/>
            </a:pPr>
            <a:r>
              <a:rPr lang="da-DK" sz="1800" dirty="0"/>
              <a:t>F</a:t>
            </a:r>
            <a:r>
              <a:rPr lang="da-DK" sz="1800" dirty="0" smtClean="0"/>
              <a:t>å </a:t>
            </a:r>
            <a:r>
              <a:rPr lang="da-DK" sz="1800" dirty="0"/>
              <a:t>driverdiagrammet godkendt af gruppen.</a:t>
            </a:r>
          </a:p>
          <a:p>
            <a:endParaRPr lang="da-DK" sz="1200" dirty="0"/>
          </a:p>
        </p:txBody>
      </p:sp>
      <p:grpSp>
        <p:nvGrpSpPr>
          <p:cNvPr id="6" name="Gruppe 5"/>
          <p:cNvGrpSpPr/>
          <p:nvPr/>
        </p:nvGrpSpPr>
        <p:grpSpPr>
          <a:xfrm>
            <a:off x="4644008" y="2724976"/>
            <a:ext cx="3600401" cy="1568120"/>
            <a:chOff x="4716016" y="3229033"/>
            <a:chExt cx="3600401" cy="1280088"/>
          </a:xfrm>
        </p:grpSpPr>
        <p:sp>
          <p:nvSpPr>
            <p:cNvPr id="7" name="Rektangel 6"/>
            <p:cNvSpPr/>
            <p:nvPr/>
          </p:nvSpPr>
          <p:spPr>
            <a:xfrm>
              <a:off x="4716016" y="3229033"/>
              <a:ext cx="3600401" cy="1280088"/>
            </a:xfrm>
            <a:prstGeom prst="rect">
              <a:avLst/>
            </a:prstGeom>
            <a:solidFill>
              <a:schemeClr val="accent2"/>
            </a:solidFill>
            <a:ln w="152400" cap="rnd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>
                <a:solidFill>
                  <a:srgbClr val="3F3018"/>
                </a:solidFill>
              </a:endParaRPr>
            </a:p>
          </p:txBody>
        </p:sp>
        <p:sp>
          <p:nvSpPr>
            <p:cNvPr id="8" name="Tekstboks 7"/>
            <p:cNvSpPr txBox="1"/>
            <p:nvPr/>
          </p:nvSpPr>
          <p:spPr>
            <a:xfrm>
              <a:off x="5033942" y="3430798"/>
              <a:ext cx="313845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b="1" dirty="0" smtClean="0">
                  <a:solidFill>
                    <a:schemeClr val="bg1"/>
                  </a:solidFill>
                </a:rPr>
                <a:t>Resultat: </a:t>
              </a:r>
              <a:r>
                <a:rPr lang="da-DK" dirty="0" smtClean="0">
                  <a:solidFill>
                    <a:schemeClr val="bg1"/>
                  </a:solidFill>
                </a:rPr>
                <a:t>kvalificerede </a:t>
              </a:r>
              <a:r>
                <a:rPr lang="da-DK" dirty="0">
                  <a:solidFill>
                    <a:schemeClr val="bg1"/>
                  </a:solidFill>
                </a:rPr>
                <a:t>idéer, der er samlet i temaer og prioriteret</a:t>
              </a:r>
              <a:r>
                <a:rPr lang="da-DK" dirty="0" smtClean="0">
                  <a:solidFill>
                    <a:schemeClr val="bg1"/>
                  </a:solidFill>
                </a:rPr>
                <a:t>.</a:t>
              </a:r>
              <a:endParaRPr lang="da-DK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Pladsholder til indhold 3"/>
          <p:cNvSpPr txBox="1">
            <a:spLocks/>
          </p:cNvSpPr>
          <p:nvPr/>
        </p:nvSpPr>
        <p:spPr bwMode="auto">
          <a:xfrm>
            <a:off x="755576" y="5288387"/>
            <a:ext cx="3600401" cy="89968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a-DK" sz="1800" b="1" kern="0" dirty="0" smtClean="0">
                <a:solidFill>
                  <a:schemeClr val="bg1"/>
                </a:solidFill>
              </a:rPr>
              <a:t>Varighed: </a:t>
            </a:r>
            <a:r>
              <a:rPr lang="da-DK" sz="1800" kern="0" dirty="0" smtClean="0">
                <a:solidFill>
                  <a:schemeClr val="bg1"/>
                </a:solidFill>
              </a:rPr>
              <a:t>ca. 1 time</a:t>
            </a:r>
            <a:endParaRPr lang="da-DK" sz="1800" kern="0" dirty="0">
              <a:solidFill>
                <a:schemeClr val="bg1"/>
              </a:solidFill>
            </a:endParaRPr>
          </a:p>
        </p:txBody>
      </p:sp>
      <p:grpSp>
        <p:nvGrpSpPr>
          <p:cNvPr id="15" name="Group 65"/>
          <p:cNvGrpSpPr>
            <a:grpSpLocks noChangeAspect="1"/>
          </p:cNvGrpSpPr>
          <p:nvPr/>
        </p:nvGrpSpPr>
        <p:grpSpPr bwMode="auto">
          <a:xfrm>
            <a:off x="848297" y="3113336"/>
            <a:ext cx="364024" cy="372831"/>
            <a:chOff x="1477" y="2340"/>
            <a:chExt cx="744" cy="762"/>
          </a:xfrm>
        </p:grpSpPr>
        <p:sp>
          <p:nvSpPr>
            <p:cNvPr id="16" name="Freeform 66"/>
            <p:cNvSpPr>
              <a:spLocks/>
            </p:cNvSpPr>
            <p:nvPr/>
          </p:nvSpPr>
          <p:spPr bwMode="auto">
            <a:xfrm>
              <a:off x="1552" y="2340"/>
              <a:ext cx="139" cy="129"/>
            </a:xfrm>
            <a:custGeom>
              <a:avLst/>
              <a:gdLst>
                <a:gd name="T0" fmla="*/ 53 w 105"/>
                <a:gd name="T1" fmla="*/ 98 h 98"/>
                <a:gd name="T2" fmla="*/ 105 w 105"/>
                <a:gd name="T3" fmla="*/ 45 h 98"/>
                <a:gd name="T4" fmla="*/ 60 w 105"/>
                <a:gd name="T5" fmla="*/ 0 h 98"/>
                <a:gd name="T6" fmla="*/ 0 w 105"/>
                <a:gd name="T7" fmla="*/ 45 h 98"/>
                <a:gd name="T8" fmla="*/ 53 w 105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8">
                  <a:moveTo>
                    <a:pt x="53" y="98"/>
                  </a:moveTo>
                  <a:cubicBezTo>
                    <a:pt x="82" y="98"/>
                    <a:pt x="105" y="74"/>
                    <a:pt x="105" y="45"/>
                  </a:cubicBezTo>
                  <a:cubicBezTo>
                    <a:pt x="105" y="16"/>
                    <a:pt x="90" y="0"/>
                    <a:pt x="60" y="0"/>
                  </a:cubicBezTo>
                  <a:cubicBezTo>
                    <a:pt x="31" y="0"/>
                    <a:pt x="0" y="16"/>
                    <a:pt x="0" y="45"/>
                  </a:cubicBezTo>
                  <a:cubicBezTo>
                    <a:pt x="0" y="74"/>
                    <a:pt x="24" y="98"/>
                    <a:pt x="53" y="98"/>
                  </a:cubicBez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7" name="Freeform 67"/>
            <p:cNvSpPr>
              <a:spLocks noEditPoints="1"/>
            </p:cNvSpPr>
            <p:nvPr/>
          </p:nvSpPr>
          <p:spPr bwMode="auto">
            <a:xfrm>
              <a:off x="1477" y="2476"/>
              <a:ext cx="337" cy="623"/>
            </a:xfrm>
            <a:custGeom>
              <a:avLst/>
              <a:gdLst>
                <a:gd name="T0" fmla="*/ 52 w 337"/>
                <a:gd name="T1" fmla="*/ 0 h 623"/>
                <a:gd name="T2" fmla="*/ 52 w 337"/>
                <a:gd name="T3" fmla="*/ 0 h 623"/>
                <a:gd name="T4" fmla="*/ 52 w 337"/>
                <a:gd name="T5" fmla="*/ 0 h 623"/>
                <a:gd name="T6" fmla="*/ 45 w 337"/>
                <a:gd name="T7" fmla="*/ 0 h 623"/>
                <a:gd name="T8" fmla="*/ 42 w 337"/>
                <a:gd name="T9" fmla="*/ 13 h 623"/>
                <a:gd name="T10" fmla="*/ 0 w 337"/>
                <a:gd name="T11" fmla="*/ 159 h 623"/>
                <a:gd name="T12" fmla="*/ 70 w 337"/>
                <a:gd name="T13" fmla="*/ 290 h 623"/>
                <a:gd name="T14" fmla="*/ 73 w 337"/>
                <a:gd name="T15" fmla="*/ 582 h 623"/>
                <a:gd name="T16" fmla="*/ 46 w 337"/>
                <a:gd name="T17" fmla="*/ 619 h 623"/>
                <a:gd name="T18" fmla="*/ 114 w 337"/>
                <a:gd name="T19" fmla="*/ 615 h 623"/>
                <a:gd name="T20" fmla="*/ 155 w 337"/>
                <a:gd name="T21" fmla="*/ 298 h 623"/>
                <a:gd name="T22" fmla="*/ 211 w 337"/>
                <a:gd name="T23" fmla="*/ 623 h 623"/>
                <a:gd name="T24" fmla="*/ 273 w 337"/>
                <a:gd name="T25" fmla="*/ 623 h 623"/>
                <a:gd name="T26" fmla="*/ 246 w 337"/>
                <a:gd name="T27" fmla="*/ 587 h 623"/>
                <a:gd name="T28" fmla="*/ 240 w 337"/>
                <a:gd name="T29" fmla="*/ 236 h 623"/>
                <a:gd name="T30" fmla="*/ 215 w 337"/>
                <a:gd name="T31" fmla="*/ 87 h 623"/>
                <a:gd name="T32" fmla="*/ 310 w 337"/>
                <a:gd name="T33" fmla="*/ 257 h 623"/>
                <a:gd name="T34" fmla="*/ 337 w 337"/>
                <a:gd name="T35" fmla="*/ 251 h 623"/>
                <a:gd name="T36" fmla="*/ 219 w 337"/>
                <a:gd name="T37" fmla="*/ 4 h 623"/>
                <a:gd name="T38" fmla="*/ 52 w 337"/>
                <a:gd name="T39" fmla="*/ 0 h 623"/>
                <a:gd name="T40" fmla="*/ 33 w 337"/>
                <a:gd name="T41" fmla="*/ 149 h 623"/>
                <a:gd name="T42" fmla="*/ 58 w 337"/>
                <a:gd name="T43" fmla="*/ 93 h 623"/>
                <a:gd name="T44" fmla="*/ 64 w 337"/>
                <a:gd name="T45" fmla="*/ 138 h 623"/>
                <a:gd name="T46" fmla="*/ 69 w 337"/>
                <a:gd name="T47" fmla="*/ 217 h 623"/>
                <a:gd name="T48" fmla="*/ 69 w 337"/>
                <a:gd name="T49" fmla="*/ 249 h 623"/>
                <a:gd name="T50" fmla="*/ 33 w 337"/>
                <a:gd name="T51" fmla="*/ 149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7" h="623">
                  <a:moveTo>
                    <a:pt x="52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45" y="0"/>
                  </a:lnTo>
                  <a:lnTo>
                    <a:pt x="42" y="13"/>
                  </a:lnTo>
                  <a:lnTo>
                    <a:pt x="0" y="159"/>
                  </a:lnTo>
                  <a:lnTo>
                    <a:pt x="70" y="290"/>
                  </a:lnTo>
                  <a:lnTo>
                    <a:pt x="73" y="582"/>
                  </a:lnTo>
                  <a:lnTo>
                    <a:pt x="46" y="619"/>
                  </a:lnTo>
                  <a:lnTo>
                    <a:pt x="114" y="615"/>
                  </a:lnTo>
                  <a:lnTo>
                    <a:pt x="155" y="298"/>
                  </a:lnTo>
                  <a:lnTo>
                    <a:pt x="211" y="623"/>
                  </a:lnTo>
                  <a:lnTo>
                    <a:pt x="273" y="623"/>
                  </a:lnTo>
                  <a:lnTo>
                    <a:pt x="246" y="587"/>
                  </a:lnTo>
                  <a:lnTo>
                    <a:pt x="240" y="236"/>
                  </a:lnTo>
                  <a:lnTo>
                    <a:pt x="215" y="87"/>
                  </a:lnTo>
                  <a:lnTo>
                    <a:pt x="310" y="257"/>
                  </a:lnTo>
                  <a:lnTo>
                    <a:pt x="337" y="251"/>
                  </a:lnTo>
                  <a:lnTo>
                    <a:pt x="219" y="4"/>
                  </a:lnTo>
                  <a:lnTo>
                    <a:pt x="52" y="0"/>
                  </a:lnTo>
                  <a:close/>
                  <a:moveTo>
                    <a:pt x="33" y="149"/>
                  </a:moveTo>
                  <a:lnTo>
                    <a:pt x="58" y="93"/>
                  </a:lnTo>
                  <a:lnTo>
                    <a:pt x="64" y="138"/>
                  </a:lnTo>
                  <a:lnTo>
                    <a:pt x="69" y="217"/>
                  </a:lnTo>
                  <a:lnTo>
                    <a:pt x="69" y="249"/>
                  </a:lnTo>
                  <a:lnTo>
                    <a:pt x="33" y="149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8" name="Freeform 68"/>
            <p:cNvSpPr>
              <a:spLocks/>
            </p:cNvSpPr>
            <p:nvPr/>
          </p:nvSpPr>
          <p:spPr bwMode="auto">
            <a:xfrm>
              <a:off x="1959" y="2341"/>
              <a:ext cx="140" cy="129"/>
            </a:xfrm>
            <a:custGeom>
              <a:avLst/>
              <a:gdLst>
                <a:gd name="T0" fmla="*/ 53 w 106"/>
                <a:gd name="T1" fmla="*/ 98 h 98"/>
                <a:gd name="T2" fmla="*/ 106 w 106"/>
                <a:gd name="T3" fmla="*/ 45 h 98"/>
                <a:gd name="T4" fmla="*/ 61 w 106"/>
                <a:gd name="T5" fmla="*/ 0 h 98"/>
                <a:gd name="T6" fmla="*/ 0 w 106"/>
                <a:gd name="T7" fmla="*/ 45 h 98"/>
                <a:gd name="T8" fmla="*/ 53 w 106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98">
                  <a:moveTo>
                    <a:pt x="53" y="98"/>
                  </a:moveTo>
                  <a:cubicBezTo>
                    <a:pt x="82" y="98"/>
                    <a:pt x="106" y="74"/>
                    <a:pt x="106" y="45"/>
                  </a:cubicBezTo>
                  <a:cubicBezTo>
                    <a:pt x="106" y="16"/>
                    <a:pt x="90" y="0"/>
                    <a:pt x="61" y="0"/>
                  </a:cubicBezTo>
                  <a:cubicBezTo>
                    <a:pt x="32" y="0"/>
                    <a:pt x="0" y="16"/>
                    <a:pt x="0" y="45"/>
                  </a:cubicBezTo>
                  <a:cubicBezTo>
                    <a:pt x="0" y="74"/>
                    <a:pt x="24" y="98"/>
                    <a:pt x="53" y="98"/>
                  </a:cubicBez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9" name="Freeform 69"/>
            <p:cNvSpPr>
              <a:spLocks/>
            </p:cNvSpPr>
            <p:nvPr/>
          </p:nvSpPr>
          <p:spPr bwMode="auto">
            <a:xfrm>
              <a:off x="1864" y="2478"/>
              <a:ext cx="357" cy="624"/>
            </a:xfrm>
            <a:custGeom>
              <a:avLst/>
              <a:gdLst>
                <a:gd name="T0" fmla="*/ 357 w 357"/>
                <a:gd name="T1" fmla="*/ 252 h 624"/>
                <a:gd name="T2" fmla="*/ 239 w 357"/>
                <a:gd name="T3" fmla="*/ 6 h 624"/>
                <a:gd name="T4" fmla="*/ 67 w 357"/>
                <a:gd name="T5" fmla="*/ 0 h 624"/>
                <a:gd name="T6" fmla="*/ 66 w 357"/>
                <a:gd name="T7" fmla="*/ 6 h 624"/>
                <a:gd name="T8" fmla="*/ 20 w 357"/>
                <a:gd name="T9" fmla="*/ 160 h 624"/>
                <a:gd name="T10" fmla="*/ 0 w 357"/>
                <a:gd name="T11" fmla="*/ 263 h 624"/>
                <a:gd name="T12" fmla="*/ 30 w 357"/>
                <a:gd name="T13" fmla="*/ 257 h 624"/>
                <a:gd name="T14" fmla="*/ 67 w 357"/>
                <a:gd name="T15" fmla="*/ 139 h 624"/>
                <a:gd name="T16" fmla="*/ 78 w 357"/>
                <a:gd name="T17" fmla="*/ 98 h 624"/>
                <a:gd name="T18" fmla="*/ 82 w 357"/>
                <a:gd name="T19" fmla="*/ 137 h 624"/>
                <a:gd name="T20" fmla="*/ 90 w 357"/>
                <a:gd name="T21" fmla="*/ 218 h 624"/>
                <a:gd name="T22" fmla="*/ 53 w 357"/>
                <a:gd name="T23" fmla="*/ 389 h 624"/>
                <a:gd name="T24" fmla="*/ 92 w 357"/>
                <a:gd name="T25" fmla="*/ 389 h 624"/>
                <a:gd name="T26" fmla="*/ 93 w 357"/>
                <a:gd name="T27" fmla="*/ 583 h 624"/>
                <a:gd name="T28" fmla="*/ 67 w 357"/>
                <a:gd name="T29" fmla="*/ 620 h 624"/>
                <a:gd name="T30" fmla="*/ 134 w 357"/>
                <a:gd name="T31" fmla="*/ 616 h 624"/>
                <a:gd name="T32" fmla="*/ 163 w 357"/>
                <a:gd name="T33" fmla="*/ 392 h 624"/>
                <a:gd name="T34" fmla="*/ 177 w 357"/>
                <a:gd name="T35" fmla="*/ 394 h 624"/>
                <a:gd name="T36" fmla="*/ 192 w 357"/>
                <a:gd name="T37" fmla="*/ 394 h 624"/>
                <a:gd name="T38" fmla="*/ 232 w 357"/>
                <a:gd name="T39" fmla="*/ 624 h 624"/>
                <a:gd name="T40" fmla="*/ 293 w 357"/>
                <a:gd name="T41" fmla="*/ 624 h 624"/>
                <a:gd name="T42" fmla="*/ 266 w 357"/>
                <a:gd name="T43" fmla="*/ 588 h 624"/>
                <a:gd name="T44" fmla="*/ 262 w 357"/>
                <a:gd name="T45" fmla="*/ 402 h 624"/>
                <a:gd name="T46" fmla="*/ 312 w 357"/>
                <a:gd name="T47" fmla="*/ 402 h 624"/>
                <a:gd name="T48" fmla="*/ 260 w 357"/>
                <a:gd name="T49" fmla="*/ 238 h 624"/>
                <a:gd name="T50" fmla="*/ 235 w 357"/>
                <a:gd name="T51" fmla="*/ 87 h 624"/>
                <a:gd name="T52" fmla="*/ 331 w 357"/>
                <a:gd name="T53" fmla="*/ 259 h 624"/>
                <a:gd name="T54" fmla="*/ 357 w 357"/>
                <a:gd name="T55" fmla="*/ 252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57" h="624">
                  <a:moveTo>
                    <a:pt x="357" y="252"/>
                  </a:moveTo>
                  <a:lnTo>
                    <a:pt x="239" y="6"/>
                  </a:lnTo>
                  <a:lnTo>
                    <a:pt x="67" y="0"/>
                  </a:lnTo>
                  <a:lnTo>
                    <a:pt x="66" y="6"/>
                  </a:lnTo>
                  <a:lnTo>
                    <a:pt x="20" y="160"/>
                  </a:lnTo>
                  <a:lnTo>
                    <a:pt x="0" y="263"/>
                  </a:lnTo>
                  <a:lnTo>
                    <a:pt x="30" y="257"/>
                  </a:lnTo>
                  <a:lnTo>
                    <a:pt x="67" y="139"/>
                  </a:lnTo>
                  <a:lnTo>
                    <a:pt x="78" y="98"/>
                  </a:lnTo>
                  <a:lnTo>
                    <a:pt x="82" y="137"/>
                  </a:lnTo>
                  <a:lnTo>
                    <a:pt x="90" y="218"/>
                  </a:lnTo>
                  <a:lnTo>
                    <a:pt x="53" y="389"/>
                  </a:lnTo>
                  <a:lnTo>
                    <a:pt x="92" y="389"/>
                  </a:lnTo>
                  <a:lnTo>
                    <a:pt x="93" y="583"/>
                  </a:lnTo>
                  <a:lnTo>
                    <a:pt x="67" y="620"/>
                  </a:lnTo>
                  <a:lnTo>
                    <a:pt x="134" y="616"/>
                  </a:lnTo>
                  <a:lnTo>
                    <a:pt x="163" y="392"/>
                  </a:lnTo>
                  <a:lnTo>
                    <a:pt x="177" y="394"/>
                  </a:lnTo>
                  <a:lnTo>
                    <a:pt x="192" y="394"/>
                  </a:lnTo>
                  <a:lnTo>
                    <a:pt x="232" y="624"/>
                  </a:lnTo>
                  <a:lnTo>
                    <a:pt x="293" y="624"/>
                  </a:lnTo>
                  <a:lnTo>
                    <a:pt x="266" y="588"/>
                  </a:lnTo>
                  <a:lnTo>
                    <a:pt x="262" y="402"/>
                  </a:lnTo>
                  <a:lnTo>
                    <a:pt x="312" y="402"/>
                  </a:lnTo>
                  <a:lnTo>
                    <a:pt x="260" y="238"/>
                  </a:lnTo>
                  <a:lnTo>
                    <a:pt x="235" y="87"/>
                  </a:lnTo>
                  <a:lnTo>
                    <a:pt x="331" y="259"/>
                  </a:lnTo>
                  <a:lnTo>
                    <a:pt x="357" y="252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</p:grpSp>
      <p:sp>
        <p:nvSpPr>
          <p:cNvPr id="20" name="Freeform 14"/>
          <p:cNvSpPr>
            <a:spLocks noEditPoints="1"/>
          </p:cNvSpPr>
          <p:nvPr/>
        </p:nvSpPr>
        <p:spPr bwMode="auto">
          <a:xfrm>
            <a:off x="776966" y="4509120"/>
            <a:ext cx="482666" cy="416681"/>
          </a:xfrm>
          <a:custGeom>
            <a:avLst/>
            <a:gdLst>
              <a:gd name="T0" fmla="*/ 592 w 809"/>
              <a:gd name="T1" fmla="*/ 414 h 612"/>
              <a:gd name="T2" fmla="*/ 161 w 809"/>
              <a:gd name="T3" fmla="*/ 56 h 612"/>
              <a:gd name="T4" fmla="*/ 14 w 809"/>
              <a:gd name="T5" fmla="*/ 0 h 612"/>
              <a:gd name="T6" fmla="*/ 129 w 809"/>
              <a:gd name="T7" fmla="*/ 32 h 612"/>
              <a:gd name="T8" fmla="*/ 161 w 809"/>
              <a:gd name="T9" fmla="*/ 88 h 612"/>
              <a:gd name="T10" fmla="*/ 574 w 809"/>
              <a:gd name="T11" fmla="*/ 382 h 612"/>
              <a:gd name="T12" fmla="*/ 161 w 809"/>
              <a:gd name="T13" fmla="*/ 88 h 612"/>
              <a:gd name="T14" fmla="*/ 224 w 809"/>
              <a:gd name="T15" fmla="*/ 154 h 612"/>
              <a:gd name="T16" fmla="*/ 280 w 809"/>
              <a:gd name="T17" fmla="*/ 210 h 612"/>
              <a:gd name="T18" fmla="*/ 333 w 809"/>
              <a:gd name="T19" fmla="*/ 153 h 612"/>
              <a:gd name="T20" fmla="*/ 394 w 809"/>
              <a:gd name="T21" fmla="*/ 213 h 612"/>
              <a:gd name="T22" fmla="*/ 333 w 809"/>
              <a:gd name="T23" fmla="*/ 153 h 612"/>
              <a:gd name="T24" fmla="*/ 440 w 809"/>
              <a:gd name="T25" fmla="*/ 155 h 612"/>
              <a:gd name="T26" fmla="*/ 496 w 809"/>
              <a:gd name="T27" fmla="*/ 211 h 612"/>
              <a:gd name="T28" fmla="*/ 606 w 809"/>
              <a:gd name="T29" fmla="*/ 155 h 612"/>
              <a:gd name="T30" fmla="*/ 545 w 809"/>
              <a:gd name="T31" fmla="*/ 214 h 612"/>
              <a:gd name="T32" fmla="*/ 606 w 809"/>
              <a:gd name="T33" fmla="*/ 155 h 612"/>
              <a:gd name="T34" fmla="*/ 280 w 809"/>
              <a:gd name="T35" fmla="*/ 320 h 612"/>
              <a:gd name="T36" fmla="*/ 224 w 809"/>
              <a:gd name="T37" fmla="*/ 265 h 612"/>
              <a:gd name="T38" fmla="*/ 333 w 809"/>
              <a:gd name="T39" fmla="*/ 264 h 612"/>
              <a:gd name="T40" fmla="*/ 391 w 809"/>
              <a:gd name="T41" fmla="*/ 322 h 612"/>
              <a:gd name="T42" fmla="*/ 333 w 809"/>
              <a:gd name="T43" fmla="*/ 264 h 612"/>
              <a:gd name="T44" fmla="*/ 497 w 809"/>
              <a:gd name="T45" fmla="*/ 320 h 612"/>
              <a:gd name="T46" fmla="*/ 441 w 809"/>
              <a:gd name="T47" fmla="*/ 265 h 612"/>
              <a:gd name="T48" fmla="*/ 162 w 809"/>
              <a:gd name="T49" fmla="*/ 448 h 612"/>
              <a:gd name="T50" fmla="*/ 87 w 809"/>
              <a:gd name="T51" fmla="*/ 585 h 612"/>
              <a:gd name="T52" fmla="*/ 146 w 809"/>
              <a:gd name="T53" fmla="*/ 612 h 612"/>
              <a:gd name="T54" fmla="*/ 235 w 809"/>
              <a:gd name="T55" fmla="*/ 534 h 612"/>
              <a:gd name="T56" fmla="*/ 162 w 809"/>
              <a:gd name="T57" fmla="*/ 448 h 612"/>
              <a:gd name="T58" fmla="*/ 186 w 809"/>
              <a:gd name="T59" fmla="*/ 569 h 612"/>
              <a:gd name="T60" fmla="*/ 108 w 809"/>
              <a:gd name="T61" fmla="*/ 567 h 612"/>
              <a:gd name="T62" fmla="*/ 159 w 809"/>
              <a:gd name="T63" fmla="*/ 476 h 612"/>
              <a:gd name="T64" fmla="*/ 196 w 809"/>
              <a:gd name="T65" fmla="*/ 492 h 612"/>
              <a:gd name="T66" fmla="*/ 207 w 809"/>
              <a:gd name="T67" fmla="*/ 530 h 612"/>
              <a:gd name="T68" fmla="*/ 456 w 809"/>
              <a:gd name="T69" fmla="*/ 585 h 612"/>
              <a:gd name="T70" fmla="*/ 573 w 809"/>
              <a:gd name="T71" fmla="*/ 590 h 612"/>
              <a:gd name="T72" fmla="*/ 587 w 809"/>
              <a:gd name="T73" fmla="*/ 474 h 612"/>
              <a:gd name="T74" fmla="*/ 576 w 809"/>
              <a:gd name="T75" fmla="*/ 530 h 612"/>
              <a:gd name="T76" fmla="*/ 478 w 809"/>
              <a:gd name="T77" fmla="*/ 567 h 612"/>
              <a:gd name="T78" fmla="*/ 528 w 809"/>
              <a:gd name="T79" fmla="*/ 476 h 612"/>
              <a:gd name="T80" fmla="*/ 576 w 809"/>
              <a:gd name="T81" fmla="*/ 53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09" h="612">
                <a:moveTo>
                  <a:pt x="129" y="414"/>
                </a:moveTo>
                <a:cubicBezTo>
                  <a:pt x="592" y="414"/>
                  <a:pt x="592" y="414"/>
                  <a:pt x="592" y="414"/>
                </a:cubicBezTo>
                <a:cubicBezTo>
                  <a:pt x="809" y="46"/>
                  <a:pt x="809" y="46"/>
                  <a:pt x="809" y="46"/>
                </a:cubicBezTo>
                <a:cubicBezTo>
                  <a:pt x="161" y="56"/>
                  <a:pt x="161" y="56"/>
                  <a:pt x="161" y="56"/>
                </a:cubicBezTo>
                <a:cubicBezTo>
                  <a:pt x="161" y="0"/>
                  <a:pt x="161" y="0"/>
                  <a:pt x="161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129" y="32"/>
                  <a:pt x="129" y="32"/>
                  <a:pt x="129" y="32"/>
                </a:cubicBezTo>
                <a:lnTo>
                  <a:pt x="129" y="414"/>
                </a:lnTo>
                <a:close/>
                <a:moveTo>
                  <a:pt x="161" y="88"/>
                </a:moveTo>
                <a:cubicBezTo>
                  <a:pt x="721" y="87"/>
                  <a:pt x="721" y="87"/>
                  <a:pt x="721" y="87"/>
                </a:cubicBezTo>
                <a:cubicBezTo>
                  <a:pt x="574" y="382"/>
                  <a:pt x="574" y="382"/>
                  <a:pt x="574" y="382"/>
                </a:cubicBezTo>
                <a:cubicBezTo>
                  <a:pt x="161" y="382"/>
                  <a:pt x="161" y="382"/>
                  <a:pt x="161" y="382"/>
                </a:cubicBezTo>
                <a:lnTo>
                  <a:pt x="161" y="88"/>
                </a:lnTo>
                <a:close/>
                <a:moveTo>
                  <a:pt x="280" y="154"/>
                </a:moveTo>
                <a:cubicBezTo>
                  <a:pt x="224" y="154"/>
                  <a:pt x="224" y="154"/>
                  <a:pt x="224" y="154"/>
                </a:cubicBezTo>
                <a:cubicBezTo>
                  <a:pt x="219" y="212"/>
                  <a:pt x="219" y="212"/>
                  <a:pt x="219" y="212"/>
                </a:cubicBezTo>
                <a:cubicBezTo>
                  <a:pt x="280" y="210"/>
                  <a:pt x="280" y="210"/>
                  <a:pt x="280" y="210"/>
                </a:cubicBezTo>
                <a:lnTo>
                  <a:pt x="280" y="154"/>
                </a:lnTo>
                <a:close/>
                <a:moveTo>
                  <a:pt x="333" y="153"/>
                </a:moveTo>
                <a:cubicBezTo>
                  <a:pt x="333" y="208"/>
                  <a:pt x="333" y="208"/>
                  <a:pt x="333" y="208"/>
                </a:cubicBezTo>
                <a:cubicBezTo>
                  <a:pt x="394" y="213"/>
                  <a:pt x="394" y="213"/>
                  <a:pt x="394" y="213"/>
                </a:cubicBezTo>
                <a:cubicBezTo>
                  <a:pt x="389" y="153"/>
                  <a:pt x="389" y="153"/>
                  <a:pt x="389" y="153"/>
                </a:cubicBezTo>
                <a:lnTo>
                  <a:pt x="333" y="153"/>
                </a:lnTo>
                <a:close/>
                <a:moveTo>
                  <a:pt x="496" y="155"/>
                </a:moveTo>
                <a:cubicBezTo>
                  <a:pt x="440" y="155"/>
                  <a:pt x="440" y="155"/>
                  <a:pt x="440" y="155"/>
                </a:cubicBezTo>
                <a:cubicBezTo>
                  <a:pt x="435" y="215"/>
                  <a:pt x="435" y="215"/>
                  <a:pt x="435" y="215"/>
                </a:cubicBezTo>
                <a:cubicBezTo>
                  <a:pt x="496" y="211"/>
                  <a:pt x="496" y="211"/>
                  <a:pt x="496" y="211"/>
                </a:cubicBezTo>
                <a:lnTo>
                  <a:pt x="496" y="155"/>
                </a:lnTo>
                <a:close/>
                <a:moveTo>
                  <a:pt x="606" y="155"/>
                </a:moveTo>
                <a:cubicBezTo>
                  <a:pt x="550" y="155"/>
                  <a:pt x="550" y="155"/>
                  <a:pt x="550" y="155"/>
                </a:cubicBezTo>
                <a:cubicBezTo>
                  <a:pt x="545" y="214"/>
                  <a:pt x="545" y="214"/>
                  <a:pt x="545" y="214"/>
                </a:cubicBezTo>
                <a:cubicBezTo>
                  <a:pt x="606" y="211"/>
                  <a:pt x="606" y="211"/>
                  <a:pt x="606" y="211"/>
                </a:cubicBezTo>
                <a:lnTo>
                  <a:pt x="606" y="155"/>
                </a:lnTo>
                <a:close/>
                <a:moveTo>
                  <a:pt x="224" y="320"/>
                </a:moveTo>
                <a:cubicBezTo>
                  <a:pt x="280" y="320"/>
                  <a:pt x="280" y="320"/>
                  <a:pt x="280" y="320"/>
                </a:cubicBezTo>
                <a:cubicBezTo>
                  <a:pt x="286" y="265"/>
                  <a:pt x="286" y="265"/>
                  <a:pt x="286" y="265"/>
                </a:cubicBezTo>
                <a:cubicBezTo>
                  <a:pt x="224" y="265"/>
                  <a:pt x="224" y="265"/>
                  <a:pt x="224" y="265"/>
                </a:cubicBezTo>
                <a:lnTo>
                  <a:pt x="224" y="320"/>
                </a:lnTo>
                <a:close/>
                <a:moveTo>
                  <a:pt x="333" y="264"/>
                </a:moveTo>
                <a:cubicBezTo>
                  <a:pt x="333" y="320"/>
                  <a:pt x="333" y="320"/>
                  <a:pt x="333" y="320"/>
                </a:cubicBezTo>
                <a:cubicBezTo>
                  <a:pt x="391" y="322"/>
                  <a:pt x="391" y="322"/>
                  <a:pt x="391" y="322"/>
                </a:cubicBezTo>
                <a:cubicBezTo>
                  <a:pt x="389" y="264"/>
                  <a:pt x="389" y="264"/>
                  <a:pt x="389" y="264"/>
                </a:cubicBezTo>
                <a:lnTo>
                  <a:pt x="333" y="264"/>
                </a:lnTo>
                <a:close/>
                <a:moveTo>
                  <a:pt x="441" y="320"/>
                </a:moveTo>
                <a:cubicBezTo>
                  <a:pt x="497" y="320"/>
                  <a:pt x="497" y="320"/>
                  <a:pt x="497" y="320"/>
                </a:cubicBezTo>
                <a:cubicBezTo>
                  <a:pt x="502" y="262"/>
                  <a:pt x="502" y="262"/>
                  <a:pt x="502" y="262"/>
                </a:cubicBezTo>
                <a:cubicBezTo>
                  <a:pt x="441" y="265"/>
                  <a:pt x="441" y="265"/>
                  <a:pt x="441" y="265"/>
                </a:cubicBezTo>
                <a:lnTo>
                  <a:pt x="441" y="320"/>
                </a:lnTo>
                <a:close/>
                <a:moveTo>
                  <a:pt x="162" y="448"/>
                </a:moveTo>
                <a:cubicBezTo>
                  <a:pt x="140" y="447"/>
                  <a:pt x="118" y="455"/>
                  <a:pt x="101" y="469"/>
                </a:cubicBezTo>
                <a:cubicBezTo>
                  <a:pt x="65" y="500"/>
                  <a:pt x="59" y="552"/>
                  <a:pt x="87" y="585"/>
                </a:cubicBezTo>
                <a:cubicBezTo>
                  <a:pt x="101" y="602"/>
                  <a:pt x="121" y="611"/>
                  <a:pt x="143" y="612"/>
                </a:cubicBezTo>
                <a:cubicBezTo>
                  <a:pt x="144" y="612"/>
                  <a:pt x="145" y="612"/>
                  <a:pt x="146" y="612"/>
                </a:cubicBezTo>
                <a:cubicBezTo>
                  <a:pt x="167" y="612"/>
                  <a:pt x="187" y="604"/>
                  <a:pt x="204" y="590"/>
                </a:cubicBezTo>
                <a:cubicBezTo>
                  <a:pt x="221" y="576"/>
                  <a:pt x="232" y="556"/>
                  <a:pt x="235" y="534"/>
                </a:cubicBezTo>
                <a:cubicBezTo>
                  <a:pt x="238" y="512"/>
                  <a:pt x="232" y="491"/>
                  <a:pt x="218" y="474"/>
                </a:cubicBezTo>
                <a:cubicBezTo>
                  <a:pt x="204" y="458"/>
                  <a:pt x="184" y="449"/>
                  <a:pt x="162" y="448"/>
                </a:cubicBezTo>
                <a:close/>
                <a:moveTo>
                  <a:pt x="207" y="530"/>
                </a:moveTo>
                <a:cubicBezTo>
                  <a:pt x="205" y="545"/>
                  <a:pt x="198" y="559"/>
                  <a:pt x="186" y="569"/>
                </a:cubicBezTo>
                <a:cubicBezTo>
                  <a:pt x="174" y="579"/>
                  <a:pt x="159" y="584"/>
                  <a:pt x="144" y="584"/>
                </a:cubicBezTo>
                <a:cubicBezTo>
                  <a:pt x="130" y="583"/>
                  <a:pt x="117" y="577"/>
                  <a:pt x="108" y="567"/>
                </a:cubicBezTo>
                <a:cubicBezTo>
                  <a:pt x="90" y="546"/>
                  <a:pt x="95" y="511"/>
                  <a:pt x="119" y="491"/>
                </a:cubicBezTo>
                <a:cubicBezTo>
                  <a:pt x="131" y="481"/>
                  <a:pt x="145" y="476"/>
                  <a:pt x="159" y="476"/>
                </a:cubicBezTo>
                <a:cubicBezTo>
                  <a:pt x="159" y="476"/>
                  <a:pt x="160" y="476"/>
                  <a:pt x="161" y="476"/>
                </a:cubicBezTo>
                <a:cubicBezTo>
                  <a:pt x="175" y="476"/>
                  <a:pt x="188" y="482"/>
                  <a:pt x="196" y="492"/>
                </a:cubicBezTo>
                <a:cubicBezTo>
                  <a:pt x="196" y="492"/>
                  <a:pt x="196" y="492"/>
                  <a:pt x="196" y="492"/>
                </a:cubicBezTo>
                <a:cubicBezTo>
                  <a:pt x="205" y="503"/>
                  <a:pt x="209" y="516"/>
                  <a:pt x="207" y="530"/>
                </a:cubicBezTo>
                <a:close/>
                <a:moveTo>
                  <a:pt x="470" y="469"/>
                </a:moveTo>
                <a:cubicBezTo>
                  <a:pt x="434" y="500"/>
                  <a:pt x="428" y="552"/>
                  <a:pt x="456" y="585"/>
                </a:cubicBezTo>
                <a:cubicBezTo>
                  <a:pt x="471" y="603"/>
                  <a:pt x="493" y="612"/>
                  <a:pt x="516" y="612"/>
                </a:cubicBezTo>
                <a:cubicBezTo>
                  <a:pt x="536" y="612"/>
                  <a:pt x="556" y="605"/>
                  <a:pt x="573" y="590"/>
                </a:cubicBezTo>
                <a:cubicBezTo>
                  <a:pt x="590" y="576"/>
                  <a:pt x="601" y="556"/>
                  <a:pt x="604" y="534"/>
                </a:cubicBezTo>
                <a:cubicBezTo>
                  <a:pt x="607" y="512"/>
                  <a:pt x="601" y="491"/>
                  <a:pt x="587" y="474"/>
                </a:cubicBezTo>
                <a:cubicBezTo>
                  <a:pt x="559" y="441"/>
                  <a:pt x="506" y="439"/>
                  <a:pt x="470" y="469"/>
                </a:cubicBezTo>
                <a:close/>
                <a:moveTo>
                  <a:pt x="576" y="530"/>
                </a:moveTo>
                <a:cubicBezTo>
                  <a:pt x="575" y="545"/>
                  <a:pt x="567" y="559"/>
                  <a:pt x="555" y="569"/>
                </a:cubicBezTo>
                <a:cubicBezTo>
                  <a:pt x="531" y="590"/>
                  <a:pt x="496" y="589"/>
                  <a:pt x="478" y="567"/>
                </a:cubicBezTo>
                <a:cubicBezTo>
                  <a:pt x="459" y="546"/>
                  <a:pt x="464" y="511"/>
                  <a:pt x="489" y="491"/>
                </a:cubicBezTo>
                <a:cubicBezTo>
                  <a:pt x="500" y="481"/>
                  <a:pt x="514" y="476"/>
                  <a:pt x="528" y="476"/>
                </a:cubicBezTo>
                <a:cubicBezTo>
                  <a:pt x="543" y="476"/>
                  <a:pt x="556" y="481"/>
                  <a:pt x="566" y="492"/>
                </a:cubicBezTo>
                <a:cubicBezTo>
                  <a:pt x="575" y="503"/>
                  <a:pt x="578" y="516"/>
                  <a:pt x="576" y="530"/>
                </a:cubicBezTo>
                <a:close/>
              </a:path>
            </a:pathLst>
          </a:custGeom>
          <a:solidFill>
            <a:srgbClr val="464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1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7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1. Hvad er jeres problemstillinger?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1"/>
            <a:ext cx="3780000" cy="2062088"/>
          </a:xfrm>
        </p:spPr>
        <p:txBody>
          <a:bodyPr/>
          <a:lstStyle/>
          <a:p>
            <a:r>
              <a:rPr lang="da-DK" sz="2400" dirty="0"/>
              <a:t>Brainstorm for dig selv, skriv </a:t>
            </a:r>
            <a:r>
              <a:rPr lang="da-DK" sz="2400" dirty="0" smtClean="0"/>
              <a:t>1 idé pr. post it</a:t>
            </a:r>
            <a:endParaRPr lang="da-DK" sz="2400" dirty="0"/>
          </a:p>
        </p:txBody>
      </p:sp>
      <p:grpSp>
        <p:nvGrpSpPr>
          <p:cNvPr id="8" name="Gruppe 7"/>
          <p:cNvGrpSpPr/>
          <p:nvPr/>
        </p:nvGrpSpPr>
        <p:grpSpPr>
          <a:xfrm rot="21108050">
            <a:off x="5106662" y="3028387"/>
            <a:ext cx="1561827" cy="1550981"/>
            <a:chOff x="5021850" y="3978502"/>
            <a:chExt cx="1561827" cy="155098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850" y="3978502"/>
              <a:ext cx="1561827" cy="1550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kstboks 4"/>
            <p:cNvSpPr txBox="1"/>
            <p:nvPr/>
          </p:nvSpPr>
          <p:spPr>
            <a:xfrm>
              <a:off x="5220072" y="4571836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err="1" smtClean="0"/>
                <a:t>UTH’er</a:t>
              </a:r>
              <a:r>
                <a:rPr lang="da-DK" i="1" dirty="0" smtClean="0"/>
                <a:t>?</a:t>
              </a:r>
              <a:endParaRPr lang="da-DK" i="1" dirty="0"/>
            </a:p>
          </p:txBody>
        </p:sp>
      </p:grpSp>
      <p:grpSp>
        <p:nvGrpSpPr>
          <p:cNvPr id="11" name="Gruppe 10"/>
          <p:cNvGrpSpPr/>
          <p:nvPr/>
        </p:nvGrpSpPr>
        <p:grpSpPr>
          <a:xfrm>
            <a:off x="6772793" y="2780928"/>
            <a:ext cx="1561827" cy="1550981"/>
            <a:chOff x="7452320" y="2996952"/>
            <a:chExt cx="1561827" cy="1550981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2996952"/>
              <a:ext cx="1561827" cy="1550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kstboks 9"/>
            <p:cNvSpPr txBox="1"/>
            <p:nvPr/>
          </p:nvSpPr>
          <p:spPr>
            <a:xfrm>
              <a:off x="7668344" y="3140968"/>
              <a:ext cx="12241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Ulogisk/</a:t>
              </a:r>
            </a:p>
            <a:p>
              <a:r>
                <a:rPr lang="da-DK" i="1" dirty="0" smtClean="0"/>
                <a:t>bøvlet </a:t>
              </a:r>
              <a:r>
                <a:rPr lang="da-DK" i="1" dirty="0" err="1" smtClean="0"/>
                <a:t>arbejds-gang</a:t>
              </a:r>
              <a:r>
                <a:rPr lang="da-DK" i="1" dirty="0" smtClean="0"/>
                <a:t>?</a:t>
              </a:r>
              <a:endParaRPr lang="da-DK" i="1" dirty="0"/>
            </a:p>
          </p:txBody>
        </p:sp>
      </p:grpSp>
      <p:grpSp>
        <p:nvGrpSpPr>
          <p:cNvPr id="12" name="Gruppe 11"/>
          <p:cNvGrpSpPr/>
          <p:nvPr/>
        </p:nvGrpSpPr>
        <p:grpSpPr>
          <a:xfrm rot="829922">
            <a:off x="6268737" y="4509120"/>
            <a:ext cx="1561827" cy="1550981"/>
            <a:chOff x="6948264" y="4725144"/>
            <a:chExt cx="1561827" cy="155098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4725144"/>
              <a:ext cx="1561827" cy="1550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kstboks 12"/>
            <p:cNvSpPr txBox="1"/>
            <p:nvPr/>
          </p:nvSpPr>
          <p:spPr>
            <a:xfrm>
              <a:off x="7081105" y="5093568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err="1" smtClean="0"/>
                <a:t>Samar-bejde</a:t>
              </a:r>
              <a:r>
                <a:rPr lang="da-DK" i="1" dirty="0" smtClean="0"/>
                <a:t>?</a:t>
              </a:r>
              <a:endParaRPr lang="da-DK" i="1" dirty="0"/>
            </a:p>
          </p:txBody>
        </p:sp>
      </p:grpSp>
      <p:sp>
        <p:nvSpPr>
          <p:cNvPr id="18" name="Pladsholder til indhold 3"/>
          <p:cNvSpPr txBox="1">
            <a:spLocks/>
          </p:cNvSpPr>
          <p:nvPr/>
        </p:nvSpPr>
        <p:spPr bwMode="auto">
          <a:xfrm>
            <a:off x="755576" y="5890273"/>
            <a:ext cx="2088232" cy="49105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a-DK" sz="2400" kern="0" dirty="0" smtClean="0">
                <a:solidFill>
                  <a:schemeClr val="bg1"/>
                </a:solidFill>
              </a:rPr>
              <a:t>5 minutter</a:t>
            </a:r>
            <a:endParaRPr lang="da-DK" sz="2400" kern="0" dirty="0">
              <a:solidFill>
                <a:schemeClr val="bg1"/>
              </a:solidFill>
            </a:endParaRPr>
          </a:p>
        </p:txBody>
      </p:sp>
      <p:grpSp>
        <p:nvGrpSpPr>
          <p:cNvPr id="15" name="Gruppe 14"/>
          <p:cNvGrpSpPr/>
          <p:nvPr/>
        </p:nvGrpSpPr>
        <p:grpSpPr>
          <a:xfrm rot="21108050">
            <a:off x="3627639" y="4252523"/>
            <a:ext cx="1561827" cy="1550981"/>
            <a:chOff x="5021850" y="3978502"/>
            <a:chExt cx="1561827" cy="1550981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850" y="3978502"/>
              <a:ext cx="1561827" cy="1550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kstboks 18"/>
            <p:cNvSpPr txBox="1"/>
            <p:nvPr/>
          </p:nvSpPr>
          <p:spPr>
            <a:xfrm>
              <a:off x="5122662" y="4294841"/>
              <a:ext cx="13034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dirty="0" smtClean="0"/>
                <a:t>Patienter ønsker mere...?</a:t>
              </a:r>
              <a:endParaRPr lang="da-DK" i="1" dirty="0"/>
            </a:p>
          </p:txBody>
        </p:sp>
      </p:grpSp>
      <p:sp>
        <p:nvSpPr>
          <p:cNvPr id="20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7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2. Hvilke indsatser kan måske forbedre det?</a:t>
            </a:r>
            <a:endParaRPr lang="da-DK" dirty="0"/>
          </a:p>
        </p:txBody>
      </p:sp>
      <p:sp>
        <p:nvSpPr>
          <p:cNvPr id="11" name="Pladsholder til indhold 3"/>
          <p:cNvSpPr txBox="1">
            <a:spLocks/>
          </p:cNvSpPr>
          <p:nvPr/>
        </p:nvSpPr>
        <p:spPr bwMode="auto">
          <a:xfrm>
            <a:off x="755576" y="5890273"/>
            <a:ext cx="2088232" cy="49105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a-DK" sz="2400" kern="0" dirty="0" smtClean="0">
                <a:solidFill>
                  <a:schemeClr val="bg1"/>
                </a:solidFill>
              </a:rPr>
              <a:t>5 minutter</a:t>
            </a:r>
            <a:endParaRPr lang="da-DK" sz="2400" kern="0" dirty="0">
              <a:solidFill>
                <a:schemeClr val="bg1"/>
              </a:solidFill>
            </a:endParaRPr>
          </a:p>
        </p:txBody>
      </p:sp>
      <p:sp>
        <p:nvSpPr>
          <p:cNvPr id="17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1"/>
            <a:ext cx="4284910" cy="3430239"/>
          </a:xfrm>
        </p:spPr>
        <p:txBody>
          <a:bodyPr/>
          <a:lstStyle/>
          <a:p>
            <a:r>
              <a:rPr lang="da-DK" sz="2400" dirty="0"/>
              <a:t>Brainstorm for dig selv, skriv </a:t>
            </a:r>
            <a:r>
              <a:rPr lang="da-DK" sz="2400" dirty="0" smtClean="0"/>
              <a:t>1 idé pr. post it</a:t>
            </a:r>
          </a:p>
          <a:p>
            <a:r>
              <a:rPr lang="da-DK" sz="2400" dirty="0" smtClean="0"/>
              <a:t>Skriv så mange idéer som muligt!</a:t>
            </a:r>
          </a:p>
          <a:p>
            <a:endParaRPr lang="da-DK" sz="2400" dirty="0" smtClean="0"/>
          </a:p>
          <a:p>
            <a:endParaRPr lang="da-DK" dirty="0"/>
          </a:p>
        </p:txBody>
      </p:sp>
      <p:grpSp>
        <p:nvGrpSpPr>
          <p:cNvPr id="7" name="Gruppe 6"/>
          <p:cNvGrpSpPr/>
          <p:nvPr/>
        </p:nvGrpSpPr>
        <p:grpSpPr>
          <a:xfrm rot="21108050">
            <a:off x="5865337" y="3048873"/>
            <a:ext cx="2575001" cy="2146728"/>
            <a:chOff x="5021850" y="3978502"/>
            <a:chExt cx="1561827" cy="1550981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850" y="3978502"/>
              <a:ext cx="1561827" cy="1550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kstboks 9"/>
            <p:cNvSpPr txBox="1"/>
            <p:nvPr/>
          </p:nvSpPr>
          <p:spPr>
            <a:xfrm>
              <a:off x="5184879" y="4183433"/>
              <a:ext cx="1152128" cy="1067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i="1" smtClean="0"/>
                <a:t>Spørge </a:t>
              </a:r>
              <a:r>
                <a:rPr lang="da-DK" i="1" smtClean="0"/>
                <a:t>patienter om </a:t>
              </a:r>
              <a:r>
                <a:rPr lang="da-DK" i="1" dirty="0" smtClean="0"/>
                <a:t>oplevelsen af serveringen af aftensmaden</a:t>
              </a:r>
              <a:endParaRPr lang="da-DK" i="1" dirty="0"/>
            </a:p>
          </p:txBody>
        </p:sp>
      </p:grpSp>
      <p:grpSp>
        <p:nvGrpSpPr>
          <p:cNvPr id="12" name="Gruppe 11"/>
          <p:cNvGrpSpPr/>
          <p:nvPr/>
        </p:nvGrpSpPr>
        <p:grpSpPr>
          <a:xfrm rot="850160">
            <a:off x="3614794" y="4586900"/>
            <a:ext cx="2100237" cy="1853599"/>
            <a:chOff x="5021850" y="3978502"/>
            <a:chExt cx="1561827" cy="1550981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850" y="3978502"/>
              <a:ext cx="1561827" cy="1550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kstboks 13"/>
            <p:cNvSpPr txBox="1"/>
            <p:nvPr/>
          </p:nvSpPr>
          <p:spPr>
            <a:xfrm>
              <a:off x="5125464" y="4408755"/>
              <a:ext cx="1384561" cy="695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i="1" dirty="0" smtClean="0"/>
                <a:t>Hvem spørger til medicin-bivirkninger?</a:t>
              </a:r>
              <a:endParaRPr lang="da-DK" sz="1600" i="1" dirty="0"/>
            </a:p>
          </p:txBody>
        </p:sp>
      </p:grpSp>
      <p:sp>
        <p:nvSpPr>
          <p:cNvPr id="15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58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3. </a:t>
            </a:r>
            <a:r>
              <a:rPr lang="da-DK" dirty="0"/>
              <a:t>S</a:t>
            </a:r>
            <a:r>
              <a:rPr lang="da-DK" dirty="0" smtClean="0"/>
              <a:t>ortér jeres idéer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2159001"/>
            <a:ext cx="4788967" cy="39768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Læs alle idéer, spørg ind og forklar idéerne for hinanden.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Gruppér idéerne i temaer. Det er ok, at der kommer nye temaer undervejs og at flytte rundt på </a:t>
            </a:r>
            <a:r>
              <a:rPr lang="da-DK" dirty="0" smtClean="0"/>
              <a:t>post </a:t>
            </a:r>
            <a:r>
              <a:rPr lang="da-DK" dirty="0" err="1" smtClean="0"/>
              <a:t>its</a:t>
            </a:r>
            <a:r>
              <a:rPr lang="da-DK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smtClean="0"/>
              <a:t>Til slut: Lav en overskrift for hvert tema</a:t>
            </a:r>
          </a:p>
          <a:p>
            <a:pPr marL="514350" indent="-514350">
              <a:buFont typeface="+mj-lt"/>
              <a:buAutoNum type="alphaLcParenR"/>
            </a:pPr>
            <a:endParaRPr lang="da-DK" dirty="0"/>
          </a:p>
        </p:txBody>
      </p:sp>
      <p:pic>
        <p:nvPicPr>
          <p:cNvPr id="1026" name="Picture 2" descr="paper on w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04864"/>
            <a:ext cx="2729541" cy="409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ladsholder til indhold 3"/>
          <p:cNvSpPr txBox="1">
            <a:spLocks/>
          </p:cNvSpPr>
          <p:nvPr/>
        </p:nvSpPr>
        <p:spPr bwMode="auto">
          <a:xfrm>
            <a:off x="755576" y="5890273"/>
            <a:ext cx="2088232" cy="49105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a-DK" sz="2400" kern="0" dirty="0" smtClean="0">
                <a:solidFill>
                  <a:schemeClr val="bg1"/>
                </a:solidFill>
              </a:rPr>
              <a:t>45 minutter</a:t>
            </a:r>
            <a:endParaRPr lang="da-DK" sz="2400" kern="0" dirty="0">
              <a:solidFill>
                <a:schemeClr val="bg1"/>
              </a:solidFill>
            </a:endParaRPr>
          </a:p>
        </p:txBody>
      </p:sp>
      <p:sp>
        <p:nvSpPr>
          <p:cNvPr id="8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4. Prioritér jeres idéer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204865"/>
            <a:ext cx="4716958" cy="3685408"/>
          </a:xfrm>
        </p:spPr>
        <p:txBody>
          <a:bodyPr/>
          <a:lstStyle/>
          <a:p>
            <a:r>
              <a:rPr lang="da-DK" dirty="0" smtClean="0"/>
              <a:t>Fokusér på et tema eller en gruppe idéer.</a:t>
            </a:r>
          </a:p>
          <a:p>
            <a:r>
              <a:rPr lang="da-DK" dirty="0" smtClean="0"/>
              <a:t>Sæt hver en ”</a:t>
            </a:r>
            <a:r>
              <a:rPr lang="da-DK" dirty="0" err="1" smtClean="0"/>
              <a:t>dot</a:t>
            </a:r>
            <a:r>
              <a:rPr lang="da-DK" dirty="0" smtClean="0"/>
              <a:t>”/et kryds på den idé, som du mener, vil have højest værdi ift. jeres problemstilling. 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8" name="Pladsholder til indhold 3"/>
          <p:cNvSpPr txBox="1">
            <a:spLocks/>
          </p:cNvSpPr>
          <p:nvPr/>
        </p:nvSpPr>
        <p:spPr bwMode="auto">
          <a:xfrm>
            <a:off x="755576" y="5890273"/>
            <a:ext cx="2088232" cy="49105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a-DK" sz="2400" kern="0" dirty="0" smtClean="0">
                <a:solidFill>
                  <a:schemeClr val="bg1"/>
                </a:solidFill>
              </a:rPr>
              <a:t>5 minutter</a:t>
            </a:r>
            <a:endParaRPr lang="da-DK" sz="2400" kern="0" dirty="0">
              <a:solidFill>
                <a:schemeClr val="bg1"/>
              </a:solidFill>
            </a:endParaRPr>
          </a:p>
        </p:txBody>
      </p:sp>
      <p:pic>
        <p:nvPicPr>
          <p:cNvPr id="9" name="Picture 3" descr="H:\Temp\20200325_08253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4" r="13720"/>
          <a:stretch/>
        </p:blipFill>
        <p:spPr bwMode="auto">
          <a:xfrm rot="5400000">
            <a:off x="5037922" y="2887250"/>
            <a:ext cx="4094312" cy="272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Få mere viden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Besøg værktøjskassen på </a:t>
            </a:r>
            <a:r>
              <a:rPr lang="da-DK" dirty="0" smtClean="0">
                <a:hlinkClick r:id="rId2"/>
              </a:rPr>
              <a:t>www.psykiatri.rm.dk/forbedring</a:t>
            </a:r>
            <a:r>
              <a:rPr lang="da-DK" dirty="0" smtClean="0"/>
              <a:t> og </a:t>
            </a:r>
            <a:r>
              <a:rPr lang="da-DK" dirty="0" smtClean="0"/>
              <a:t>find bl.a.:</a:t>
            </a:r>
          </a:p>
          <a:p>
            <a:r>
              <a:rPr lang="da-DK" dirty="0" smtClean="0"/>
              <a:t>Introduktion til driverdiagrammer</a:t>
            </a:r>
          </a:p>
          <a:p>
            <a:r>
              <a:rPr lang="da-DK" dirty="0" smtClean="0"/>
              <a:t>Skabeloner til driverdiagrammer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5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1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rin for trin: Få idéer til driverdiagrammet&amp;quot;&quot;/&gt;&lt;property id=&quot;20307&quot; value=&quot;262&quot;/&gt;&lt;/object&gt;&lt;object type=&quot;3&quot; unique_id=&quot;10034&quot;&gt;&lt;property id=&quot;20148&quot; value=&quot;5&quot;/&gt;&lt;property id=&quot;20300&quot; value=&quot;Slide 7 - &amp;quot;Få mere viden&amp;quot;&quot;/&gt;&lt;property id=&quot;20307&quot; value=&quot;264&quot;/&gt;&lt;/object&gt;&lt;object type=&quot;3&quot; unique_id=&quot;10494&quot;&gt;&lt;property id=&quot;20148&quot; value=&quot;5&quot;/&gt;&lt;property id=&quot;20300&quot; value=&quot;Slide 3 - &amp;quot;1. Hvad er jeres problemstillinger?&amp;quot;&quot;/&gt;&lt;property id=&quot;20307&quot; value=&quot;275&quot;/&gt;&lt;/object&gt;&lt;object type=&quot;3&quot; unique_id=&quot;10495&quot;&gt;&lt;property id=&quot;20148&quot; value=&quot;5&quot;/&gt;&lt;property id=&quot;20300&quot; value=&quot;Slide 4 - &amp;quot;2. Hvilke indsatser kan måske forbedre det?&amp;quot;&quot;/&gt;&lt;property id=&quot;20307&quot; value=&quot;276&quot;/&gt;&lt;/object&gt;&lt;object type=&quot;3&quot; unique_id=&quot;10496&quot;&gt;&lt;property id=&quot;20148&quot; value=&quot;5&quot;/&gt;&lt;property id=&quot;20300&quot; value=&quot;Slide 5 - &amp;quot;3. Sortér jeres idéer&amp;quot;&quot;/&gt;&lt;property id=&quot;20307&quot; value=&quot;278&quot;/&gt;&lt;/object&gt;&lt;object type=&quot;3&quot; unique_id=&quot;10497&quot;&gt;&lt;property id=&quot;20148&quot; value=&quot;5&quot;/&gt;&lt;property id=&quot;20300&quot; value=&quot;Slide 6 - &amp;quot;4. Prioritér jeres idéer&amp;quot;&quot;/&gt;&lt;property id=&quot;20307&quot; value=&quot;279&quot;/&gt;&lt;/object&gt;&lt;object type=&quot;3&quot; unique_id=&quot;12349&quot;&gt;&lt;property id=&quot;20148&quot; value=&quot;5&quot;/&gt;&lt;property id=&quot;20300&quot; value=&quot;Slide 2 - &amp;quot;Inden du begynder&amp;quot;&quot;/&gt;&lt;property id=&quot;20307&quot; value=&quot;282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M-petrol_v01">
  <a:themeElements>
    <a:clrScheme name="midt-petrol-grøn">
      <a:dk1>
        <a:srgbClr val="000000"/>
      </a:dk1>
      <a:lt1>
        <a:srgbClr val="FFFFFF"/>
      </a:lt1>
      <a:dk2>
        <a:srgbClr val="256575"/>
      </a:dk2>
      <a:lt2>
        <a:srgbClr val="E3DFD4"/>
      </a:lt2>
      <a:accent1>
        <a:srgbClr val="84715E"/>
      </a:accent1>
      <a:accent2>
        <a:srgbClr val="256575"/>
      </a:accent2>
      <a:accent3>
        <a:srgbClr val="990033"/>
      </a:accent3>
      <a:accent4>
        <a:srgbClr val="9B9B50"/>
      </a:accent4>
      <a:accent5>
        <a:srgbClr val="EFECE6"/>
      </a:accent5>
      <a:accent6>
        <a:srgbClr val="CCCC66"/>
      </a:accent6>
      <a:hlink>
        <a:srgbClr val="990033"/>
      </a:hlink>
      <a:folHlink>
        <a:srgbClr val="84715E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2400" cap="rnd">
          <a:solidFill>
            <a:srgbClr val="990033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RM-petrol_v01</Template>
  <TotalTime>2</TotalTime>
  <Words>268</Words>
  <Application>Microsoft Office PowerPoint</Application>
  <PresentationFormat>Skærmshow (4:3)</PresentationFormat>
  <Paragraphs>55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Calibri</vt:lpstr>
      <vt:lpstr>Verdana</vt:lpstr>
      <vt:lpstr>Wingdings</vt:lpstr>
      <vt:lpstr>RM-petrol_v01</vt:lpstr>
      <vt:lpstr>Trin for trin: Få idéer til driverdiagrammet</vt:lpstr>
      <vt:lpstr>Inden du begynder</vt:lpstr>
      <vt:lpstr>1. Hvad er jeres problemstillinger?</vt:lpstr>
      <vt:lpstr>2. Hvilke indsatser kan måske forbedre det?</vt:lpstr>
      <vt:lpstr>3. Sortér jeres idéer</vt:lpstr>
      <vt:lpstr>4. Prioritér jeres idéer</vt:lpstr>
      <vt:lpstr>Få mere viden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Signe Valsgaard Bechmann</cp:lastModifiedBy>
  <cp:revision>26</cp:revision>
  <dcterms:created xsi:type="dcterms:W3CDTF">2020-03-23T09:57:22Z</dcterms:created>
  <dcterms:modified xsi:type="dcterms:W3CDTF">2020-09-18T11:14:21Z</dcterms:modified>
</cp:coreProperties>
</file>