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2" r:id="rId2"/>
    <p:sldId id="282" r:id="rId3"/>
    <p:sldId id="285" r:id="rId4"/>
    <p:sldId id="286" r:id="rId5"/>
    <p:sldId id="283" r:id="rId6"/>
    <p:sldId id="287" r:id="rId7"/>
  </p:sldIdLst>
  <p:sldSz cx="9144000" cy="6858000" type="screen4x3"/>
  <p:notesSz cx="6858000" cy="9144000"/>
  <p:custDataLst>
    <p:tags r:id="rId9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97860" autoAdjust="0"/>
  </p:normalViewPr>
  <p:slideViewPr>
    <p:cSldViewPr>
      <p:cViewPr>
        <p:scale>
          <a:sx n="70" d="100"/>
          <a:sy n="70" d="100"/>
        </p:scale>
        <p:origin x="-1110" y="228"/>
      </p:cViewPr>
      <p:guideLst>
        <p:guide orient="horz" pos="2160"/>
        <p:guide pos="4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0F27E-0455-4CC2-98F7-BB71D3DFDA74}" type="datetimeFigureOut">
              <a:rPr lang="da-DK" smtClean="0"/>
              <a:t>26-08-2020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70A35-78E3-44A8-8817-30F330E52C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211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  <a:defRPr/>
            </a:pPr>
            <a:r>
              <a:rPr lang="da-DK" dirty="0" smtClean="0"/>
              <a:t>Instruktion: </a:t>
            </a:r>
            <a:r>
              <a:rPr lang="da-DK" sz="1200" dirty="0" smtClean="0"/>
              <a:t>Alle får et stykke papir, forskellige størrelser, vægt af papir, evt. forskellige farver, som de skal folde til en papirsflyver.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da-DK" sz="1200" dirty="0" smtClean="0"/>
              <a:t>i løbet af 3 runder skal hver deltager få sit fly til at flyve så langt som muligt langs målebåndet, der ligger på gulvet.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da-DK" sz="1200" dirty="0" smtClean="0"/>
              <a:t>For hver runde noteres længden i et optegnet skema. Deltagerne skal se på egne data og lave noget om, hvis de tænker, at det kan gøre deres fly bedre.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0A35-78E3-44A8-8817-30F330E52C3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7999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Instruktion:</a:t>
            </a:r>
            <a:r>
              <a:rPr lang="da-DK" baseline="0" dirty="0" smtClean="0"/>
              <a:t> Giv dem 5-10 minutter til at summe sammen i mindre grupper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0A35-78E3-44A8-8817-30F330E52C31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7376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 smtClean="0"/>
              <a:t>Instruktion: udfordrer deltagerne på, hvordan de kan være sikre på, hvad der gjorde forskellen – lavede de muligvis flere ændringer på én gang?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0A35-78E3-44A8-8817-30F330E52C31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3859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9999" y="792000"/>
            <a:ext cx="8784000" cy="558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8994" name="Rectangle 8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E3DFD4"/>
                </a:solidFill>
              </a:defRPr>
            </a:lvl1pPr>
          </a:lstStyle>
          <a:p>
            <a:endParaRPr lang="da-DK"/>
          </a:p>
        </p:txBody>
      </p:sp>
      <p:sp>
        <p:nvSpPr>
          <p:cNvPr id="39024" name="Rectangle 1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98525" y="3813175"/>
            <a:ext cx="7377113" cy="1439863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4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98525" y="5397500"/>
            <a:ext cx="7377113" cy="719138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Klik for at skrive overskrift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dirty="0" smtClean="0"/>
              <a:t>Klik for at skrive tekst eller klik på ikon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122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Øvel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831188"/>
            <a:ext cx="7197725" cy="9144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40"/>
          <a:stretch/>
        </p:blipFill>
        <p:spPr>
          <a:xfrm>
            <a:off x="4454958" y="2349904"/>
            <a:ext cx="4981646" cy="4235708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0" y="1214324"/>
            <a:ext cx="1623974" cy="453183"/>
          </a:xfrm>
          <a:prstGeom prst="rect">
            <a:avLst/>
          </a:prstGeom>
          <a:solidFill>
            <a:srgbClr val="CCCC66"/>
          </a:solidFill>
        </p:spPr>
        <p:txBody>
          <a:bodyPr wrap="square" lIns="0" tIns="72000" rIns="180000" bIns="72000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1" dirty="0" smtClean="0">
                <a:solidFill>
                  <a:schemeClr val="bg1"/>
                </a:solidFill>
              </a:rPr>
              <a:t>ØVELSE</a:t>
            </a:r>
          </a:p>
        </p:txBody>
      </p:sp>
    </p:spTree>
    <p:extLst>
      <p:ext uri="{BB962C8B-B14F-4D97-AF65-F5344CB8AC3E}">
        <p14:creationId xmlns:p14="http://schemas.microsoft.com/office/powerpoint/2010/main" val="108549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hvid kan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/>
          </p:nvPr>
        </p:nvSpPr>
        <p:spPr>
          <a:xfrm>
            <a:off x="180000" y="792000"/>
            <a:ext cx="8784000" cy="5580000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948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å hele forma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billede 2"/>
          <p:cNvSpPr>
            <a:spLocks noGrp="1"/>
          </p:cNvSpPr>
          <p:nvPr>
            <p:ph type="pic" idx="1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807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19138" y="2159000"/>
            <a:ext cx="3780000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4000" y="2159000"/>
            <a:ext cx="3780000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18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467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54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ita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dsholder til billede 2"/>
          <p:cNvSpPr>
            <a:spLocks noGrp="1"/>
          </p:cNvSpPr>
          <p:nvPr>
            <p:ph type="pic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55" name="Rektangel 54"/>
          <p:cNvSpPr/>
          <p:nvPr/>
        </p:nvSpPr>
        <p:spPr bwMode="auto">
          <a:xfrm>
            <a:off x="-2" y="5191379"/>
            <a:ext cx="9144002" cy="1666621"/>
          </a:xfrm>
          <a:prstGeom prst="rect">
            <a:avLst/>
          </a:prstGeom>
          <a:solidFill>
            <a:schemeClr val="bg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2" name="Rectangle 1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930232" y="6256420"/>
            <a:ext cx="6840000" cy="359075"/>
          </a:xfrm>
        </p:spPr>
        <p:txBody>
          <a:bodyPr anchor="t"/>
          <a:lstStyle>
            <a:lvl1pPr marL="0" indent="0" algn="r">
              <a:buFont typeface="Wingdings" pitchFamily="2" charset="2"/>
              <a:buNone/>
              <a:defRPr lang="da-DK" sz="1600" b="0" i="1" baseline="0" smtClean="0">
                <a:solidFill>
                  <a:srgbClr val="424242"/>
                </a:solidFill>
                <a:effectLst/>
              </a:defRPr>
            </a:lvl1pPr>
          </a:lstStyle>
          <a:p>
            <a:pPr lvl="0"/>
            <a:r>
              <a:rPr lang="da-DK" altLang="da-DK" b="0" i="1" noProof="0" dirty="0" smtClean="0">
                <a:solidFill>
                  <a:srgbClr val="424242"/>
                </a:solidFill>
                <a:effectLst/>
                <a:latin typeface="+mj-lt"/>
              </a:rPr>
              <a:t>- citat af</a:t>
            </a:r>
            <a:endParaRPr lang="da-DK" altLang="da-DK" noProof="0" dirty="0" smtClean="0"/>
          </a:p>
        </p:txBody>
      </p:sp>
      <p:sp>
        <p:nvSpPr>
          <p:cNvPr id="30" name="Freeform 6"/>
          <p:cNvSpPr>
            <a:spLocks noEditPoints="1"/>
          </p:cNvSpPr>
          <p:nvPr/>
        </p:nvSpPr>
        <p:spPr bwMode="auto">
          <a:xfrm>
            <a:off x="1099928" y="5089779"/>
            <a:ext cx="234950" cy="203200"/>
          </a:xfrm>
          <a:custGeom>
            <a:avLst/>
            <a:gdLst>
              <a:gd name="T0" fmla="*/ 64 w 148"/>
              <a:gd name="T1" fmla="*/ 0 h 128"/>
              <a:gd name="T2" fmla="*/ 4 w 148"/>
              <a:gd name="T3" fmla="*/ 0 h 128"/>
              <a:gd name="T4" fmla="*/ 4 w 148"/>
              <a:gd name="T5" fmla="*/ 58 h 128"/>
              <a:gd name="T6" fmla="*/ 32 w 148"/>
              <a:gd name="T7" fmla="*/ 58 h 128"/>
              <a:gd name="T8" fmla="*/ 32 w 148"/>
              <a:gd name="T9" fmla="*/ 58 h 128"/>
              <a:gd name="T10" fmla="*/ 30 w 148"/>
              <a:gd name="T11" fmla="*/ 74 h 128"/>
              <a:gd name="T12" fmla="*/ 28 w 148"/>
              <a:gd name="T13" fmla="*/ 80 h 128"/>
              <a:gd name="T14" fmla="*/ 24 w 148"/>
              <a:gd name="T15" fmla="*/ 86 h 128"/>
              <a:gd name="T16" fmla="*/ 20 w 148"/>
              <a:gd name="T17" fmla="*/ 92 h 128"/>
              <a:gd name="T18" fmla="*/ 14 w 148"/>
              <a:gd name="T19" fmla="*/ 96 h 128"/>
              <a:gd name="T20" fmla="*/ 0 w 148"/>
              <a:gd name="T21" fmla="*/ 104 h 128"/>
              <a:gd name="T22" fmla="*/ 10 w 148"/>
              <a:gd name="T23" fmla="*/ 128 h 128"/>
              <a:gd name="T24" fmla="*/ 10 w 148"/>
              <a:gd name="T25" fmla="*/ 128 h 128"/>
              <a:gd name="T26" fmla="*/ 28 w 148"/>
              <a:gd name="T27" fmla="*/ 120 h 128"/>
              <a:gd name="T28" fmla="*/ 42 w 148"/>
              <a:gd name="T29" fmla="*/ 110 h 128"/>
              <a:gd name="T30" fmla="*/ 42 w 148"/>
              <a:gd name="T31" fmla="*/ 110 h 128"/>
              <a:gd name="T32" fmla="*/ 52 w 148"/>
              <a:gd name="T33" fmla="*/ 98 h 128"/>
              <a:gd name="T34" fmla="*/ 58 w 148"/>
              <a:gd name="T35" fmla="*/ 82 h 128"/>
              <a:gd name="T36" fmla="*/ 62 w 148"/>
              <a:gd name="T37" fmla="*/ 64 h 128"/>
              <a:gd name="T38" fmla="*/ 64 w 148"/>
              <a:gd name="T39" fmla="*/ 42 h 128"/>
              <a:gd name="T40" fmla="*/ 64 w 148"/>
              <a:gd name="T41" fmla="*/ 0 h 128"/>
              <a:gd name="T42" fmla="*/ 148 w 148"/>
              <a:gd name="T43" fmla="*/ 0 h 128"/>
              <a:gd name="T44" fmla="*/ 90 w 148"/>
              <a:gd name="T45" fmla="*/ 0 h 128"/>
              <a:gd name="T46" fmla="*/ 90 w 148"/>
              <a:gd name="T47" fmla="*/ 58 h 128"/>
              <a:gd name="T48" fmla="*/ 118 w 148"/>
              <a:gd name="T49" fmla="*/ 58 h 128"/>
              <a:gd name="T50" fmla="*/ 118 w 148"/>
              <a:gd name="T51" fmla="*/ 58 h 128"/>
              <a:gd name="T52" fmla="*/ 116 w 148"/>
              <a:gd name="T53" fmla="*/ 74 h 128"/>
              <a:gd name="T54" fmla="*/ 112 w 148"/>
              <a:gd name="T55" fmla="*/ 80 h 128"/>
              <a:gd name="T56" fmla="*/ 110 w 148"/>
              <a:gd name="T57" fmla="*/ 86 h 128"/>
              <a:gd name="T58" fmla="*/ 104 w 148"/>
              <a:gd name="T59" fmla="*/ 92 h 128"/>
              <a:gd name="T60" fmla="*/ 98 w 148"/>
              <a:gd name="T61" fmla="*/ 96 h 128"/>
              <a:gd name="T62" fmla="*/ 84 w 148"/>
              <a:gd name="T63" fmla="*/ 104 h 128"/>
              <a:gd name="T64" fmla="*/ 96 w 148"/>
              <a:gd name="T65" fmla="*/ 128 h 128"/>
              <a:gd name="T66" fmla="*/ 96 w 148"/>
              <a:gd name="T67" fmla="*/ 128 h 128"/>
              <a:gd name="T68" fmla="*/ 114 w 148"/>
              <a:gd name="T69" fmla="*/ 120 h 128"/>
              <a:gd name="T70" fmla="*/ 128 w 148"/>
              <a:gd name="T71" fmla="*/ 110 h 128"/>
              <a:gd name="T72" fmla="*/ 128 w 148"/>
              <a:gd name="T73" fmla="*/ 110 h 128"/>
              <a:gd name="T74" fmla="*/ 134 w 148"/>
              <a:gd name="T75" fmla="*/ 102 h 128"/>
              <a:gd name="T76" fmla="*/ 138 w 148"/>
              <a:gd name="T77" fmla="*/ 96 h 128"/>
              <a:gd name="T78" fmla="*/ 142 w 148"/>
              <a:gd name="T79" fmla="*/ 88 h 128"/>
              <a:gd name="T80" fmla="*/ 146 w 148"/>
              <a:gd name="T81" fmla="*/ 78 h 128"/>
              <a:gd name="T82" fmla="*/ 146 w 148"/>
              <a:gd name="T83" fmla="*/ 78 h 128"/>
              <a:gd name="T84" fmla="*/ 148 w 148"/>
              <a:gd name="T85" fmla="*/ 62 h 128"/>
              <a:gd name="T86" fmla="*/ 148 w 148"/>
              <a:gd name="T87" fmla="*/ 42 h 128"/>
              <a:gd name="T88" fmla="*/ 148 w 148"/>
              <a:gd name="T8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8" h="128">
                <a:moveTo>
                  <a:pt x="64" y="0"/>
                </a:moveTo>
                <a:lnTo>
                  <a:pt x="4" y="0"/>
                </a:lnTo>
                <a:lnTo>
                  <a:pt x="4" y="58"/>
                </a:lnTo>
                <a:lnTo>
                  <a:pt x="32" y="58"/>
                </a:lnTo>
                <a:lnTo>
                  <a:pt x="32" y="58"/>
                </a:lnTo>
                <a:lnTo>
                  <a:pt x="30" y="74"/>
                </a:lnTo>
                <a:lnTo>
                  <a:pt x="28" y="80"/>
                </a:lnTo>
                <a:lnTo>
                  <a:pt x="24" y="86"/>
                </a:lnTo>
                <a:lnTo>
                  <a:pt x="20" y="92"/>
                </a:lnTo>
                <a:lnTo>
                  <a:pt x="14" y="96"/>
                </a:lnTo>
                <a:lnTo>
                  <a:pt x="0" y="104"/>
                </a:lnTo>
                <a:lnTo>
                  <a:pt x="10" y="128"/>
                </a:lnTo>
                <a:lnTo>
                  <a:pt x="10" y="128"/>
                </a:lnTo>
                <a:lnTo>
                  <a:pt x="28" y="120"/>
                </a:lnTo>
                <a:lnTo>
                  <a:pt x="42" y="110"/>
                </a:lnTo>
                <a:lnTo>
                  <a:pt x="42" y="110"/>
                </a:lnTo>
                <a:lnTo>
                  <a:pt x="52" y="98"/>
                </a:lnTo>
                <a:lnTo>
                  <a:pt x="58" y="82"/>
                </a:lnTo>
                <a:lnTo>
                  <a:pt x="62" y="64"/>
                </a:lnTo>
                <a:lnTo>
                  <a:pt x="64" y="42"/>
                </a:lnTo>
                <a:lnTo>
                  <a:pt x="64" y="0"/>
                </a:lnTo>
                <a:close/>
                <a:moveTo>
                  <a:pt x="148" y="0"/>
                </a:moveTo>
                <a:lnTo>
                  <a:pt x="90" y="0"/>
                </a:lnTo>
                <a:lnTo>
                  <a:pt x="90" y="58"/>
                </a:lnTo>
                <a:lnTo>
                  <a:pt x="118" y="58"/>
                </a:lnTo>
                <a:lnTo>
                  <a:pt x="118" y="58"/>
                </a:lnTo>
                <a:lnTo>
                  <a:pt x="116" y="74"/>
                </a:lnTo>
                <a:lnTo>
                  <a:pt x="112" y="80"/>
                </a:lnTo>
                <a:lnTo>
                  <a:pt x="110" y="86"/>
                </a:lnTo>
                <a:lnTo>
                  <a:pt x="104" y="92"/>
                </a:lnTo>
                <a:lnTo>
                  <a:pt x="98" y="96"/>
                </a:lnTo>
                <a:lnTo>
                  <a:pt x="84" y="104"/>
                </a:lnTo>
                <a:lnTo>
                  <a:pt x="96" y="128"/>
                </a:lnTo>
                <a:lnTo>
                  <a:pt x="96" y="128"/>
                </a:lnTo>
                <a:lnTo>
                  <a:pt x="114" y="120"/>
                </a:lnTo>
                <a:lnTo>
                  <a:pt x="128" y="110"/>
                </a:lnTo>
                <a:lnTo>
                  <a:pt x="128" y="110"/>
                </a:lnTo>
                <a:lnTo>
                  <a:pt x="134" y="102"/>
                </a:lnTo>
                <a:lnTo>
                  <a:pt x="138" y="96"/>
                </a:lnTo>
                <a:lnTo>
                  <a:pt x="142" y="88"/>
                </a:lnTo>
                <a:lnTo>
                  <a:pt x="146" y="78"/>
                </a:lnTo>
                <a:lnTo>
                  <a:pt x="146" y="78"/>
                </a:lnTo>
                <a:lnTo>
                  <a:pt x="148" y="62"/>
                </a:lnTo>
                <a:lnTo>
                  <a:pt x="148" y="42"/>
                </a:lnTo>
                <a:lnTo>
                  <a:pt x="148" y="0"/>
                </a:lnTo>
                <a:close/>
              </a:path>
            </a:pathLst>
          </a:cu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53" name="Rectangle 1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80000" y="5491324"/>
            <a:ext cx="6840000" cy="1494932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ct val="20000"/>
              </a:spcAft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Klik og skriv citat</a:t>
            </a:r>
          </a:p>
        </p:txBody>
      </p:sp>
    </p:spTree>
    <p:extLst>
      <p:ext uri="{BB962C8B-B14F-4D97-AF65-F5344CB8AC3E}">
        <p14:creationId xmlns:p14="http://schemas.microsoft.com/office/powerpoint/2010/main" val="105903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9136" y="1187450"/>
            <a:ext cx="770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smtClean="0"/>
              <a:t>Klik for at redigere titeltypografi i masteren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7" y="2159000"/>
            <a:ext cx="77040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38925" y="6332538"/>
            <a:ext cx="23241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rgbClr val="E3DFD4"/>
                </a:solidFill>
              </a:defRPr>
            </a:lvl1pPr>
          </a:lstStyle>
          <a:p>
            <a:endParaRPr lang="da-DK"/>
          </a:p>
        </p:txBody>
      </p:sp>
      <p:grpSp>
        <p:nvGrpSpPr>
          <p:cNvPr id="38019" name="Group 131"/>
          <p:cNvGrpSpPr>
            <a:grpSpLocks noChangeAspect="1"/>
          </p:cNvGrpSpPr>
          <p:nvPr/>
        </p:nvGrpSpPr>
        <p:grpSpPr bwMode="auto">
          <a:xfrm>
            <a:off x="7877175" y="196850"/>
            <a:ext cx="1071563" cy="520700"/>
            <a:chOff x="2425" y="7208"/>
            <a:chExt cx="7069" cy="3441"/>
          </a:xfrm>
        </p:grpSpPr>
        <p:sp>
          <p:nvSpPr>
            <p:cNvPr id="38020" name="Freeform 132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1" name="Freeform 133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2" name="Freeform 134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3" name="Freeform 135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4" name="Freeform 136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5" name="Freeform 137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6" name="Freeform 138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7" name="Freeform 139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8" name="Freeform 140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9" name="Freeform 141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0" name="Freeform 142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1" name="Freeform 143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2" name="Freeform 144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3" name="Freeform 145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4" name="Freeform 146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5" name="Rectangle 147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6" name="Rectangle 148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7" name="Freeform 149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8" name="Freeform 150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9" name="Freeform 151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8525" indent="-273050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343025" indent="-18097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892300" indent="-18256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3320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7892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32464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7036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41608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ykiatri.rm.dk/forbedr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hallow focus photo of person writing on orange paper she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889" b="23752"/>
          <a:stretch/>
        </p:blipFill>
        <p:spPr bwMode="auto">
          <a:xfrm>
            <a:off x="179511" y="771896"/>
            <a:ext cx="8784977" cy="298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898525" y="3813175"/>
            <a:ext cx="7705923" cy="1439863"/>
          </a:xfrm>
        </p:spPr>
        <p:txBody>
          <a:bodyPr/>
          <a:lstStyle/>
          <a:p>
            <a:r>
              <a:rPr lang="da-DK" sz="2800" dirty="0" smtClean="0"/>
              <a:t>Øvelse til PDSA: </a:t>
            </a:r>
            <a:r>
              <a:rPr lang="da-DK" dirty="0" smtClean="0"/>
              <a:t>Papirflyveren</a:t>
            </a:r>
            <a:endParaRPr lang="da-DK" dirty="0"/>
          </a:p>
        </p:txBody>
      </p:sp>
      <p:sp>
        <p:nvSpPr>
          <p:cNvPr id="8" name="Undertitel 7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Psykiatriens forbedringsværktøjskasse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6" name="Picture 2" descr="N:\Afdeling\POSADMIN\KOM\K-team\FORBEDRING TIL WWW\Figurer og logo\SPOK uden baggrun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r="32481"/>
          <a:stretch/>
        </p:blipFill>
        <p:spPr bwMode="auto">
          <a:xfrm>
            <a:off x="-1088908" y="2852936"/>
            <a:ext cx="364468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:\Temp\20200330_093321_resized_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1" b="16991"/>
          <a:stretch/>
        </p:blipFill>
        <p:spPr bwMode="auto">
          <a:xfrm>
            <a:off x="179512" y="764704"/>
            <a:ext cx="8784978" cy="299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50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Inden du begynder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1800" b="1" dirty="0"/>
              <a:t>Forberedelse</a:t>
            </a:r>
          </a:p>
          <a:p>
            <a:pPr marL="627062" lvl="1" indent="0">
              <a:buNone/>
            </a:pPr>
            <a:r>
              <a:rPr lang="da-DK" sz="1800" b="1" dirty="0" smtClean="0"/>
              <a:t>Materialer</a:t>
            </a:r>
            <a:r>
              <a:rPr lang="da-DK" sz="1800" b="1" dirty="0"/>
              <a:t>:</a:t>
            </a:r>
            <a:r>
              <a:rPr lang="da-DK" sz="1800" dirty="0"/>
              <a:t> </a:t>
            </a:r>
            <a:r>
              <a:rPr lang="da-DK" sz="1800" dirty="0" smtClean="0"/>
              <a:t>Et </a:t>
            </a:r>
            <a:r>
              <a:rPr lang="da-DK" sz="1800" dirty="0"/>
              <a:t>målebånd, papir i forskellige størrelser og vægt. Papir/</a:t>
            </a:r>
            <a:r>
              <a:rPr lang="da-DK" sz="1800" dirty="0" err="1"/>
              <a:t>whiteboard</a:t>
            </a:r>
            <a:r>
              <a:rPr lang="da-DK" sz="1800" dirty="0"/>
              <a:t> til skema.</a:t>
            </a:r>
          </a:p>
          <a:p>
            <a:pPr marL="627062" lvl="1" indent="0">
              <a:buNone/>
            </a:pPr>
            <a:endParaRPr lang="da-DK" sz="1800" dirty="0" smtClean="0"/>
          </a:p>
          <a:p>
            <a:endParaRPr lang="da-DK" sz="1800" dirty="0"/>
          </a:p>
          <a:p>
            <a:endParaRPr lang="da-DK" sz="180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da-DK" sz="1800" b="1" dirty="0" smtClean="0"/>
          </a:p>
          <a:p>
            <a:pPr marL="0" indent="0">
              <a:buNone/>
              <a:defRPr/>
            </a:pPr>
            <a:endParaRPr lang="da-DK" sz="1800" b="1" dirty="0"/>
          </a:p>
          <a:p>
            <a:pPr marL="0" indent="0">
              <a:buNone/>
              <a:defRPr/>
            </a:pPr>
            <a:endParaRPr lang="da-DK" sz="1800" b="1" dirty="0" smtClean="0"/>
          </a:p>
          <a:p>
            <a:pPr marL="0" indent="0">
              <a:buNone/>
              <a:defRPr/>
            </a:pPr>
            <a:endParaRPr lang="da-DK" sz="1800" b="1" dirty="0"/>
          </a:p>
          <a:p>
            <a:pPr marL="0" indent="0">
              <a:buNone/>
              <a:defRPr/>
            </a:pPr>
            <a:endParaRPr lang="da-DK" sz="1800" b="1" dirty="0" smtClean="0"/>
          </a:p>
          <a:p>
            <a:pPr marL="0" indent="0">
              <a:buNone/>
              <a:defRPr/>
            </a:pPr>
            <a:endParaRPr lang="da-DK" sz="1800" b="1" dirty="0"/>
          </a:p>
          <a:p>
            <a:pPr marL="0" indent="0">
              <a:buNone/>
              <a:defRPr/>
            </a:pPr>
            <a:endParaRPr lang="da-DK" sz="1800" b="1" dirty="0" smtClean="0"/>
          </a:p>
          <a:p>
            <a:pPr marL="0" indent="0">
              <a:buNone/>
              <a:defRPr/>
            </a:pPr>
            <a:endParaRPr lang="da-DK" sz="1800" b="1" dirty="0" smtClean="0"/>
          </a:p>
          <a:p>
            <a:endParaRPr lang="da-DK" sz="1200" dirty="0"/>
          </a:p>
        </p:txBody>
      </p:sp>
      <p:grpSp>
        <p:nvGrpSpPr>
          <p:cNvPr id="6" name="Gruppe 5"/>
          <p:cNvGrpSpPr/>
          <p:nvPr/>
        </p:nvGrpSpPr>
        <p:grpSpPr>
          <a:xfrm>
            <a:off x="4644008" y="2724976"/>
            <a:ext cx="3600401" cy="1568120"/>
            <a:chOff x="4716016" y="3229033"/>
            <a:chExt cx="3600401" cy="1280088"/>
          </a:xfrm>
        </p:grpSpPr>
        <p:sp>
          <p:nvSpPr>
            <p:cNvPr id="7" name="Rektangel 6"/>
            <p:cNvSpPr/>
            <p:nvPr/>
          </p:nvSpPr>
          <p:spPr>
            <a:xfrm>
              <a:off x="4716016" y="3229033"/>
              <a:ext cx="3600401" cy="1280088"/>
            </a:xfrm>
            <a:prstGeom prst="rect">
              <a:avLst/>
            </a:prstGeom>
            <a:solidFill>
              <a:schemeClr val="accent2"/>
            </a:solidFill>
            <a:ln w="1524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rgbClr val="3F3018"/>
                </a:solidFill>
              </a:endParaRPr>
            </a:p>
          </p:txBody>
        </p:sp>
        <p:sp>
          <p:nvSpPr>
            <p:cNvPr id="8" name="Tekstboks 7"/>
            <p:cNvSpPr txBox="1"/>
            <p:nvPr/>
          </p:nvSpPr>
          <p:spPr>
            <a:xfrm>
              <a:off x="5033942" y="3430798"/>
              <a:ext cx="3138458" cy="979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dirty="0" smtClean="0">
                  <a:solidFill>
                    <a:schemeClr val="bg1"/>
                  </a:solidFill>
                </a:rPr>
                <a:t>Resultat: </a:t>
              </a:r>
              <a:r>
                <a:rPr lang="da-DK" dirty="0" smtClean="0">
                  <a:solidFill>
                    <a:schemeClr val="bg1"/>
                  </a:solidFill>
                </a:rPr>
                <a:t>En fælles forståelse af, at det er vigtigt kun at lave 1 ændring ad gangen</a:t>
              </a:r>
              <a:endParaRPr lang="da-DK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Pladsholder til indhold 3"/>
          <p:cNvSpPr txBox="1">
            <a:spLocks/>
          </p:cNvSpPr>
          <p:nvPr/>
        </p:nvSpPr>
        <p:spPr bwMode="auto">
          <a:xfrm>
            <a:off x="755576" y="5288387"/>
            <a:ext cx="3600401" cy="89968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8525" indent="-27305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343025" indent="-18097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892300" indent="-18256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4pPr>
            <a:lvl5pPr marL="23320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7892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32464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37036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4160838" indent="-17621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da-DK" sz="1800" b="1" kern="0" dirty="0" smtClean="0">
                <a:solidFill>
                  <a:schemeClr val="bg1"/>
                </a:solidFill>
              </a:rPr>
              <a:t>Varighed: </a:t>
            </a:r>
            <a:r>
              <a:rPr lang="da-DK" sz="1800" kern="0" dirty="0" smtClean="0">
                <a:solidFill>
                  <a:schemeClr val="bg1"/>
                </a:solidFill>
              </a:rPr>
              <a:t>ca. 35 minutter</a:t>
            </a:r>
            <a:endParaRPr lang="da-DK" sz="1800" kern="0" dirty="0">
              <a:solidFill>
                <a:schemeClr val="bg1"/>
              </a:solidFill>
            </a:endParaRPr>
          </a:p>
        </p:txBody>
      </p:sp>
      <p:sp>
        <p:nvSpPr>
          <p:cNvPr id="14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4E0E43E2-D695-44BD-9653-5AFBEA430C2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2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  <p:sp>
        <p:nvSpPr>
          <p:cNvPr id="20" name="Freeform 14"/>
          <p:cNvSpPr>
            <a:spLocks noEditPoints="1"/>
          </p:cNvSpPr>
          <p:nvPr/>
        </p:nvSpPr>
        <p:spPr bwMode="auto">
          <a:xfrm>
            <a:off x="776966" y="3212976"/>
            <a:ext cx="482666" cy="416681"/>
          </a:xfrm>
          <a:custGeom>
            <a:avLst/>
            <a:gdLst>
              <a:gd name="T0" fmla="*/ 592 w 809"/>
              <a:gd name="T1" fmla="*/ 414 h 612"/>
              <a:gd name="T2" fmla="*/ 161 w 809"/>
              <a:gd name="T3" fmla="*/ 56 h 612"/>
              <a:gd name="T4" fmla="*/ 14 w 809"/>
              <a:gd name="T5" fmla="*/ 0 h 612"/>
              <a:gd name="T6" fmla="*/ 129 w 809"/>
              <a:gd name="T7" fmla="*/ 32 h 612"/>
              <a:gd name="T8" fmla="*/ 161 w 809"/>
              <a:gd name="T9" fmla="*/ 88 h 612"/>
              <a:gd name="T10" fmla="*/ 574 w 809"/>
              <a:gd name="T11" fmla="*/ 382 h 612"/>
              <a:gd name="T12" fmla="*/ 161 w 809"/>
              <a:gd name="T13" fmla="*/ 88 h 612"/>
              <a:gd name="T14" fmla="*/ 224 w 809"/>
              <a:gd name="T15" fmla="*/ 154 h 612"/>
              <a:gd name="T16" fmla="*/ 280 w 809"/>
              <a:gd name="T17" fmla="*/ 210 h 612"/>
              <a:gd name="T18" fmla="*/ 333 w 809"/>
              <a:gd name="T19" fmla="*/ 153 h 612"/>
              <a:gd name="T20" fmla="*/ 394 w 809"/>
              <a:gd name="T21" fmla="*/ 213 h 612"/>
              <a:gd name="T22" fmla="*/ 333 w 809"/>
              <a:gd name="T23" fmla="*/ 153 h 612"/>
              <a:gd name="T24" fmla="*/ 440 w 809"/>
              <a:gd name="T25" fmla="*/ 155 h 612"/>
              <a:gd name="T26" fmla="*/ 496 w 809"/>
              <a:gd name="T27" fmla="*/ 211 h 612"/>
              <a:gd name="T28" fmla="*/ 606 w 809"/>
              <a:gd name="T29" fmla="*/ 155 h 612"/>
              <a:gd name="T30" fmla="*/ 545 w 809"/>
              <a:gd name="T31" fmla="*/ 214 h 612"/>
              <a:gd name="T32" fmla="*/ 606 w 809"/>
              <a:gd name="T33" fmla="*/ 155 h 612"/>
              <a:gd name="T34" fmla="*/ 280 w 809"/>
              <a:gd name="T35" fmla="*/ 320 h 612"/>
              <a:gd name="T36" fmla="*/ 224 w 809"/>
              <a:gd name="T37" fmla="*/ 265 h 612"/>
              <a:gd name="T38" fmla="*/ 333 w 809"/>
              <a:gd name="T39" fmla="*/ 264 h 612"/>
              <a:gd name="T40" fmla="*/ 391 w 809"/>
              <a:gd name="T41" fmla="*/ 322 h 612"/>
              <a:gd name="T42" fmla="*/ 333 w 809"/>
              <a:gd name="T43" fmla="*/ 264 h 612"/>
              <a:gd name="T44" fmla="*/ 497 w 809"/>
              <a:gd name="T45" fmla="*/ 320 h 612"/>
              <a:gd name="T46" fmla="*/ 441 w 809"/>
              <a:gd name="T47" fmla="*/ 265 h 612"/>
              <a:gd name="T48" fmla="*/ 162 w 809"/>
              <a:gd name="T49" fmla="*/ 448 h 612"/>
              <a:gd name="T50" fmla="*/ 87 w 809"/>
              <a:gd name="T51" fmla="*/ 585 h 612"/>
              <a:gd name="T52" fmla="*/ 146 w 809"/>
              <a:gd name="T53" fmla="*/ 612 h 612"/>
              <a:gd name="T54" fmla="*/ 235 w 809"/>
              <a:gd name="T55" fmla="*/ 534 h 612"/>
              <a:gd name="T56" fmla="*/ 162 w 809"/>
              <a:gd name="T57" fmla="*/ 448 h 612"/>
              <a:gd name="T58" fmla="*/ 186 w 809"/>
              <a:gd name="T59" fmla="*/ 569 h 612"/>
              <a:gd name="T60" fmla="*/ 108 w 809"/>
              <a:gd name="T61" fmla="*/ 567 h 612"/>
              <a:gd name="T62" fmla="*/ 159 w 809"/>
              <a:gd name="T63" fmla="*/ 476 h 612"/>
              <a:gd name="T64" fmla="*/ 196 w 809"/>
              <a:gd name="T65" fmla="*/ 492 h 612"/>
              <a:gd name="T66" fmla="*/ 207 w 809"/>
              <a:gd name="T67" fmla="*/ 530 h 612"/>
              <a:gd name="T68" fmla="*/ 456 w 809"/>
              <a:gd name="T69" fmla="*/ 585 h 612"/>
              <a:gd name="T70" fmla="*/ 573 w 809"/>
              <a:gd name="T71" fmla="*/ 590 h 612"/>
              <a:gd name="T72" fmla="*/ 587 w 809"/>
              <a:gd name="T73" fmla="*/ 474 h 612"/>
              <a:gd name="T74" fmla="*/ 576 w 809"/>
              <a:gd name="T75" fmla="*/ 530 h 612"/>
              <a:gd name="T76" fmla="*/ 478 w 809"/>
              <a:gd name="T77" fmla="*/ 567 h 612"/>
              <a:gd name="T78" fmla="*/ 528 w 809"/>
              <a:gd name="T79" fmla="*/ 476 h 612"/>
              <a:gd name="T80" fmla="*/ 576 w 809"/>
              <a:gd name="T81" fmla="*/ 530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09" h="612">
                <a:moveTo>
                  <a:pt x="129" y="414"/>
                </a:moveTo>
                <a:cubicBezTo>
                  <a:pt x="592" y="414"/>
                  <a:pt x="592" y="414"/>
                  <a:pt x="592" y="414"/>
                </a:cubicBezTo>
                <a:cubicBezTo>
                  <a:pt x="809" y="46"/>
                  <a:pt x="809" y="46"/>
                  <a:pt x="809" y="46"/>
                </a:cubicBezTo>
                <a:cubicBezTo>
                  <a:pt x="161" y="56"/>
                  <a:pt x="161" y="56"/>
                  <a:pt x="161" y="56"/>
                </a:cubicBezTo>
                <a:cubicBezTo>
                  <a:pt x="161" y="0"/>
                  <a:pt x="161" y="0"/>
                  <a:pt x="16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129" y="32"/>
                  <a:pt x="129" y="32"/>
                  <a:pt x="129" y="32"/>
                </a:cubicBezTo>
                <a:lnTo>
                  <a:pt x="129" y="414"/>
                </a:lnTo>
                <a:close/>
                <a:moveTo>
                  <a:pt x="161" y="88"/>
                </a:moveTo>
                <a:cubicBezTo>
                  <a:pt x="721" y="87"/>
                  <a:pt x="721" y="87"/>
                  <a:pt x="721" y="87"/>
                </a:cubicBezTo>
                <a:cubicBezTo>
                  <a:pt x="574" y="382"/>
                  <a:pt x="574" y="382"/>
                  <a:pt x="574" y="382"/>
                </a:cubicBezTo>
                <a:cubicBezTo>
                  <a:pt x="161" y="382"/>
                  <a:pt x="161" y="382"/>
                  <a:pt x="161" y="382"/>
                </a:cubicBezTo>
                <a:lnTo>
                  <a:pt x="161" y="88"/>
                </a:lnTo>
                <a:close/>
                <a:moveTo>
                  <a:pt x="280" y="154"/>
                </a:moveTo>
                <a:cubicBezTo>
                  <a:pt x="224" y="154"/>
                  <a:pt x="224" y="154"/>
                  <a:pt x="224" y="154"/>
                </a:cubicBezTo>
                <a:cubicBezTo>
                  <a:pt x="219" y="212"/>
                  <a:pt x="219" y="212"/>
                  <a:pt x="219" y="212"/>
                </a:cubicBezTo>
                <a:cubicBezTo>
                  <a:pt x="280" y="210"/>
                  <a:pt x="280" y="210"/>
                  <a:pt x="280" y="210"/>
                </a:cubicBezTo>
                <a:lnTo>
                  <a:pt x="280" y="154"/>
                </a:lnTo>
                <a:close/>
                <a:moveTo>
                  <a:pt x="333" y="153"/>
                </a:moveTo>
                <a:cubicBezTo>
                  <a:pt x="333" y="208"/>
                  <a:pt x="333" y="208"/>
                  <a:pt x="333" y="208"/>
                </a:cubicBezTo>
                <a:cubicBezTo>
                  <a:pt x="394" y="213"/>
                  <a:pt x="394" y="213"/>
                  <a:pt x="394" y="213"/>
                </a:cubicBezTo>
                <a:cubicBezTo>
                  <a:pt x="389" y="153"/>
                  <a:pt x="389" y="153"/>
                  <a:pt x="389" y="153"/>
                </a:cubicBezTo>
                <a:lnTo>
                  <a:pt x="333" y="153"/>
                </a:lnTo>
                <a:close/>
                <a:moveTo>
                  <a:pt x="496" y="155"/>
                </a:moveTo>
                <a:cubicBezTo>
                  <a:pt x="440" y="155"/>
                  <a:pt x="440" y="155"/>
                  <a:pt x="440" y="155"/>
                </a:cubicBezTo>
                <a:cubicBezTo>
                  <a:pt x="435" y="215"/>
                  <a:pt x="435" y="215"/>
                  <a:pt x="435" y="215"/>
                </a:cubicBezTo>
                <a:cubicBezTo>
                  <a:pt x="496" y="211"/>
                  <a:pt x="496" y="211"/>
                  <a:pt x="496" y="211"/>
                </a:cubicBezTo>
                <a:lnTo>
                  <a:pt x="496" y="155"/>
                </a:lnTo>
                <a:close/>
                <a:moveTo>
                  <a:pt x="606" y="155"/>
                </a:moveTo>
                <a:cubicBezTo>
                  <a:pt x="550" y="155"/>
                  <a:pt x="550" y="155"/>
                  <a:pt x="550" y="155"/>
                </a:cubicBezTo>
                <a:cubicBezTo>
                  <a:pt x="545" y="214"/>
                  <a:pt x="545" y="214"/>
                  <a:pt x="545" y="214"/>
                </a:cubicBezTo>
                <a:cubicBezTo>
                  <a:pt x="606" y="211"/>
                  <a:pt x="606" y="211"/>
                  <a:pt x="606" y="211"/>
                </a:cubicBezTo>
                <a:lnTo>
                  <a:pt x="606" y="155"/>
                </a:lnTo>
                <a:close/>
                <a:moveTo>
                  <a:pt x="224" y="320"/>
                </a:moveTo>
                <a:cubicBezTo>
                  <a:pt x="280" y="320"/>
                  <a:pt x="280" y="320"/>
                  <a:pt x="280" y="320"/>
                </a:cubicBezTo>
                <a:cubicBezTo>
                  <a:pt x="286" y="265"/>
                  <a:pt x="286" y="265"/>
                  <a:pt x="286" y="265"/>
                </a:cubicBezTo>
                <a:cubicBezTo>
                  <a:pt x="224" y="265"/>
                  <a:pt x="224" y="265"/>
                  <a:pt x="224" y="265"/>
                </a:cubicBezTo>
                <a:lnTo>
                  <a:pt x="224" y="320"/>
                </a:lnTo>
                <a:close/>
                <a:moveTo>
                  <a:pt x="333" y="264"/>
                </a:moveTo>
                <a:cubicBezTo>
                  <a:pt x="333" y="320"/>
                  <a:pt x="333" y="320"/>
                  <a:pt x="333" y="320"/>
                </a:cubicBezTo>
                <a:cubicBezTo>
                  <a:pt x="391" y="322"/>
                  <a:pt x="391" y="322"/>
                  <a:pt x="391" y="322"/>
                </a:cubicBezTo>
                <a:cubicBezTo>
                  <a:pt x="389" y="264"/>
                  <a:pt x="389" y="264"/>
                  <a:pt x="389" y="264"/>
                </a:cubicBezTo>
                <a:lnTo>
                  <a:pt x="333" y="264"/>
                </a:lnTo>
                <a:close/>
                <a:moveTo>
                  <a:pt x="441" y="320"/>
                </a:moveTo>
                <a:cubicBezTo>
                  <a:pt x="497" y="320"/>
                  <a:pt x="497" y="320"/>
                  <a:pt x="497" y="320"/>
                </a:cubicBezTo>
                <a:cubicBezTo>
                  <a:pt x="502" y="262"/>
                  <a:pt x="502" y="262"/>
                  <a:pt x="502" y="262"/>
                </a:cubicBezTo>
                <a:cubicBezTo>
                  <a:pt x="441" y="265"/>
                  <a:pt x="441" y="265"/>
                  <a:pt x="441" y="265"/>
                </a:cubicBezTo>
                <a:lnTo>
                  <a:pt x="441" y="320"/>
                </a:lnTo>
                <a:close/>
                <a:moveTo>
                  <a:pt x="162" y="448"/>
                </a:moveTo>
                <a:cubicBezTo>
                  <a:pt x="140" y="447"/>
                  <a:pt x="118" y="455"/>
                  <a:pt x="101" y="469"/>
                </a:cubicBezTo>
                <a:cubicBezTo>
                  <a:pt x="65" y="500"/>
                  <a:pt x="59" y="552"/>
                  <a:pt x="87" y="585"/>
                </a:cubicBezTo>
                <a:cubicBezTo>
                  <a:pt x="101" y="602"/>
                  <a:pt x="121" y="611"/>
                  <a:pt x="143" y="612"/>
                </a:cubicBezTo>
                <a:cubicBezTo>
                  <a:pt x="144" y="612"/>
                  <a:pt x="145" y="612"/>
                  <a:pt x="146" y="612"/>
                </a:cubicBezTo>
                <a:cubicBezTo>
                  <a:pt x="167" y="612"/>
                  <a:pt x="187" y="604"/>
                  <a:pt x="204" y="590"/>
                </a:cubicBezTo>
                <a:cubicBezTo>
                  <a:pt x="221" y="576"/>
                  <a:pt x="232" y="556"/>
                  <a:pt x="235" y="534"/>
                </a:cubicBezTo>
                <a:cubicBezTo>
                  <a:pt x="238" y="512"/>
                  <a:pt x="232" y="491"/>
                  <a:pt x="218" y="474"/>
                </a:cubicBezTo>
                <a:cubicBezTo>
                  <a:pt x="204" y="458"/>
                  <a:pt x="184" y="449"/>
                  <a:pt x="162" y="448"/>
                </a:cubicBezTo>
                <a:close/>
                <a:moveTo>
                  <a:pt x="207" y="530"/>
                </a:moveTo>
                <a:cubicBezTo>
                  <a:pt x="205" y="545"/>
                  <a:pt x="198" y="559"/>
                  <a:pt x="186" y="569"/>
                </a:cubicBezTo>
                <a:cubicBezTo>
                  <a:pt x="174" y="579"/>
                  <a:pt x="159" y="584"/>
                  <a:pt x="144" y="584"/>
                </a:cubicBezTo>
                <a:cubicBezTo>
                  <a:pt x="130" y="583"/>
                  <a:pt x="117" y="577"/>
                  <a:pt x="108" y="567"/>
                </a:cubicBezTo>
                <a:cubicBezTo>
                  <a:pt x="90" y="546"/>
                  <a:pt x="95" y="511"/>
                  <a:pt x="119" y="491"/>
                </a:cubicBezTo>
                <a:cubicBezTo>
                  <a:pt x="131" y="481"/>
                  <a:pt x="145" y="476"/>
                  <a:pt x="159" y="476"/>
                </a:cubicBezTo>
                <a:cubicBezTo>
                  <a:pt x="159" y="476"/>
                  <a:pt x="160" y="476"/>
                  <a:pt x="161" y="476"/>
                </a:cubicBezTo>
                <a:cubicBezTo>
                  <a:pt x="175" y="476"/>
                  <a:pt x="188" y="482"/>
                  <a:pt x="196" y="492"/>
                </a:cubicBezTo>
                <a:cubicBezTo>
                  <a:pt x="196" y="492"/>
                  <a:pt x="196" y="492"/>
                  <a:pt x="196" y="492"/>
                </a:cubicBezTo>
                <a:cubicBezTo>
                  <a:pt x="205" y="503"/>
                  <a:pt x="209" y="516"/>
                  <a:pt x="207" y="530"/>
                </a:cubicBezTo>
                <a:close/>
                <a:moveTo>
                  <a:pt x="470" y="469"/>
                </a:moveTo>
                <a:cubicBezTo>
                  <a:pt x="434" y="500"/>
                  <a:pt x="428" y="552"/>
                  <a:pt x="456" y="585"/>
                </a:cubicBezTo>
                <a:cubicBezTo>
                  <a:pt x="471" y="603"/>
                  <a:pt x="493" y="612"/>
                  <a:pt x="516" y="612"/>
                </a:cubicBezTo>
                <a:cubicBezTo>
                  <a:pt x="536" y="612"/>
                  <a:pt x="556" y="605"/>
                  <a:pt x="573" y="590"/>
                </a:cubicBezTo>
                <a:cubicBezTo>
                  <a:pt x="590" y="576"/>
                  <a:pt x="601" y="556"/>
                  <a:pt x="604" y="534"/>
                </a:cubicBezTo>
                <a:cubicBezTo>
                  <a:pt x="607" y="512"/>
                  <a:pt x="601" y="491"/>
                  <a:pt x="587" y="474"/>
                </a:cubicBezTo>
                <a:cubicBezTo>
                  <a:pt x="559" y="441"/>
                  <a:pt x="506" y="439"/>
                  <a:pt x="470" y="469"/>
                </a:cubicBezTo>
                <a:close/>
                <a:moveTo>
                  <a:pt x="576" y="530"/>
                </a:moveTo>
                <a:cubicBezTo>
                  <a:pt x="575" y="545"/>
                  <a:pt x="567" y="559"/>
                  <a:pt x="555" y="569"/>
                </a:cubicBezTo>
                <a:cubicBezTo>
                  <a:pt x="531" y="590"/>
                  <a:pt x="496" y="589"/>
                  <a:pt x="478" y="567"/>
                </a:cubicBezTo>
                <a:cubicBezTo>
                  <a:pt x="459" y="546"/>
                  <a:pt x="464" y="511"/>
                  <a:pt x="489" y="491"/>
                </a:cubicBezTo>
                <a:cubicBezTo>
                  <a:pt x="500" y="481"/>
                  <a:pt x="514" y="476"/>
                  <a:pt x="528" y="476"/>
                </a:cubicBezTo>
                <a:cubicBezTo>
                  <a:pt x="543" y="476"/>
                  <a:pt x="556" y="481"/>
                  <a:pt x="566" y="492"/>
                </a:cubicBezTo>
                <a:cubicBezTo>
                  <a:pt x="575" y="503"/>
                  <a:pt x="578" y="516"/>
                  <a:pt x="576" y="530"/>
                </a:cubicBezTo>
                <a:close/>
              </a:path>
            </a:pathLst>
          </a:custGeom>
          <a:solidFill>
            <a:srgbClr val="4646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527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 descr="H:\Temp\20200330_0920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6500"/>
            <a:ext cx="91440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4644008" y="234888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b="1" dirty="0" smtClean="0">
                <a:solidFill>
                  <a:schemeClr val="bg1"/>
                </a:solidFill>
              </a:rPr>
              <a:t>Fold </a:t>
            </a:r>
            <a:r>
              <a:rPr lang="da-DK" sz="2400" b="1" dirty="0">
                <a:solidFill>
                  <a:schemeClr val="bg1"/>
                </a:solidFill>
              </a:rPr>
              <a:t>en </a:t>
            </a:r>
            <a:r>
              <a:rPr lang="da-DK" sz="2400" b="1" dirty="0" smtClean="0">
                <a:solidFill>
                  <a:schemeClr val="bg1"/>
                </a:solidFill>
              </a:rPr>
              <a:t>papirsflyver   </a:t>
            </a:r>
            <a:r>
              <a:rPr lang="da-DK" sz="2400" b="1" dirty="0">
                <a:solidFill>
                  <a:schemeClr val="bg1"/>
                </a:solidFill>
              </a:rPr>
              <a:t>og få den til at flyve </a:t>
            </a:r>
            <a:r>
              <a:rPr lang="da-DK" sz="2400" b="1" dirty="0" smtClean="0">
                <a:solidFill>
                  <a:schemeClr val="bg1"/>
                </a:solidFill>
              </a:rPr>
              <a:t>længst.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b="1" dirty="0" smtClean="0">
                <a:solidFill>
                  <a:schemeClr val="bg1"/>
                </a:solidFill>
              </a:rPr>
              <a:t>Du </a:t>
            </a:r>
            <a:r>
              <a:rPr lang="da-DK" sz="2400" b="1" dirty="0">
                <a:solidFill>
                  <a:schemeClr val="bg1"/>
                </a:solidFill>
              </a:rPr>
              <a:t>har i alt 3 runder, og du må forbedre papirsflyveren mellem runderne.</a:t>
            </a:r>
            <a:endParaRPr lang="da-DK" sz="2400" b="1" dirty="0"/>
          </a:p>
        </p:txBody>
      </p:sp>
      <p:sp>
        <p:nvSpPr>
          <p:cNvPr id="8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4E0E43E2-D695-44BD-9653-5AFBEA430C2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3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274832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 descr="H:\Temp\20200330_0928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6500"/>
            <a:ext cx="91440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 5"/>
          <p:cNvSpPr/>
          <p:nvPr/>
        </p:nvSpPr>
        <p:spPr>
          <a:xfrm>
            <a:off x="3563888" y="234888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2400" b="1" dirty="0" smtClean="0">
                <a:solidFill>
                  <a:schemeClr val="bg1"/>
                </a:solidFill>
              </a:rPr>
              <a:t>På tomandshånd:</a:t>
            </a:r>
          </a:p>
          <a:p>
            <a:r>
              <a:rPr lang="da-DK" sz="2400" b="1" dirty="0" smtClean="0">
                <a:solidFill>
                  <a:schemeClr val="bg1"/>
                </a:solidFill>
              </a:rPr>
              <a:t>Tal </a:t>
            </a:r>
            <a:r>
              <a:rPr lang="da-DK" sz="2400" b="1" dirty="0">
                <a:solidFill>
                  <a:schemeClr val="bg1"/>
                </a:solidFill>
              </a:rPr>
              <a:t>sammen om, </a:t>
            </a:r>
            <a:r>
              <a:rPr lang="da-DK" sz="2400" b="1" dirty="0" smtClean="0">
                <a:solidFill>
                  <a:schemeClr val="bg1"/>
                </a:solidFill>
              </a:rPr>
              <a:t>hvilke ændringer, det </a:t>
            </a:r>
            <a:r>
              <a:rPr lang="da-DK" sz="2400" b="1" dirty="0">
                <a:solidFill>
                  <a:schemeClr val="bg1"/>
                </a:solidFill>
              </a:rPr>
              <a:t>præcist var, der </a:t>
            </a:r>
            <a:r>
              <a:rPr lang="da-DK" sz="2400" b="1" dirty="0" smtClean="0">
                <a:solidFill>
                  <a:schemeClr val="bg1"/>
                </a:solidFill>
              </a:rPr>
              <a:t>gjorde jeres flyvere bedre.</a:t>
            </a:r>
            <a:endParaRPr lang="da-DK" sz="2400" b="1" dirty="0">
              <a:solidFill>
                <a:schemeClr val="bg1"/>
              </a:solidFill>
            </a:endParaRPr>
          </a:p>
        </p:txBody>
      </p:sp>
      <p:sp>
        <p:nvSpPr>
          <p:cNvPr id="8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4E0E43E2-D695-44BD-9653-5AFBEA430C2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4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284619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Temp\20200327_153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4320"/>
            <a:ext cx="91440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Fælles opsamling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23928" y="4005064"/>
            <a:ext cx="4715233" cy="1705769"/>
          </a:xfrm>
        </p:spPr>
        <p:txBody>
          <a:bodyPr/>
          <a:lstStyle/>
          <a:p>
            <a:pPr marL="0" indent="0" algn="r">
              <a:buNone/>
            </a:pPr>
            <a:r>
              <a:rPr lang="da-DK" dirty="0" smtClean="0">
                <a:solidFill>
                  <a:schemeClr val="bg1"/>
                </a:solidFill>
              </a:rPr>
              <a:t>.</a:t>
            </a:r>
            <a:endParaRPr lang="da-DK" dirty="0"/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4E0E43E2-D695-44BD-9653-5AFBEA430C2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5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391217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Få mere værktøj til forbedringsarbejdet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6" y="2060848"/>
            <a:ext cx="8173344" cy="4298057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Besøg værktøjskassen på </a:t>
            </a:r>
            <a:r>
              <a:rPr lang="da-DK" dirty="0" smtClean="0">
                <a:hlinkClick r:id="rId2"/>
              </a:rPr>
              <a:t>www.psykiatri.rm.dk/forbedring</a:t>
            </a:r>
            <a:r>
              <a:rPr lang="da-DK" dirty="0" smtClean="0"/>
              <a:t> og find bl.a.:</a:t>
            </a:r>
          </a:p>
          <a:p>
            <a:pPr lvl="1"/>
            <a:r>
              <a:rPr lang="da-DK" dirty="0" smtClean="0"/>
              <a:t>Intro til forbedringsmodellen og PDSA</a:t>
            </a:r>
          </a:p>
          <a:p>
            <a:pPr lvl="1"/>
            <a:r>
              <a:rPr lang="da-DK" dirty="0" smtClean="0"/>
              <a:t>Guide til driverdiagrammer</a:t>
            </a:r>
          </a:p>
          <a:p>
            <a:pPr lvl="1"/>
            <a:r>
              <a:rPr lang="da-DK" dirty="0" smtClean="0"/>
              <a:t>Guide til SMART-mål</a:t>
            </a:r>
          </a:p>
          <a:p>
            <a:pPr lvl="1"/>
            <a:r>
              <a:rPr lang="da-DK" dirty="0" smtClean="0"/>
              <a:t>Øvelsen Mr. </a:t>
            </a:r>
            <a:r>
              <a:rPr lang="da-DK" dirty="0" err="1" smtClean="0"/>
              <a:t>Potato</a:t>
            </a:r>
            <a:r>
              <a:rPr lang="da-DK" dirty="0" smtClean="0"/>
              <a:t> Head</a:t>
            </a:r>
          </a:p>
          <a:p>
            <a:pPr marL="625475" lvl="1" indent="0">
              <a:buNone/>
            </a:pPr>
            <a:endParaRPr lang="da-DK" dirty="0"/>
          </a:p>
          <a:p>
            <a:pPr lvl="1"/>
            <a:endParaRPr lang="da-DK" dirty="0" smtClean="0"/>
          </a:p>
          <a:p>
            <a:pPr marL="0" indent="0">
              <a:spcAft>
                <a:spcPts val="0"/>
              </a:spcAft>
              <a:buNone/>
              <a:defRPr/>
            </a:pPr>
            <a:endParaRPr lang="da-DK" sz="1200" dirty="0">
              <a:solidFill>
                <a:srgbClr val="FF0000"/>
              </a:solidFill>
            </a:endParaRPr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4E0E43E2-D695-44BD-9653-5AFBEA430C27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6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Psykiatrien</a:t>
            </a:r>
          </a:p>
        </p:txBody>
      </p:sp>
    </p:spTree>
    <p:extLst>
      <p:ext uri="{BB962C8B-B14F-4D97-AF65-F5344CB8AC3E}">
        <p14:creationId xmlns:p14="http://schemas.microsoft.com/office/powerpoint/2010/main" val="222543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Øvelse til PDSA: Papirflyveren&amp;quot;&quot;/&gt;&lt;property id=&quot;20307&quot; value=&quot;262&quot;/&gt;&lt;/object&gt;&lt;object type=&quot;3&quot; unique_id=&quot;12349&quot;&gt;&lt;property id=&quot;20148&quot; value=&quot;5&quot;/&gt;&lt;property id=&quot;20300&quot; value=&quot;Slide 2 - &amp;quot;Inden du begynder&amp;quot;&quot;/&gt;&lt;property id=&quot;20307&quot; value=&quot;282&quot;/&gt;&lt;/object&gt;&lt;object type=&quot;3&quot; unique_id=&quot;13122&quot;&gt;&lt;property id=&quot;20148&quot; value=&quot;5&quot;/&gt;&lt;property id=&quot;20300&quot; value=&quot;Slide 3&quot;/&gt;&lt;property id=&quot;20307&quot; value=&quot;285&quot;/&gt;&lt;/object&gt;&lt;object type=&quot;3&quot; unique_id=&quot;13123&quot;&gt;&lt;property id=&quot;20148&quot; value=&quot;5&quot;/&gt;&lt;property id=&quot;20300&quot; value=&quot;Slide 4&quot;/&gt;&lt;property id=&quot;20307&quot; value=&quot;286&quot;/&gt;&lt;/object&gt;&lt;object type=&quot;3&quot; unique_id=&quot;13124&quot;&gt;&lt;property id=&quot;20148&quot; value=&quot;5&quot;/&gt;&lt;property id=&quot;20300&quot; value=&quot;Slide 5 - &amp;quot;Fælles opsamling&amp;#x0D;&amp;#x0A;&amp;quot;&quot;/&gt;&lt;property id=&quot;20307&quot; value=&quot;283&quot;/&gt;&lt;/object&gt;&lt;object type=&quot;3&quot; unique_id=&quot;61649&quot;&gt;&lt;property id=&quot;20148&quot; value=&quot;5&quot;/&gt;&lt;property id=&quot;20300&quot; value=&quot;Slide 6 - &amp;quot;Få mere værktøj til forbedringsarbejdet&amp;quot;&quot;/&gt;&lt;property id=&quot;20307&quot; value=&quot;287&quot;/&gt;&lt;/object&gt;&lt;/object&gt;&lt;object type=&quot;8&quot; unique_id=&quot;1001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RM-petrol_v01">
  <a:themeElements>
    <a:clrScheme name="midt-petrol-grøn">
      <a:dk1>
        <a:srgbClr val="000000"/>
      </a:dk1>
      <a:lt1>
        <a:srgbClr val="FFFFFF"/>
      </a:lt1>
      <a:dk2>
        <a:srgbClr val="256575"/>
      </a:dk2>
      <a:lt2>
        <a:srgbClr val="E3DFD4"/>
      </a:lt2>
      <a:accent1>
        <a:srgbClr val="84715E"/>
      </a:accent1>
      <a:accent2>
        <a:srgbClr val="256575"/>
      </a:accent2>
      <a:accent3>
        <a:srgbClr val="990033"/>
      </a:accent3>
      <a:accent4>
        <a:srgbClr val="9B9B50"/>
      </a:accent4>
      <a:accent5>
        <a:srgbClr val="EFECE6"/>
      </a:accent5>
      <a:accent6>
        <a:srgbClr val="CCCC66"/>
      </a:accent6>
      <a:hlink>
        <a:srgbClr val="990033"/>
      </a:hlink>
      <a:folHlink>
        <a:srgbClr val="84715E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52400" cap="rnd">
          <a:solidFill>
            <a:srgbClr val="990033"/>
          </a:solidFill>
        </a:ln>
      </a:spPr>
      <a:bodyPr rtlCol="0" anchor="ctr"/>
      <a:lstStyle>
        <a:defPPr algn="ctr">
          <a:defRPr dirty="0">
            <a:solidFill>
              <a:srgbClr val="3F3018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RM-petrol_v01</Template>
  <TotalTime>0</TotalTime>
  <Words>274</Words>
  <Application>Microsoft Office PowerPoint</Application>
  <PresentationFormat>Skærmshow (4:3)</PresentationFormat>
  <Paragraphs>42</Paragraphs>
  <Slides>6</Slides>
  <Notes>3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6</vt:i4>
      </vt:variant>
    </vt:vector>
  </HeadingPairs>
  <TitlesOfParts>
    <vt:vector size="7" baseType="lpstr">
      <vt:lpstr>RM-petrol_v01</vt:lpstr>
      <vt:lpstr>Øvelse til PDSA: Papirflyveren</vt:lpstr>
      <vt:lpstr>Inden du begynder</vt:lpstr>
      <vt:lpstr>PowerPoint-præsentation</vt:lpstr>
      <vt:lpstr>PowerPoint-præsentation</vt:lpstr>
      <vt:lpstr>Fælles opsamling </vt:lpstr>
      <vt:lpstr>Få mere værktøj til forbedringsarbejdet</vt:lpstr>
    </vt:vector>
  </TitlesOfParts>
  <Company>Region Midtjylland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Birte Randeris</dc:creator>
  <cp:lastModifiedBy>Signe Valsgaard Bechmann</cp:lastModifiedBy>
  <cp:revision>25</cp:revision>
  <dcterms:created xsi:type="dcterms:W3CDTF">2020-03-23T09:57:22Z</dcterms:created>
  <dcterms:modified xsi:type="dcterms:W3CDTF">2020-08-26T10:56:48Z</dcterms:modified>
</cp:coreProperties>
</file>