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2" r:id="rId2"/>
    <p:sldId id="292" r:id="rId3"/>
    <p:sldId id="293" r:id="rId4"/>
    <p:sldId id="266" r:id="rId5"/>
  </p:sldIdLst>
  <p:sldSz cx="9144000" cy="6858000" type="screen4x3"/>
  <p:notesSz cx="6858000" cy="9144000"/>
  <p:custDataLst>
    <p:tags r:id="rId7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72"/>
      </p:cViewPr>
      <p:guideLst>
        <p:guide orient="horz" pos="75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0F27E-0455-4CC2-98F7-BB71D3DFDA74}" type="datetimeFigureOut">
              <a:rPr lang="da-DK" smtClean="0"/>
              <a:t>20-04-2020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70A35-78E3-44A8-8817-30F330E52C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211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 at gentage ”Hvorfor” arbejders der hen imod grundproblemet. Beskriv eventuelt observationer af problem, som kan hjælpe med afklaring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70A35-78E3-44A8-8817-30F330E52C31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285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999" y="792000"/>
            <a:ext cx="8784000" cy="558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899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98525" y="3813175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98525" y="5397500"/>
            <a:ext cx="7377113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skrive 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dirty="0" smtClean="0"/>
              <a:t>Klik for at skrive tekst eller klik på ikon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12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Øvel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831188"/>
            <a:ext cx="7197725" cy="9144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40"/>
          <a:stretch/>
        </p:blipFill>
        <p:spPr>
          <a:xfrm>
            <a:off x="4454958" y="2349904"/>
            <a:ext cx="4981646" cy="4235708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0" y="1214324"/>
            <a:ext cx="1623974" cy="453183"/>
          </a:xfrm>
          <a:prstGeom prst="rect">
            <a:avLst/>
          </a:prstGeom>
          <a:solidFill>
            <a:srgbClr val="CCCC66"/>
          </a:solidFill>
        </p:spPr>
        <p:txBody>
          <a:bodyPr wrap="square" lIns="0" tIns="72000" rIns="180000" bIns="72000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/>
                </a:solidFill>
              </a:rPr>
              <a:t>ØVELSE</a:t>
            </a:r>
          </a:p>
        </p:txBody>
      </p:sp>
    </p:spTree>
    <p:extLst>
      <p:ext uri="{BB962C8B-B14F-4D97-AF65-F5344CB8AC3E}">
        <p14:creationId xmlns:p14="http://schemas.microsoft.com/office/powerpoint/2010/main" val="108549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hvid kan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/>
          </p:nvPr>
        </p:nvSpPr>
        <p:spPr>
          <a:xfrm>
            <a:off x="180000" y="792000"/>
            <a:ext cx="8784000" cy="5580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948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billede 2"/>
          <p:cNvSpPr>
            <a:spLocks noGrp="1"/>
          </p:cNvSpPr>
          <p:nvPr>
            <p:ph type="pic" idx="1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075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4000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467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43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itat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dsholder til billede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55" name="Rektangel 54"/>
          <p:cNvSpPr/>
          <p:nvPr/>
        </p:nvSpPr>
        <p:spPr bwMode="auto">
          <a:xfrm>
            <a:off x="-2" y="5191379"/>
            <a:ext cx="9144002" cy="1666621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930232" y="6256420"/>
            <a:ext cx="6840000" cy="359075"/>
          </a:xfrm>
        </p:spPr>
        <p:txBody>
          <a:bodyPr anchor="t"/>
          <a:lstStyle>
            <a:lvl1pPr marL="0" indent="0" algn="r">
              <a:buFont typeface="Wingdings" pitchFamily="2" charset="2"/>
              <a:buNone/>
              <a:defRPr lang="da-DK" sz="1600" b="0" i="1" baseline="0" smtClean="0">
                <a:solidFill>
                  <a:srgbClr val="424242"/>
                </a:solidFill>
                <a:effectLst/>
              </a:defRPr>
            </a:lvl1pPr>
          </a:lstStyle>
          <a:p>
            <a:pPr lvl="0"/>
            <a:r>
              <a:rPr lang="da-DK" altLang="da-DK" b="0" i="1" noProof="0" dirty="0" smtClean="0">
                <a:solidFill>
                  <a:srgbClr val="424242"/>
                </a:solidFill>
                <a:effectLst/>
                <a:latin typeface="+mj-lt"/>
              </a:rPr>
              <a:t>- citat af</a:t>
            </a:r>
            <a:endParaRPr lang="da-DK" altLang="da-DK" noProof="0" dirty="0" smtClean="0"/>
          </a:p>
        </p:txBody>
      </p:sp>
      <p:sp>
        <p:nvSpPr>
          <p:cNvPr id="30" name="Freeform 6"/>
          <p:cNvSpPr>
            <a:spLocks noEditPoints="1"/>
          </p:cNvSpPr>
          <p:nvPr/>
        </p:nvSpPr>
        <p:spPr bwMode="auto">
          <a:xfrm>
            <a:off x="1099928" y="5089779"/>
            <a:ext cx="234950" cy="203200"/>
          </a:xfrm>
          <a:custGeom>
            <a:avLst/>
            <a:gdLst>
              <a:gd name="T0" fmla="*/ 64 w 148"/>
              <a:gd name="T1" fmla="*/ 0 h 128"/>
              <a:gd name="T2" fmla="*/ 4 w 148"/>
              <a:gd name="T3" fmla="*/ 0 h 128"/>
              <a:gd name="T4" fmla="*/ 4 w 148"/>
              <a:gd name="T5" fmla="*/ 58 h 128"/>
              <a:gd name="T6" fmla="*/ 32 w 148"/>
              <a:gd name="T7" fmla="*/ 58 h 128"/>
              <a:gd name="T8" fmla="*/ 32 w 148"/>
              <a:gd name="T9" fmla="*/ 58 h 128"/>
              <a:gd name="T10" fmla="*/ 30 w 148"/>
              <a:gd name="T11" fmla="*/ 74 h 128"/>
              <a:gd name="T12" fmla="*/ 28 w 148"/>
              <a:gd name="T13" fmla="*/ 80 h 128"/>
              <a:gd name="T14" fmla="*/ 24 w 148"/>
              <a:gd name="T15" fmla="*/ 86 h 128"/>
              <a:gd name="T16" fmla="*/ 20 w 148"/>
              <a:gd name="T17" fmla="*/ 92 h 128"/>
              <a:gd name="T18" fmla="*/ 14 w 148"/>
              <a:gd name="T19" fmla="*/ 96 h 128"/>
              <a:gd name="T20" fmla="*/ 0 w 148"/>
              <a:gd name="T21" fmla="*/ 104 h 128"/>
              <a:gd name="T22" fmla="*/ 10 w 148"/>
              <a:gd name="T23" fmla="*/ 128 h 128"/>
              <a:gd name="T24" fmla="*/ 10 w 148"/>
              <a:gd name="T25" fmla="*/ 128 h 128"/>
              <a:gd name="T26" fmla="*/ 28 w 148"/>
              <a:gd name="T27" fmla="*/ 120 h 128"/>
              <a:gd name="T28" fmla="*/ 42 w 148"/>
              <a:gd name="T29" fmla="*/ 110 h 128"/>
              <a:gd name="T30" fmla="*/ 42 w 148"/>
              <a:gd name="T31" fmla="*/ 110 h 128"/>
              <a:gd name="T32" fmla="*/ 52 w 148"/>
              <a:gd name="T33" fmla="*/ 98 h 128"/>
              <a:gd name="T34" fmla="*/ 58 w 148"/>
              <a:gd name="T35" fmla="*/ 82 h 128"/>
              <a:gd name="T36" fmla="*/ 62 w 148"/>
              <a:gd name="T37" fmla="*/ 64 h 128"/>
              <a:gd name="T38" fmla="*/ 64 w 148"/>
              <a:gd name="T39" fmla="*/ 42 h 128"/>
              <a:gd name="T40" fmla="*/ 64 w 148"/>
              <a:gd name="T41" fmla="*/ 0 h 128"/>
              <a:gd name="T42" fmla="*/ 148 w 148"/>
              <a:gd name="T43" fmla="*/ 0 h 128"/>
              <a:gd name="T44" fmla="*/ 90 w 148"/>
              <a:gd name="T45" fmla="*/ 0 h 128"/>
              <a:gd name="T46" fmla="*/ 90 w 148"/>
              <a:gd name="T47" fmla="*/ 58 h 128"/>
              <a:gd name="T48" fmla="*/ 118 w 148"/>
              <a:gd name="T49" fmla="*/ 58 h 128"/>
              <a:gd name="T50" fmla="*/ 118 w 148"/>
              <a:gd name="T51" fmla="*/ 58 h 128"/>
              <a:gd name="T52" fmla="*/ 116 w 148"/>
              <a:gd name="T53" fmla="*/ 74 h 128"/>
              <a:gd name="T54" fmla="*/ 112 w 148"/>
              <a:gd name="T55" fmla="*/ 80 h 128"/>
              <a:gd name="T56" fmla="*/ 110 w 148"/>
              <a:gd name="T57" fmla="*/ 86 h 128"/>
              <a:gd name="T58" fmla="*/ 104 w 148"/>
              <a:gd name="T59" fmla="*/ 92 h 128"/>
              <a:gd name="T60" fmla="*/ 98 w 148"/>
              <a:gd name="T61" fmla="*/ 96 h 128"/>
              <a:gd name="T62" fmla="*/ 84 w 148"/>
              <a:gd name="T63" fmla="*/ 104 h 128"/>
              <a:gd name="T64" fmla="*/ 96 w 148"/>
              <a:gd name="T65" fmla="*/ 128 h 128"/>
              <a:gd name="T66" fmla="*/ 96 w 148"/>
              <a:gd name="T67" fmla="*/ 128 h 128"/>
              <a:gd name="T68" fmla="*/ 114 w 148"/>
              <a:gd name="T69" fmla="*/ 120 h 128"/>
              <a:gd name="T70" fmla="*/ 128 w 148"/>
              <a:gd name="T71" fmla="*/ 110 h 128"/>
              <a:gd name="T72" fmla="*/ 128 w 148"/>
              <a:gd name="T73" fmla="*/ 110 h 128"/>
              <a:gd name="T74" fmla="*/ 134 w 148"/>
              <a:gd name="T75" fmla="*/ 102 h 128"/>
              <a:gd name="T76" fmla="*/ 138 w 148"/>
              <a:gd name="T77" fmla="*/ 96 h 128"/>
              <a:gd name="T78" fmla="*/ 142 w 148"/>
              <a:gd name="T79" fmla="*/ 88 h 128"/>
              <a:gd name="T80" fmla="*/ 146 w 148"/>
              <a:gd name="T81" fmla="*/ 78 h 128"/>
              <a:gd name="T82" fmla="*/ 146 w 148"/>
              <a:gd name="T83" fmla="*/ 78 h 128"/>
              <a:gd name="T84" fmla="*/ 148 w 148"/>
              <a:gd name="T85" fmla="*/ 62 h 128"/>
              <a:gd name="T86" fmla="*/ 148 w 148"/>
              <a:gd name="T87" fmla="*/ 42 h 128"/>
              <a:gd name="T88" fmla="*/ 148 w 148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8" h="128">
                <a:moveTo>
                  <a:pt x="64" y="0"/>
                </a:moveTo>
                <a:lnTo>
                  <a:pt x="4" y="0"/>
                </a:lnTo>
                <a:lnTo>
                  <a:pt x="4" y="58"/>
                </a:lnTo>
                <a:lnTo>
                  <a:pt x="32" y="58"/>
                </a:lnTo>
                <a:lnTo>
                  <a:pt x="32" y="58"/>
                </a:lnTo>
                <a:lnTo>
                  <a:pt x="30" y="74"/>
                </a:lnTo>
                <a:lnTo>
                  <a:pt x="28" y="80"/>
                </a:lnTo>
                <a:lnTo>
                  <a:pt x="24" y="86"/>
                </a:lnTo>
                <a:lnTo>
                  <a:pt x="20" y="92"/>
                </a:lnTo>
                <a:lnTo>
                  <a:pt x="14" y="96"/>
                </a:lnTo>
                <a:lnTo>
                  <a:pt x="0" y="104"/>
                </a:lnTo>
                <a:lnTo>
                  <a:pt x="10" y="128"/>
                </a:lnTo>
                <a:lnTo>
                  <a:pt x="10" y="128"/>
                </a:lnTo>
                <a:lnTo>
                  <a:pt x="28" y="120"/>
                </a:lnTo>
                <a:lnTo>
                  <a:pt x="42" y="110"/>
                </a:lnTo>
                <a:lnTo>
                  <a:pt x="42" y="110"/>
                </a:lnTo>
                <a:lnTo>
                  <a:pt x="52" y="98"/>
                </a:lnTo>
                <a:lnTo>
                  <a:pt x="58" y="82"/>
                </a:lnTo>
                <a:lnTo>
                  <a:pt x="62" y="64"/>
                </a:lnTo>
                <a:lnTo>
                  <a:pt x="64" y="42"/>
                </a:lnTo>
                <a:lnTo>
                  <a:pt x="64" y="0"/>
                </a:lnTo>
                <a:close/>
                <a:moveTo>
                  <a:pt x="148" y="0"/>
                </a:moveTo>
                <a:lnTo>
                  <a:pt x="90" y="0"/>
                </a:lnTo>
                <a:lnTo>
                  <a:pt x="90" y="58"/>
                </a:lnTo>
                <a:lnTo>
                  <a:pt x="118" y="58"/>
                </a:lnTo>
                <a:lnTo>
                  <a:pt x="118" y="58"/>
                </a:lnTo>
                <a:lnTo>
                  <a:pt x="116" y="74"/>
                </a:lnTo>
                <a:lnTo>
                  <a:pt x="112" y="80"/>
                </a:lnTo>
                <a:lnTo>
                  <a:pt x="110" y="86"/>
                </a:lnTo>
                <a:lnTo>
                  <a:pt x="104" y="92"/>
                </a:lnTo>
                <a:lnTo>
                  <a:pt x="98" y="96"/>
                </a:lnTo>
                <a:lnTo>
                  <a:pt x="84" y="104"/>
                </a:lnTo>
                <a:lnTo>
                  <a:pt x="96" y="128"/>
                </a:lnTo>
                <a:lnTo>
                  <a:pt x="96" y="128"/>
                </a:lnTo>
                <a:lnTo>
                  <a:pt x="114" y="120"/>
                </a:lnTo>
                <a:lnTo>
                  <a:pt x="128" y="110"/>
                </a:lnTo>
                <a:lnTo>
                  <a:pt x="128" y="110"/>
                </a:lnTo>
                <a:lnTo>
                  <a:pt x="134" y="102"/>
                </a:lnTo>
                <a:lnTo>
                  <a:pt x="138" y="96"/>
                </a:lnTo>
                <a:lnTo>
                  <a:pt x="142" y="88"/>
                </a:lnTo>
                <a:lnTo>
                  <a:pt x="146" y="78"/>
                </a:lnTo>
                <a:lnTo>
                  <a:pt x="146" y="78"/>
                </a:lnTo>
                <a:lnTo>
                  <a:pt x="148" y="62"/>
                </a:lnTo>
                <a:lnTo>
                  <a:pt x="148" y="42"/>
                </a:lnTo>
                <a:lnTo>
                  <a:pt x="148" y="0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80000" y="5491324"/>
            <a:ext cx="6840000" cy="1494932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ct val="20000"/>
              </a:spcAft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Klik og skriv citat</a:t>
            </a:r>
          </a:p>
        </p:txBody>
      </p:sp>
    </p:spTree>
    <p:extLst>
      <p:ext uri="{BB962C8B-B14F-4D97-AF65-F5344CB8AC3E}">
        <p14:creationId xmlns:p14="http://schemas.microsoft.com/office/powerpoint/2010/main" val="105903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6" y="1187450"/>
            <a:ext cx="770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7" y="2159000"/>
            <a:ext cx="77040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5" y="6332538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m.dk/forbedringps%20og%20find%20bl.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erson holding le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98" b="30567"/>
          <a:stretch/>
        </p:blipFill>
        <p:spPr bwMode="auto">
          <a:xfrm>
            <a:off x="179511" y="756744"/>
            <a:ext cx="8784978" cy="299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898525" y="3813175"/>
            <a:ext cx="7705923" cy="1439863"/>
          </a:xfrm>
        </p:spPr>
        <p:txBody>
          <a:bodyPr/>
          <a:lstStyle/>
          <a:p>
            <a:r>
              <a:rPr lang="da-DK" dirty="0" smtClean="0"/>
              <a:t>5 x Hvorfor</a:t>
            </a:r>
            <a:endParaRPr lang="da-DK" dirty="0"/>
          </a:p>
        </p:txBody>
      </p:sp>
      <p:sp>
        <p:nvSpPr>
          <p:cNvPr id="8" name="Undertitel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Psykiatrien og socialområdets værktøjskasse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7" name="Picture 2" descr="N:\Afdeling\POSADMIN\KOM\K-team\FORBEDRING TIL WWW\Figurer og logo\SPOK uden baggrun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2" r="32481"/>
          <a:stretch/>
        </p:blipFill>
        <p:spPr bwMode="auto">
          <a:xfrm>
            <a:off x="-1088908" y="2852936"/>
            <a:ext cx="364468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5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Sådan gør I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Stil spørgsmålet hvorfor? indtil I har fundet:</a:t>
            </a:r>
          </a:p>
          <a:p>
            <a:r>
              <a:rPr lang="da-DK" dirty="0" smtClean="0"/>
              <a:t>Det problem, der starter det hele, </a:t>
            </a:r>
            <a:r>
              <a:rPr lang="da-DK" sz="2000" dirty="0" smtClean="0"/>
              <a:t>eller</a:t>
            </a:r>
          </a:p>
          <a:p>
            <a:r>
              <a:rPr lang="da-DK" dirty="0" smtClean="0"/>
              <a:t>Det problem, som I bedst kan tage fat på.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64003" y="3493184"/>
            <a:ext cx="2943901" cy="495300"/>
          </a:xfrm>
          <a:prstGeom prst="roundRect">
            <a:avLst>
              <a:gd name="adj" fmla="val 16667"/>
            </a:avLst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3F3018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F3018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F3018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F3018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da-DK" altLang="da-DK" sz="1400" b="1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 b="1" dirty="0">
                <a:solidFill>
                  <a:schemeClr val="tx1"/>
                </a:solidFill>
                <a:latin typeface="+mj-lt"/>
              </a:rPr>
              <a:t>Hvad ønsker vi at </a:t>
            </a:r>
            <a:r>
              <a:rPr lang="da-DK" altLang="da-DK" sz="1400" b="1" dirty="0" smtClean="0">
                <a:solidFill>
                  <a:schemeClr val="tx1"/>
                </a:solidFill>
                <a:latin typeface="+mj-lt"/>
              </a:rPr>
              <a:t>forbedre?</a:t>
            </a:r>
            <a:endParaRPr lang="da-DK" altLang="da-DK" sz="1400" b="1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da-DK" altLang="da-DK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812727" y="4337021"/>
            <a:ext cx="779462" cy="334963"/>
          </a:xfrm>
          <a:prstGeom prst="foldedCorner">
            <a:avLst>
              <a:gd name="adj" fmla="val 12500"/>
            </a:avLst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3F3018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F3018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F3018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F3018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chemeClr val="tx1"/>
                </a:solidFill>
                <a:latin typeface="+mj-lt"/>
              </a:rPr>
              <a:t>Problem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587430" y="4777552"/>
            <a:ext cx="850900" cy="304800"/>
          </a:xfrm>
          <a:prstGeom prst="foldedCorner">
            <a:avLst>
              <a:gd name="adj" fmla="val 12500"/>
            </a:avLst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3F3018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F3018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F3018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F3018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 dirty="0">
                <a:solidFill>
                  <a:schemeClr val="tx1"/>
                </a:solidFill>
                <a:latin typeface="+mj-lt"/>
              </a:rPr>
              <a:t>Problem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438330" y="5177564"/>
            <a:ext cx="990600" cy="304800"/>
          </a:xfrm>
          <a:prstGeom prst="foldedCorner">
            <a:avLst>
              <a:gd name="adj" fmla="val 12500"/>
            </a:avLst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3F3018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F3018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F3018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F3018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chemeClr val="tx1"/>
                </a:solidFill>
                <a:latin typeface="+mj-lt"/>
              </a:rPr>
              <a:t>Problem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428930" y="5598270"/>
            <a:ext cx="863600" cy="304800"/>
          </a:xfrm>
          <a:prstGeom prst="foldedCorner">
            <a:avLst>
              <a:gd name="adj" fmla="val 12500"/>
            </a:avLst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3F3018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F3018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F3018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F3018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>
                <a:solidFill>
                  <a:schemeClr val="tx1"/>
                </a:solidFill>
                <a:latin typeface="+mj-lt"/>
              </a:rPr>
              <a:t>Problem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292530" y="6003913"/>
            <a:ext cx="1568450" cy="265113"/>
          </a:xfrm>
          <a:prstGeom prst="foldedCorner">
            <a:avLst>
              <a:gd name="adj" fmla="val 12500"/>
            </a:avLst>
          </a:prstGeom>
          <a:ln>
            <a:solidFill>
              <a:schemeClr val="accent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3F3018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F3018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F3018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F3018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400" dirty="0">
                <a:solidFill>
                  <a:schemeClr val="tx1"/>
                </a:solidFill>
                <a:latin typeface="+mj-lt"/>
              </a:rPr>
              <a:t>Grundproblem</a:t>
            </a:r>
          </a:p>
        </p:txBody>
      </p:sp>
      <p:cxnSp>
        <p:nvCxnSpPr>
          <p:cNvPr id="12" name="AutoShape 11"/>
          <p:cNvCxnSpPr>
            <a:cxnSpLocks noChangeShapeType="1"/>
            <a:stCxn id="6" idx="2"/>
            <a:endCxn id="7" idx="1"/>
          </p:cNvCxnSpPr>
          <p:nvPr/>
        </p:nvCxnSpPr>
        <p:spPr bwMode="auto">
          <a:xfrm rot="16200000" flipH="1">
            <a:off x="2266331" y="3958106"/>
            <a:ext cx="516019" cy="576773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2"/>
          <p:cNvCxnSpPr>
            <a:cxnSpLocks noChangeShapeType="1"/>
            <a:stCxn id="7" idx="2"/>
            <a:endCxn id="8" idx="1"/>
          </p:cNvCxnSpPr>
          <p:nvPr/>
        </p:nvCxnSpPr>
        <p:spPr bwMode="auto">
          <a:xfrm rot="16200000" flipH="1">
            <a:off x="3265960" y="4608482"/>
            <a:ext cx="257968" cy="384972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3"/>
          <p:cNvCxnSpPr>
            <a:cxnSpLocks noChangeShapeType="1"/>
            <a:stCxn id="8" idx="2"/>
            <a:endCxn id="9" idx="1"/>
          </p:cNvCxnSpPr>
          <p:nvPr/>
        </p:nvCxnSpPr>
        <p:spPr bwMode="auto">
          <a:xfrm rot="16200000" flipH="1">
            <a:off x="4101799" y="4993433"/>
            <a:ext cx="247612" cy="42545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4"/>
          <p:cNvCxnSpPr>
            <a:cxnSpLocks noChangeShapeType="1"/>
            <a:stCxn id="9" idx="2"/>
            <a:endCxn id="10" idx="1"/>
          </p:cNvCxnSpPr>
          <p:nvPr/>
        </p:nvCxnSpPr>
        <p:spPr bwMode="auto">
          <a:xfrm rot="16200000" flipH="1">
            <a:off x="5047127" y="5368867"/>
            <a:ext cx="268306" cy="49530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5"/>
          <p:cNvCxnSpPr>
            <a:cxnSpLocks noChangeShapeType="1"/>
            <a:stCxn id="10" idx="2"/>
            <a:endCxn id="11" idx="1"/>
          </p:cNvCxnSpPr>
          <p:nvPr/>
        </p:nvCxnSpPr>
        <p:spPr bwMode="auto">
          <a:xfrm rot="16200000" flipH="1">
            <a:off x="5959930" y="5803870"/>
            <a:ext cx="233400" cy="43180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2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 og Social</a:t>
            </a:r>
          </a:p>
        </p:txBody>
      </p:sp>
      <p:sp>
        <p:nvSpPr>
          <p:cNvPr id="40" name="Tekstboks 39"/>
          <p:cNvSpPr txBox="1"/>
          <p:nvPr/>
        </p:nvSpPr>
        <p:spPr>
          <a:xfrm>
            <a:off x="1259632" y="414908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tx2"/>
                </a:solidFill>
              </a:rPr>
              <a:t>Hvorfor?</a:t>
            </a:r>
            <a:endParaRPr lang="da-DK" sz="1600" dirty="0">
              <a:solidFill>
                <a:schemeClr val="tx2"/>
              </a:solidFill>
            </a:endParaRPr>
          </a:p>
        </p:txBody>
      </p:sp>
      <p:sp>
        <p:nvSpPr>
          <p:cNvPr id="53" name="Tekstboks 52"/>
          <p:cNvSpPr txBox="1"/>
          <p:nvPr/>
        </p:nvSpPr>
        <p:spPr>
          <a:xfrm>
            <a:off x="2195736" y="474663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tx2"/>
                </a:solidFill>
              </a:rPr>
              <a:t>Hvorfor?</a:t>
            </a:r>
            <a:endParaRPr lang="da-DK" sz="1600" dirty="0">
              <a:solidFill>
                <a:schemeClr val="tx2"/>
              </a:solidFill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3059832" y="517867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tx2"/>
                </a:solidFill>
              </a:rPr>
              <a:t>Hvorfor?</a:t>
            </a:r>
            <a:endParaRPr lang="da-DK" sz="1600" dirty="0">
              <a:solidFill>
                <a:schemeClr val="tx2"/>
              </a:solidFill>
            </a:endParaRPr>
          </a:p>
        </p:txBody>
      </p:sp>
      <p:sp>
        <p:nvSpPr>
          <p:cNvPr id="55" name="Tekstboks 54"/>
          <p:cNvSpPr txBox="1"/>
          <p:nvPr/>
        </p:nvSpPr>
        <p:spPr>
          <a:xfrm>
            <a:off x="3995936" y="553871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tx2"/>
                </a:solidFill>
              </a:rPr>
              <a:t>Hvorfor?</a:t>
            </a:r>
            <a:endParaRPr lang="da-DK" sz="1600" dirty="0">
              <a:solidFill>
                <a:schemeClr val="tx2"/>
              </a:solidFill>
            </a:endParaRPr>
          </a:p>
        </p:txBody>
      </p:sp>
      <p:sp>
        <p:nvSpPr>
          <p:cNvPr id="56" name="Tekstboks 55"/>
          <p:cNvSpPr txBox="1"/>
          <p:nvPr/>
        </p:nvSpPr>
        <p:spPr>
          <a:xfrm>
            <a:off x="4932040" y="597076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tx2"/>
                </a:solidFill>
              </a:rPr>
              <a:t>Hvorfor?</a:t>
            </a:r>
            <a:endParaRPr lang="da-DK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30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7" y="1772816"/>
            <a:ext cx="8101335" cy="3574256"/>
          </a:xfrm>
        </p:spPr>
        <p:txBody>
          <a:bodyPr/>
          <a:lstStyle/>
          <a:p>
            <a:pPr marL="0" indent="0">
              <a:buFont typeface="+mj-lt"/>
              <a:buAutoNum type="arabicPeriod"/>
            </a:pPr>
            <a:r>
              <a:rPr lang="da-DK" altLang="da-DK" sz="2000" b="1" dirty="0" smtClean="0"/>
              <a:t>Hvorfor?</a:t>
            </a:r>
            <a:r>
              <a:rPr lang="da-DK" altLang="da-DK" sz="2000" dirty="0"/>
              <a:t/>
            </a:r>
            <a:br>
              <a:rPr lang="da-DK" altLang="da-DK" sz="2000" dirty="0"/>
            </a:br>
            <a:r>
              <a:rPr lang="da-DK" altLang="da-DK" sz="1800" dirty="0"/>
              <a:t>Mange </a:t>
            </a:r>
            <a:r>
              <a:rPr lang="da-DK" altLang="da-DK" sz="1800" dirty="0" smtClean="0"/>
              <a:t>returneringer </a:t>
            </a:r>
            <a:r>
              <a:rPr lang="da-DK" altLang="da-DK" sz="1800" dirty="0"/>
              <a:t>skyldes, at lageret sender de forkerte varer.</a:t>
            </a:r>
          </a:p>
          <a:p>
            <a:pPr marL="0" indent="0">
              <a:buFont typeface="+mj-lt"/>
              <a:buAutoNum type="arabicPeriod"/>
            </a:pPr>
            <a:r>
              <a:rPr lang="da-DK" altLang="da-DK" sz="2000" b="1" dirty="0" smtClean="0"/>
              <a:t>Hvorfor?</a:t>
            </a:r>
            <a:r>
              <a:rPr lang="da-DK" altLang="da-DK" sz="2000" dirty="0"/>
              <a:t/>
            </a:r>
            <a:br>
              <a:rPr lang="da-DK" altLang="da-DK" sz="2000" dirty="0"/>
            </a:br>
            <a:r>
              <a:rPr lang="da-DK" altLang="da-DK" sz="1800" dirty="0" smtClean="0"/>
              <a:t>Varenumrene er ofte tastet forkert ind. </a:t>
            </a:r>
            <a:endParaRPr lang="da-DK" altLang="da-DK" sz="1800" dirty="0"/>
          </a:p>
          <a:p>
            <a:pPr marL="0" indent="0">
              <a:buFont typeface="+mj-lt"/>
              <a:buAutoNum type="arabicPeriod"/>
            </a:pPr>
            <a:r>
              <a:rPr lang="da-DK" altLang="da-DK" sz="2000" b="1" dirty="0" smtClean="0"/>
              <a:t>Hvorfor?</a:t>
            </a:r>
            <a:r>
              <a:rPr lang="da-DK" altLang="da-DK" sz="2000" dirty="0"/>
              <a:t/>
            </a:r>
            <a:br>
              <a:rPr lang="da-DK" altLang="da-DK" sz="2000" dirty="0"/>
            </a:br>
            <a:r>
              <a:rPr lang="da-DK" altLang="da-DK" sz="1800" dirty="0"/>
              <a:t>Mange </a:t>
            </a:r>
            <a:r>
              <a:rPr lang="da-DK" altLang="da-DK" sz="1800" dirty="0" smtClean="0"/>
              <a:t>salgsmedarbejdere ved ikke nok om systemet og produkterne.</a:t>
            </a:r>
            <a:endParaRPr lang="da-DK" altLang="da-DK" sz="1800" dirty="0"/>
          </a:p>
          <a:p>
            <a:pPr marL="0" indent="0">
              <a:buFont typeface="+mj-lt"/>
              <a:buAutoNum type="arabicPeriod"/>
            </a:pPr>
            <a:r>
              <a:rPr lang="da-DK" altLang="da-DK" sz="2000" b="1" dirty="0" smtClean="0"/>
              <a:t>Hvorfor?</a:t>
            </a:r>
            <a:r>
              <a:rPr lang="da-DK" altLang="da-DK" sz="2000" dirty="0"/>
              <a:t/>
            </a:r>
            <a:br>
              <a:rPr lang="da-DK" altLang="da-DK" sz="2000" dirty="0"/>
            </a:br>
            <a:r>
              <a:rPr lang="da-DK" altLang="da-DK" sz="1800" dirty="0"/>
              <a:t>De har kun fået meget lidt </a:t>
            </a:r>
            <a:r>
              <a:rPr lang="da-DK" altLang="da-DK" sz="1800" dirty="0" smtClean="0"/>
              <a:t>træning.</a:t>
            </a:r>
            <a:endParaRPr lang="da-DK" altLang="da-DK" sz="1800" dirty="0"/>
          </a:p>
          <a:p>
            <a:pPr marL="0" indent="0">
              <a:buFont typeface="+mj-lt"/>
              <a:buAutoNum type="arabicPeriod"/>
            </a:pPr>
            <a:r>
              <a:rPr lang="da-DK" altLang="da-DK" sz="2000" b="1" dirty="0" smtClean="0"/>
              <a:t>Hvorfor?</a:t>
            </a:r>
            <a:r>
              <a:rPr lang="da-DK" altLang="da-DK" sz="2000" dirty="0"/>
              <a:t/>
            </a:r>
            <a:br>
              <a:rPr lang="da-DK" altLang="da-DK" sz="2000" dirty="0"/>
            </a:br>
            <a:r>
              <a:rPr lang="da-DK" altLang="da-DK" sz="1800" dirty="0"/>
              <a:t>Vi har aldrig haft nye sælgere. Kun rekrutteret internt</a:t>
            </a:r>
            <a:r>
              <a:rPr lang="da-DK" altLang="da-DK" sz="1800" dirty="0" smtClean="0"/>
              <a:t>.</a:t>
            </a:r>
            <a:endParaRPr lang="da-DK" altLang="da-DK" sz="1800" dirty="0"/>
          </a:p>
        </p:txBody>
      </p:sp>
      <p:sp>
        <p:nvSpPr>
          <p:cNvPr id="4" name="Tekstboks 3"/>
          <p:cNvSpPr txBox="1"/>
          <p:nvPr/>
        </p:nvSpPr>
        <p:spPr>
          <a:xfrm>
            <a:off x="683568" y="5229200"/>
            <a:ext cx="792088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altLang="da-DK" b="1" dirty="0"/>
              <a:t>Midlertidigt modtræk:</a:t>
            </a:r>
            <a:r>
              <a:rPr lang="da-DK" altLang="da-DK" sz="2000" dirty="0"/>
              <a:t/>
            </a:r>
            <a:br>
              <a:rPr lang="da-DK" altLang="da-DK" sz="2000" dirty="0"/>
            </a:br>
            <a:r>
              <a:rPr lang="da-DK" altLang="da-DK" dirty="0"/>
              <a:t>Lav </a:t>
            </a:r>
            <a:r>
              <a:rPr lang="da-DK" altLang="da-DK" dirty="0" smtClean="0"/>
              <a:t>et lynkursus og en produktoversigt.</a:t>
            </a:r>
            <a:endParaRPr lang="da-DK" altLang="da-DK" dirty="0"/>
          </a:p>
          <a:p>
            <a:r>
              <a:rPr lang="da-DK" altLang="da-DK" b="1" dirty="0"/>
              <a:t>Permanent modtræk:</a:t>
            </a:r>
            <a:r>
              <a:rPr lang="da-DK" altLang="da-DK" sz="2000" dirty="0"/>
              <a:t/>
            </a:r>
            <a:br>
              <a:rPr lang="da-DK" altLang="da-DK" sz="2000" dirty="0"/>
            </a:br>
            <a:r>
              <a:rPr lang="da-DK" altLang="da-DK" dirty="0"/>
              <a:t>Internt kursus for nye </a:t>
            </a:r>
            <a:r>
              <a:rPr lang="da-DK" altLang="da-DK" dirty="0" smtClean="0"/>
              <a:t>sælgere, skal gennemføres af alle </a:t>
            </a:r>
            <a:r>
              <a:rPr lang="da-DK" altLang="da-DK" dirty="0"/>
              <a:t>sælgere</a:t>
            </a:r>
            <a:r>
              <a:rPr lang="da-DK" altLang="da-DK" dirty="0" smtClean="0"/>
              <a:t>.</a:t>
            </a:r>
            <a:endParaRPr lang="da-DK" alt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755576" y="1196752"/>
            <a:ext cx="784887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altLang="da-DK" b="1" dirty="0"/>
              <a:t>Problem:</a:t>
            </a: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dirty="0" smtClean="0"/>
              <a:t>Virksomhed AA </a:t>
            </a:r>
            <a:r>
              <a:rPr lang="da-DK" altLang="da-DK" dirty="0"/>
              <a:t>modtager alt for mange returneringer fra kunder</a:t>
            </a:r>
            <a:r>
              <a:rPr lang="da-DK" altLang="da-DK" dirty="0" smtClean="0"/>
              <a:t>.</a:t>
            </a:r>
            <a:endParaRPr lang="da-DK" dirty="0"/>
          </a:p>
        </p:txBody>
      </p:sp>
      <p:sp>
        <p:nvSpPr>
          <p:cNvPr id="9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3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96862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Få mere værktøj til at arbejde med </a:t>
            </a:r>
            <a:r>
              <a:rPr lang="da-DK" dirty="0" smtClean="0"/>
              <a:t>forbedringer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6" y="2060848"/>
            <a:ext cx="8173344" cy="4298057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Besøg værktøjskassen på </a:t>
            </a:r>
            <a:r>
              <a:rPr lang="da-DK" dirty="0" smtClean="0">
                <a:hlinkClick r:id="rId2"/>
              </a:rPr>
              <a:t>www.rm.dk/forbedringps </a:t>
            </a:r>
            <a:r>
              <a:rPr lang="da-DK" dirty="0" smtClean="0"/>
              <a:t> og find bl.a.:</a:t>
            </a:r>
          </a:p>
          <a:p>
            <a:pPr lvl="1"/>
            <a:r>
              <a:rPr lang="da-DK" dirty="0" smtClean="0"/>
              <a:t>Intro til data og forskellige typer af indikatorer</a:t>
            </a:r>
          </a:p>
          <a:p>
            <a:pPr lvl="1"/>
            <a:r>
              <a:rPr lang="da-DK" dirty="0" smtClean="0"/>
              <a:t>Guide til driverdiagrammer</a:t>
            </a:r>
          </a:p>
          <a:p>
            <a:pPr lvl="1"/>
            <a:r>
              <a:rPr lang="da-DK" dirty="0" smtClean="0"/>
              <a:t>Guide til SMART-mål</a:t>
            </a:r>
          </a:p>
          <a:p>
            <a:pPr marL="625475" lvl="1" indent="0">
              <a:buNone/>
            </a:pPr>
            <a:endParaRPr lang="da-DK" dirty="0"/>
          </a:p>
          <a:p>
            <a:pPr lvl="1"/>
            <a:endParaRPr lang="da-DK" dirty="0" smtClean="0"/>
          </a:p>
          <a:p>
            <a:pPr marL="0" indent="0">
              <a:spcAft>
                <a:spcPts val="0"/>
              </a:spcAft>
              <a:buNone/>
              <a:defRPr/>
            </a:pPr>
            <a:endParaRPr lang="da-DK" sz="1200" dirty="0">
              <a:solidFill>
                <a:srgbClr val="FF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4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9046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5 x Hvorfor&amp;quot;&quot;/&gt;&lt;property id=&quot;20307&quot; value=&quot;262&quot;/&gt;&lt;/object&gt;&lt;object type=&quot;3&quot; unique_id=&quot;12474&quot;&gt;&lt;property id=&quot;20148&quot; value=&quot;5&quot;/&gt;&lt;property id=&quot;20300&quot; value=&quot;Slide 4 - &amp;quot;Få mere værktøj til at arbejde med forbedringer&amp;quot;&quot;/&gt;&lt;property id=&quot;20307&quot; value=&quot;266&quot;/&gt;&lt;/object&gt;&lt;object type=&quot;3&quot; unique_id=&quot;61585&quot;&gt;&lt;property id=&quot;20148&quot; value=&quot;5&quot;/&gt;&lt;property id=&quot;20300&quot; value=&quot;Slide 2 - &amp;quot;Sådan gør I&amp;#x0D;&amp;#x0A;&amp;quot;&quot;/&gt;&lt;property id=&quot;20307&quot; value=&quot;292&quot;/&gt;&lt;/object&gt;&lt;object type=&quot;3&quot; unique_id=&quot;61586&quot;&gt;&lt;property id=&quot;20148&quot; value=&quot;5&quot;/&gt;&lt;property id=&quot;20300&quot; value=&quot;Slide 3 - &amp;quot;Eksempel&amp;#x0D;&amp;#x0A;&amp;quot;&quot;/&gt;&lt;property id=&quot;20307&quot; value=&quot;293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M-petrol_v01">
  <a:themeElements>
    <a:clrScheme name="midt-petrol-grøn">
      <a:dk1>
        <a:srgbClr val="000000"/>
      </a:dk1>
      <a:lt1>
        <a:srgbClr val="FFFFFF"/>
      </a:lt1>
      <a:dk2>
        <a:srgbClr val="256575"/>
      </a:dk2>
      <a:lt2>
        <a:srgbClr val="E3DFD4"/>
      </a:lt2>
      <a:accent1>
        <a:srgbClr val="84715E"/>
      </a:accent1>
      <a:accent2>
        <a:srgbClr val="256575"/>
      </a:accent2>
      <a:accent3>
        <a:srgbClr val="990033"/>
      </a:accent3>
      <a:accent4>
        <a:srgbClr val="9B9B50"/>
      </a:accent4>
      <a:accent5>
        <a:srgbClr val="EFECE6"/>
      </a:accent5>
      <a:accent6>
        <a:srgbClr val="CCCC66"/>
      </a:accent6>
      <a:hlink>
        <a:srgbClr val="990033"/>
      </a:hlink>
      <a:folHlink>
        <a:srgbClr val="84715E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2400" cap="rnd">
          <a:solidFill>
            <a:srgbClr val="990033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RM-petrol_v01</Template>
  <TotalTime>0</TotalTime>
  <Words>137</Words>
  <Application>Microsoft Office PowerPoint</Application>
  <PresentationFormat>Skærmshow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RM-petrol_v01</vt:lpstr>
      <vt:lpstr>5 x Hvorfor</vt:lpstr>
      <vt:lpstr>Sådan gør I </vt:lpstr>
      <vt:lpstr>Eksempel </vt:lpstr>
      <vt:lpstr>Få mere værktøj til at arbejde med forbedringer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Birte Randeris</dc:creator>
  <cp:lastModifiedBy>Signe Valsgaard Bechmann</cp:lastModifiedBy>
  <cp:revision>25</cp:revision>
  <dcterms:created xsi:type="dcterms:W3CDTF">2020-03-23T09:57:22Z</dcterms:created>
  <dcterms:modified xsi:type="dcterms:W3CDTF">2020-04-20T08:37:24Z</dcterms:modified>
</cp:coreProperties>
</file>