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2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195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741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1911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826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171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213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8081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724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122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939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659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931F-3339-4593-B72E-A665D8045E71}" type="datetimeFigureOut">
              <a:rPr lang="da-DK" smtClean="0"/>
              <a:t>23-02-2023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B1F84-27DC-448B-A67A-B95391EF42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61068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rundet rektangel 1"/>
          <p:cNvSpPr/>
          <p:nvPr/>
        </p:nvSpPr>
        <p:spPr>
          <a:xfrm>
            <a:off x="3639170" y="960155"/>
            <a:ext cx="1262145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r>
              <a:rPr lang="da-DK" sz="527" b="1" dirty="0">
                <a:solidFill>
                  <a:srgbClr val="E3DFD4"/>
                </a:solidFill>
                <a:latin typeface="Verdana"/>
              </a:rPr>
              <a:t>BUA Herning</a:t>
            </a:r>
          </a:p>
        </p:txBody>
      </p:sp>
      <p:sp>
        <p:nvSpPr>
          <p:cNvPr id="3" name="Afrundet rektangel 2"/>
          <p:cNvSpPr/>
          <p:nvPr/>
        </p:nvSpPr>
        <p:spPr>
          <a:xfrm>
            <a:off x="5010019" y="963793"/>
            <a:ext cx="1262145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               BUA Viborg	</a:t>
            </a:r>
          </a:p>
        </p:txBody>
      </p:sp>
      <p:sp>
        <p:nvSpPr>
          <p:cNvPr id="4" name="Afrundet rektangel 3"/>
          <p:cNvSpPr/>
          <p:nvPr/>
        </p:nvSpPr>
        <p:spPr>
          <a:xfrm>
            <a:off x="6380868" y="937058"/>
            <a:ext cx="1262145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r>
              <a:rPr lang="da-DK" sz="527" b="1" dirty="0">
                <a:solidFill>
                  <a:srgbClr val="E3DFD4"/>
                </a:solidFill>
                <a:latin typeface="Verdana"/>
              </a:rPr>
              <a:t>BUA AUH Skejby</a:t>
            </a:r>
          </a:p>
        </p:txBody>
      </p:sp>
      <p:sp>
        <p:nvSpPr>
          <p:cNvPr id="9" name="Afrundet rektangel 8"/>
          <p:cNvSpPr/>
          <p:nvPr/>
        </p:nvSpPr>
        <p:spPr>
          <a:xfrm>
            <a:off x="3823708" y="1326264"/>
            <a:ext cx="1064226" cy="569734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3F3018"/>
                </a:solidFill>
                <a:latin typeface="Verdana"/>
              </a:rPr>
              <a:t>Hovedfunktion for alle diagnose-grupper i aldersgruppen 0-17 år</a:t>
            </a:r>
          </a:p>
        </p:txBody>
      </p:sp>
      <p:sp>
        <p:nvSpPr>
          <p:cNvPr id="12" name="Afrundet rektangel 11"/>
          <p:cNvSpPr/>
          <p:nvPr/>
        </p:nvSpPr>
        <p:spPr>
          <a:xfrm>
            <a:off x="5200563" y="1326262"/>
            <a:ext cx="1064226" cy="569734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3F3018"/>
                </a:solidFill>
                <a:latin typeface="Verdana"/>
              </a:rPr>
              <a:t>Hovedfunktion for alle diagnose-grupper i aldersgruppen 0-17 år </a:t>
            </a:r>
          </a:p>
        </p:txBody>
      </p:sp>
      <p:sp>
        <p:nvSpPr>
          <p:cNvPr id="13" name="Afrundet rektangel 12"/>
          <p:cNvSpPr/>
          <p:nvPr/>
        </p:nvSpPr>
        <p:spPr>
          <a:xfrm>
            <a:off x="6567873" y="1319440"/>
            <a:ext cx="1077609" cy="569734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3F3018"/>
                </a:solidFill>
                <a:latin typeface="Verdana"/>
              </a:rPr>
              <a:t>Hovedfunktion for alle diagnose-grupper i aldersgruppen 0-17 år samt DF50,0 og 50,2 for voksne</a:t>
            </a:r>
          </a:p>
        </p:txBody>
      </p:sp>
      <p:cxnSp>
        <p:nvCxnSpPr>
          <p:cNvPr id="15" name="Lige forbindelse 14"/>
          <p:cNvCxnSpPr/>
          <p:nvPr/>
        </p:nvCxnSpPr>
        <p:spPr bwMode="auto">
          <a:xfrm>
            <a:off x="3722110" y="1256426"/>
            <a:ext cx="0" cy="3547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Lige forbindelse 16"/>
          <p:cNvCxnSpPr>
            <a:stCxn id="9" idx="1"/>
          </p:cNvCxnSpPr>
          <p:nvPr/>
        </p:nvCxnSpPr>
        <p:spPr bwMode="auto">
          <a:xfrm flipH="1">
            <a:off x="3722110" y="1611130"/>
            <a:ext cx="10159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Lige forbindelse 18"/>
          <p:cNvCxnSpPr/>
          <p:nvPr/>
        </p:nvCxnSpPr>
        <p:spPr bwMode="auto">
          <a:xfrm>
            <a:off x="5098966" y="1256426"/>
            <a:ext cx="0" cy="3547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Lige forbindelse 20"/>
          <p:cNvCxnSpPr>
            <a:stCxn id="12" idx="1"/>
          </p:cNvCxnSpPr>
          <p:nvPr/>
        </p:nvCxnSpPr>
        <p:spPr bwMode="auto">
          <a:xfrm flipH="1">
            <a:off x="5098967" y="1611129"/>
            <a:ext cx="1015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>
            <a:off x="6474588" y="1395061"/>
            <a:ext cx="0" cy="509682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Lige forbindelse 25"/>
          <p:cNvCxnSpPr>
            <a:stCxn id="13" idx="1"/>
          </p:cNvCxnSpPr>
          <p:nvPr/>
        </p:nvCxnSpPr>
        <p:spPr bwMode="auto">
          <a:xfrm flipH="1" flipV="1">
            <a:off x="6475822" y="1602525"/>
            <a:ext cx="92051" cy="178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Afrundet rektangel 26"/>
          <p:cNvSpPr/>
          <p:nvPr/>
        </p:nvSpPr>
        <p:spPr>
          <a:xfrm>
            <a:off x="5318258" y="1996438"/>
            <a:ext cx="1062609" cy="494264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9: Skizofreni hos børn på 4‐11 år samt skizofreni hos børn på 12 år og ældre</a:t>
            </a:r>
          </a:p>
        </p:txBody>
      </p:sp>
      <p:sp>
        <p:nvSpPr>
          <p:cNvPr id="28" name="Afrundet rektangel 27"/>
          <p:cNvSpPr/>
          <p:nvPr/>
        </p:nvSpPr>
        <p:spPr>
          <a:xfrm>
            <a:off x="5303877" y="2591144"/>
            <a:ext cx="1062609" cy="501740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10: Bipolar tilstande og patienter med behov for ECT‐behandling, samt depressive tilstande</a:t>
            </a:r>
          </a:p>
        </p:txBody>
      </p:sp>
      <p:sp>
        <p:nvSpPr>
          <p:cNvPr id="29" name="Afrundet rektangel 28"/>
          <p:cNvSpPr/>
          <p:nvPr/>
        </p:nvSpPr>
        <p:spPr>
          <a:xfrm>
            <a:off x="5308817" y="3193307"/>
            <a:ext cx="1062609" cy="556885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11: Komplekse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neuropsykiatriske</a:t>
            </a:r>
            <a:r>
              <a:rPr lang="da-DK" sz="527" dirty="0">
                <a:solidFill>
                  <a:srgbClr val="E3DFD4"/>
                </a:solidFill>
                <a:latin typeface="Verdana"/>
              </a:rPr>
              <a:t> tilstande og/eller ved komplicerede somatisk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komorbiditet</a:t>
            </a:r>
            <a:endParaRPr lang="da-DK" sz="527" dirty="0">
              <a:solidFill>
                <a:srgbClr val="E3DFD4"/>
              </a:solidFill>
              <a:latin typeface="Verdana"/>
            </a:endParaRPr>
          </a:p>
        </p:txBody>
      </p:sp>
      <p:sp>
        <p:nvSpPr>
          <p:cNvPr id="30" name="Afrundet rektangel 29"/>
          <p:cNvSpPr/>
          <p:nvPr/>
        </p:nvSpPr>
        <p:spPr>
          <a:xfrm>
            <a:off x="5292218" y="3850656"/>
            <a:ext cx="1062609" cy="595689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12: Spiseforstyrrelser hos patienter på 4‐11 år samt spiseforstyrrelser hos patienter på 12 år og ældre</a:t>
            </a:r>
          </a:p>
        </p:txBody>
      </p:sp>
      <p:sp>
        <p:nvSpPr>
          <p:cNvPr id="31" name="Afrundet rektangel 30"/>
          <p:cNvSpPr/>
          <p:nvPr/>
        </p:nvSpPr>
        <p:spPr>
          <a:xfrm>
            <a:off x="5302290" y="4546787"/>
            <a:ext cx="1062609" cy="716791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13: Ungdomspsykiatri, herunder mentalobservationer under indlæggelse og børn og unge med dom til behandling</a:t>
            </a:r>
          </a:p>
        </p:txBody>
      </p:sp>
      <p:sp>
        <p:nvSpPr>
          <p:cNvPr id="32" name="Afrundet rektangel 31"/>
          <p:cNvSpPr/>
          <p:nvPr/>
        </p:nvSpPr>
        <p:spPr>
          <a:xfrm>
            <a:off x="5318258" y="5364021"/>
            <a:ext cx="1062609" cy="629886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15: Børn på (0‐5 år) med behov for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psykofarmakologisk</a:t>
            </a:r>
            <a:r>
              <a:rPr lang="da-DK" sz="527" dirty="0">
                <a:solidFill>
                  <a:srgbClr val="E3DFD4"/>
                </a:solidFill>
                <a:latin typeface="Verdana"/>
              </a:rPr>
              <a:t> behandling, fraset behandling med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melatonin</a:t>
            </a:r>
            <a:endParaRPr lang="da-DK" sz="527" dirty="0">
              <a:solidFill>
                <a:srgbClr val="E3DFD4"/>
              </a:solidFill>
              <a:latin typeface="Verdana"/>
            </a:endParaRPr>
          </a:p>
        </p:txBody>
      </p:sp>
      <p:sp>
        <p:nvSpPr>
          <p:cNvPr id="52" name="Rektangel 51"/>
          <p:cNvSpPr/>
          <p:nvPr/>
        </p:nvSpPr>
        <p:spPr>
          <a:xfrm>
            <a:off x="2072402" y="4473657"/>
            <a:ext cx="2599264" cy="1626119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endParaRPr lang="da-DK" sz="527" dirty="0">
              <a:solidFill>
                <a:srgbClr val="3F3018"/>
              </a:solidFill>
              <a:latin typeface="Verdana"/>
            </a:endParaRPr>
          </a:p>
        </p:txBody>
      </p:sp>
      <p:sp>
        <p:nvSpPr>
          <p:cNvPr id="53" name="Afrundet rektangel 52"/>
          <p:cNvSpPr/>
          <p:nvPr/>
        </p:nvSpPr>
        <p:spPr>
          <a:xfrm>
            <a:off x="2256941" y="4615161"/>
            <a:ext cx="237389" cy="237389"/>
          </a:xfrm>
          <a:prstGeom prst="roundRect">
            <a:avLst/>
          </a:prstGeom>
          <a:solidFill>
            <a:srgbClr val="E3DFD4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endParaRPr lang="da-DK" sz="1861" dirty="0">
              <a:solidFill>
                <a:srgbClr val="3F3018"/>
              </a:solidFill>
              <a:latin typeface="Verdana"/>
            </a:endParaRPr>
          </a:p>
        </p:txBody>
      </p:sp>
      <p:sp>
        <p:nvSpPr>
          <p:cNvPr id="54" name="Afrundet rektangel 53"/>
          <p:cNvSpPr/>
          <p:nvPr/>
        </p:nvSpPr>
        <p:spPr>
          <a:xfrm>
            <a:off x="2256941" y="5589241"/>
            <a:ext cx="237389" cy="237389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endParaRPr lang="da-DK" sz="1861" dirty="0">
              <a:solidFill>
                <a:srgbClr val="3F3018"/>
              </a:solidFill>
              <a:latin typeface="Verdana"/>
            </a:endParaRPr>
          </a:p>
        </p:txBody>
      </p:sp>
      <p:sp>
        <p:nvSpPr>
          <p:cNvPr id="55" name="Afrundet rektangel 54"/>
          <p:cNvSpPr/>
          <p:nvPr/>
        </p:nvSpPr>
        <p:spPr>
          <a:xfrm>
            <a:off x="2256941" y="5078705"/>
            <a:ext cx="237389" cy="23738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endParaRPr lang="da-DK" sz="1861" dirty="0">
              <a:solidFill>
                <a:srgbClr val="3F3018"/>
              </a:solidFill>
              <a:latin typeface="Verdana"/>
            </a:endParaRPr>
          </a:p>
        </p:txBody>
      </p:sp>
      <p:sp>
        <p:nvSpPr>
          <p:cNvPr id="56" name="Rektangel 55"/>
          <p:cNvSpPr/>
          <p:nvPr/>
        </p:nvSpPr>
        <p:spPr>
          <a:xfrm>
            <a:off x="2740831" y="5074471"/>
            <a:ext cx="1788586" cy="244694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3F3018"/>
                </a:solidFill>
                <a:latin typeface="Verdana"/>
              </a:rPr>
              <a:t>Regionsfunktion (RF)</a:t>
            </a:r>
          </a:p>
        </p:txBody>
      </p:sp>
      <p:sp>
        <p:nvSpPr>
          <p:cNvPr id="57" name="Rektangel 56"/>
          <p:cNvSpPr/>
          <p:nvPr/>
        </p:nvSpPr>
        <p:spPr>
          <a:xfrm>
            <a:off x="2740831" y="5578534"/>
            <a:ext cx="1788586" cy="244694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3F3018"/>
                </a:solidFill>
                <a:latin typeface="Verdana"/>
              </a:rPr>
              <a:t>Højt specialiseret funktion (HSF)</a:t>
            </a:r>
          </a:p>
        </p:txBody>
      </p:sp>
      <p:sp>
        <p:nvSpPr>
          <p:cNvPr id="58" name="Rektangel 57"/>
          <p:cNvSpPr/>
          <p:nvPr/>
        </p:nvSpPr>
        <p:spPr>
          <a:xfrm>
            <a:off x="2740831" y="4611882"/>
            <a:ext cx="1788586" cy="244694"/>
          </a:xfrm>
          <a:prstGeom prst="rect">
            <a:avLst/>
          </a:prstGeom>
          <a:noFill/>
          <a:ln w="3175" cap="sq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3F3018"/>
                </a:solidFill>
                <a:latin typeface="Verdana"/>
              </a:rPr>
              <a:t>Hovedfunktion (HF)</a:t>
            </a:r>
          </a:p>
        </p:txBody>
      </p:sp>
      <p:sp>
        <p:nvSpPr>
          <p:cNvPr id="59" name="Afrundet rektangel 58"/>
          <p:cNvSpPr/>
          <p:nvPr/>
        </p:nvSpPr>
        <p:spPr>
          <a:xfrm>
            <a:off x="5005898" y="441500"/>
            <a:ext cx="1262145" cy="296271"/>
          </a:xfrm>
          <a:prstGeom prst="roundRect">
            <a:avLst/>
          </a:prstGeom>
          <a:solidFill>
            <a:srgbClr val="304665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45357"/>
            <a:r>
              <a:rPr lang="da-DK" sz="527" b="1" dirty="0">
                <a:solidFill>
                  <a:srgbClr val="E3DFD4"/>
                </a:solidFill>
                <a:latin typeface="Verdana"/>
              </a:rPr>
              <a:t>BUA Børne- og Ungdomspsykiatrisk Afdeling</a:t>
            </a:r>
          </a:p>
        </p:txBody>
      </p:sp>
      <p:cxnSp>
        <p:nvCxnSpPr>
          <p:cNvPr id="63" name="Lige forbindelse 62"/>
          <p:cNvCxnSpPr/>
          <p:nvPr/>
        </p:nvCxnSpPr>
        <p:spPr bwMode="auto">
          <a:xfrm>
            <a:off x="4267200" y="837226"/>
            <a:ext cx="27447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Afrundet rektangel 70"/>
          <p:cNvSpPr/>
          <p:nvPr/>
        </p:nvSpPr>
        <p:spPr>
          <a:xfrm>
            <a:off x="6572812" y="1957273"/>
            <a:ext cx="1077609" cy="25746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1: Skizofreni hos børn og unge på 12 år og ældre,</a:t>
            </a:r>
          </a:p>
        </p:txBody>
      </p:sp>
      <p:sp>
        <p:nvSpPr>
          <p:cNvPr id="75" name="Afrundet rektangel 74"/>
          <p:cNvSpPr/>
          <p:nvPr/>
        </p:nvSpPr>
        <p:spPr>
          <a:xfrm>
            <a:off x="6570343" y="2282843"/>
            <a:ext cx="1077609" cy="24737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2: Affektive lidelser, angst og OCD</a:t>
            </a:r>
          </a:p>
        </p:txBody>
      </p:sp>
      <p:sp>
        <p:nvSpPr>
          <p:cNvPr id="76" name="Afrundet rektangel 75"/>
          <p:cNvSpPr/>
          <p:nvPr/>
        </p:nvSpPr>
        <p:spPr>
          <a:xfrm>
            <a:off x="6586747" y="5870217"/>
            <a:ext cx="1077609" cy="24737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7: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Somatoforme</a:t>
            </a:r>
            <a:r>
              <a:rPr lang="da-DK" sz="527" dirty="0">
                <a:solidFill>
                  <a:srgbClr val="E3DFD4"/>
                </a:solidFill>
                <a:latin typeface="Verdana"/>
              </a:rPr>
              <a:t> tilstande</a:t>
            </a:r>
          </a:p>
        </p:txBody>
      </p:sp>
      <p:sp>
        <p:nvSpPr>
          <p:cNvPr id="78" name="Afrundet rektangel 77"/>
          <p:cNvSpPr/>
          <p:nvPr/>
        </p:nvSpPr>
        <p:spPr>
          <a:xfrm>
            <a:off x="6565404" y="2598323"/>
            <a:ext cx="1077609" cy="849851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3: Psykiatriske tilstande med komplicerende mental retardering, hvor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udred-ning</a:t>
            </a:r>
            <a:r>
              <a:rPr lang="da-DK" sz="527" dirty="0">
                <a:solidFill>
                  <a:srgbClr val="E3DFD4"/>
                </a:solidFill>
                <a:latin typeface="Verdana"/>
              </a:rPr>
              <a:t> og/eller behandling er særlig vanskelig fx pga. adfærdsproblemer eller kommunikative vanskeligheder</a:t>
            </a:r>
          </a:p>
        </p:txBody>
      </p:sp>
      <p:sp>
        <p:nvSpPr>
          <p:cNvPr id="79" name="Afrundet rektangel 78"/>
          <p:cNvSpPr/>
          <p:nvPr/>
        </p:nvSpPr>
        <p:spPr>
          <a:xfrm>
            <a:off x="6585160" y="4862574"/>
            <a:ext cx="1077609" cy="960312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6: Spæd‐ og småbørnspsykiatri, 0‐3 år (inkl.). Spæd‐ og småbørnspsykiatri omfatter 0‐3 årige børn med psykisk forstyrrelse, 0‐3 årige børn af psykisk syge forældre samt gravide med svær psykisk sygdom </a:t>
            </a:r>
          </a:p>
        </p:txBody>
      </p:sp>
      <p:sp>
        <p:nvSpPr>
          <p:cNvPr id="81" name="Afrundet rektangel 80"/>
          <p:cNvSpPr/>
          <p:nvPr/>
        </p:nvSpPr>
        <p:spPr>
          <a:xfrm>
            <a:off x="6582689" y="4189424"/>
            <a:ext cx="1077609" cy="60504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5: Spiseforstyrrelser hos patienter på 12 år eller ældre, herunder ved manglende bedring i løbet af et par måneder under behandling på HF</a:t>
            </a:r>
          </a:p>
        </p:txBody>
      </p:sp>
      <p:sp>
        <p:nvSpPr>
          <p:cNvPr id="87" name="Afrundet rektangel 86"/>
          <p:cNvSpPr/>
          <p:nvPr/>
        </p:nvSpPr>
        <p:spPr>
          <a:xfrm>
            <a:off x="6580220" y="3516276"/>
            <a:ext cx="1077609" cy="60504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4: Komplekse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neuropsykiatriske</a:t>
            </a:r>
            <a:r>
              <a:rPr lang="da-DK" sz="527" dirty="0">
                <a:solidFill>
                  <a:srgbClr val="E3DFD4"/>
                </a:solidFill>
                <a:latin typeface="Verdana"/>
              </a:rPr>
              <a:t> tilstande indenfor ADHD, autismespektrum‐ forstyrrelse og </a:t>
            </a:r>
            <a:r>
              <a:rPr lang="da-DK" sz="527" dirty="0" err="1">
                <a:solidFill>
                  <a:srgbClr val="E3DFD4"/>
                </a:solidFill>
                <a:latin typeface="Verdana"/>
              </a:rPr>
              <a:t>Tourettes</a:t>
            </a:r>
            <a:r>
              <a:rPr lang="da-DK" sz="527" dirty="0">
                <a:solidFill>
                  <a:srgbClr val="E3DFD4"/>
                </a:solidFill>
                <a:latin typeface="Verdana"/>
              </a:rPr>
              <a:t> syndrom</a:t>
            </a:r>
          </a:p>
        </p:txBody>
      </p:sp>
      <p:sp>
        <p:nvSpPr>
          <p:cNvPr id="60" name="Afrundet rektangel 59"/>
          <p:cNvSpPr/>
          <p:nvPr/>
        </p:nvSpPr>
        <p:spPr>
          <a:xfrm>
            <a:off x="6577751" y="6206468"/>
            <a:ext cx="1077609" cy="562304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8: Udredning, behandling, rehabilitering og tværsektoriel koordinering for børn og unge med moderat til svære funktionelle lidelser</a:t>
            </a:r>
          </a:p>
        </p:txBody>
      </p:sp>
      <p:sp>
        <p:nvSpPr>
          <p:cNvPr id="64" name="Afrundet rektangel 63"/>
          <p:cNvSpPr/>
          <p:nvPr/>
        </p:nvSpPr>
        <p:spPr>
          <a:xfrm>
            <a:off x="5318258" y="6094348"/>
            <a:ext cx="1077609" cy="673339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16: Børn og unge med komplekse og svært funktionsbegrænsende funktionelle lidelser, som kræver specialiseret behandling og rehabilitering under indlæggelse</a:t>
            </a:r>
          </a:p>
        </p:txBody>
      </p:sp>
      <p:cxnSp>
        <p:nvCxnSpPr>
          <p:cNvPr id="46" name="Lige forbindelse 45"/>
          <p:cNvCxnSpPr>
            <a:stCxn id="2" idx="0"/>
          </p:cNvCxnSpPr>
          <p:nvPr/>
        </p:nvCxnSpPr>
        <p:spPr bwMode="auto">
          <a:xfrm flipH="1" flipV="1">
            <a:off x="4267201" y="837227"/>
            <a:ext cx="3041" cy="1229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6" name="Lige forbindelse 65"/>
          <p:cNvCxnSpPr>
            <a:stCxn id="4" idx="0"/>
          </p:cNvCxnSpPr>
          <p:nvPr/>
        </p:nvCxnSpPr>
        <p:spPr bwMode="auto">
          <a:xfrm flipV="1">
            <a:off x="7011940" y="837227"/>
            <a:ext cx="7253" cy="9983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5" name="Lige forbindelse 84"/>
          <p:cNvCxnSpPr>
            <a:stCxn id="59" idx="2"/>
          </p:cNvCxnSpPr>
          <p:nvPr/>
        </p:nvCxnSpPr>
        <p:spPr bwMode="auto">
          <a:xfrm>
            <a:off x="5636971" y="737772"/>
            <a:ext cx="1829" cy="994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Lige forbindelse 121"/>
          <p:cNvCxnSpPr>
            <a:stCxn id="27" idx="3"/>
          </p:cNvCxnSpPr>
          <p:nvPr/>
        </p:nvCxnSpPr>
        <p:spPr bwMode="auto">
          <a:xfrm flipV="1">
            <a:off x="6380868" y="2243478"/>
            <a:ext cx="94955" cy="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F301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4" name="Lige forbindelse 123"/>
          <p:cNvCxnSpPr>
            <a:stCxn id="28" idx="3"/>
          </p:cNvCxnSpPr>
          <p:nvPr/>
        </p:nvCxnSpPr>
        <p:spPr bwMode="auto">
          <a:xfrm flipV="1">
            <a:off x="6366486" y="2841994"/>
            <a:ext cx="109336" cy="2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Lige forbindelse 127"/>
          <p:cNvCxnSpPr>
            <a:stCxn id="29" idx="3"/>
          </p:cNvCxnSpPr>
          <p:nvPr/>
        </p:nvCxnSpPr>
        <p:spPr bwMode="auto">
          <a:xfrm>
            <a:off x="6371426" y="3471749"/>
            <a:ext cx="1043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0" name="Lige forbindelse 129"/>
          <p:cNvCxnSpPr>
            <a:stCxn id="71" idx="1"/>
          </p:cNvCxnSpPr>
          <p:nvPr/>
        </p:nvCxnSpPr>
        <p:spPr bwMode="auto">
          <a:xfrm flipH="1">
            <a:off x="6475823" y="2086008"/>
            <a:ext cx="9698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2" name="Lige forbindelse 131"/>
          <p:cNvCxnSpPr>
            <a:stCxn id="75" idx="1"/>
          </p:cNvCxnSpPr>
          <p:nvPr/>
        </p:nvCxnSpPr>
        <p:spPr bwMode="auto">
          <a:xfrm flipH="1">
            <a:off x="6475823" y="2406533"/>
            <a:ext cx="94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Lige forbindelse 133"/>
          <p:cNvCxnSpPr>
            <a:stCxn id="78" idx="1"/>
          </p:cNvCxnSpPr>
          <p:nvPr/>
        </p:nvCxnSpPr>
        <p:spPr bwMode="auto">
          <a:xfrm flipH="1">
            <a:off x="6475823" y="3023249"/>
            <a:ext cx="8958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Lige forbindelse 135"/>
          <p:cNvCxnSpPr>
            <a:stCxn id="30" idx="3"/>
          </p:cNvCxnSpPr>
          <p:nvPr/>
        </p:nvCxnSpPr>
        <p:spPr bwMode="auto">
          <a:xfrm flipV="1">
            <a:off x="6354828" y="4148500"/>
            <a:ext cx="120995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Lige forbindelse 137"/>
          <p:cNvCxnSpPr>
            <a:stCxn id="87" idx="1"/>
          </p:cNvCxnSpPr>
          <p:nvPr/>
        </p:nvCxnSpPr>
        <p:spPr bwMode="auto">
          <a:xfrm flipH="1" flipV="1">
            <a:off x="6475823" y="3818800"/>
            <a:ext cx="104397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Lige forbindelse 139"/>
          <p:cNvCxnSpPr>
            <a:stCxn id="81" idx="1"/>
          </p:cNvCxnSpPr>
          <p:nvPr/>
        </p:nvCxnSpPr>
        <p:spPr bwMode="auto">
          <a:xfrm flipH="1" flipV="1">
            <a:off x="6474589" y="4491949"/>
            <a:ext cx="108101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Lige forbindelse 141"/>
          <p:cNvCxnSpPr>
            <a:stCxn id="31" idx="3"/>
          </p:cNvCxnSpPr>
          <p:nvPr/>
        </p:nvCxnSpPr>
        <p:spPr bwMode="auto">
          <a:xfrm flipV="1">
            <a:off x="6364899" y="4905182"/>
            <a:ext cx="110924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Lige forbindelse 147"/>
          <p:cNvCxnSpPr>
            <a:stCxn id="79" idx="1"/>
          </p:cNvCxnSpPr>
          <p:nvPr/>
        </p:nvCxnSpPr>
        <p:spPr bwMode="auto">
          <a:xfrm flipH="1">
            <a:off x="6474588" y="5342729"/>
            <a:ext cx="11057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Lige forbindelse 149"/>
          <p:cNvCxnSpPr>
            <a:stCxn id="32" idx="3"/>
          </p:cNvCxnSpPr>
          <p:nvPr/>
        </p:nvCxnSpPr>
        <p:spPr bwMode="auto">
          <a:xfrm flipV="1">
            <a:off x="6380868" y="5678963"/>
            <a:ext cx="93721" cy="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Lige forbindelse 153"/>
          <p:cNvCxnSpPr>
            <a:stCxn id="76" idx="1"/>
          </p:cNvCxnSpPr>
          <p:nvPr/>
        </p:nvCxnSpPr>
        <p:spPr bwMode="auto">
          <a:xfrm flipH="1">
            <a:off x="6474588" y="5993906"/>
            <a:ext cx="11215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" name="Afrundet rektangel 60"/>
          <p:cNvSpPr/>
          <p:nvPr/>
        </p:nvSpPr>
        <p:spPr>
          <a:xfrm>
            <a:off x="7852678" y="4189424"/>
            <a:ext cx="1077609" cy="605049"/>
          </a:xfrm>
          <a:prstGeom prst="roundRect">
            <a:avLst/>
          </a:prstGeom>
          <a:solidFill>
            <a:srgbClr val="84715E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RF 5: Spiseforstyrrelser - Voksenpsykiatri</a:t>
            </a:r>
          </a:p>
        </p:txBody>
      </p:sp>
      <p:cxnSp>
        <p:nvCxnSpPr>
          <p:cNvPr id="6" name="Lige forbindelse 5"/>
          <p:cNvCxnSpPr>
            <a:stCxn id="81" idx="3"/>
            <a:endCxn id="61" idx="1"/>
          </p:cNvCxnSpPr>
          <p:nvPr/>
        </p:nvCxnSpPr>
        <p:spPr>
          <a:xfrm>
            <a:off x="7660298" y="4491949"/>
            <a:ext cx="192380" cy="0"/>
          </a:xfrm>
          <a:prstGeom prst="line">
            <a:avLst/>
          </a:prstGeom>
          <a:ln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Afrundet rektangel 61"/>
          <p:cNvSpPr/>
          <p:nvPr/>
        </p:nvSpPr>
        <p:spPr>
          <a:xfrm>
            <a:off x="4064994" y="3850656"/>
            <a:ext cx="1062609" cy="595689"/>
          </a:xfrm>
          <a:prstGeom prst="roundRect">
            <a:avLst/>
          </a:prstGeom>
          <a:solidFill>
            <a:srgbClr val="990033"/>
          </a:solidFill>
          <a:ln w="3175" cap="sq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45357"/>
            <a:r>
              <a:rPr lang="da-DK" sz="527" dirty="0">
                <a:solidFill>
                  <a:srgbClr val="E3DFD4"/>
                </a:solidFill>
                <a:latin typeface="Verdana"/>
              </a:rPr>
              <a:t>HSF 20: Spiseforstyrrelser - voksenpsykiatri</a:t>
            </a:r>
          </a:p>
        </p:txBody>
      </p:sp>
      <p:cxnSp>
        <p:nvCxnSpPr>
          <p:cNvPr id="8" name="Lige forbindelse 7"/>
          <p:cNvCxnSpPr>
            <a:stCxn id="62" idx="3"/>
            <a:endCxn id="30" idx="1"/>
          </p:cNvCxnSpPr>
          <p:nvPr/>
        </p:nvCxnSpPr>
        <p:spPr>
          <a:xfrm>
            <a:off x="5127603" y="4148500"/>
            <a:ext cx="164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>
            <a:stCxn id="60" idx="1"/>
          </p:cNvCxnSpPr>
          <p:nvPr/>
        </p:nvCxnSpPr>
        <p:spPr>
          <a:xfrm flipH="1">
            <a:off x="6474588" y="6487621"/>
            <a:ext cx="103163" cy="4269"/>
          </a:xfrm>
          <a:prstGeom prst="line">
            <a:avLst/>
          </a:prstGeom>
          <a:ln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Lige forbindelse 19"/>
          <p:cNvCxnSpPr/>
          <p:nvPr/>
        </p:nvCxnSpPr>
        <p:spPr>
          <a:xfrm flipH="1">
            <a:off x="6395867" y="6487620"/>
            <a:ext cx="78721" cy="0"/>
          </a:xfrm>
          <a:prstGeom prst="line">
            <a:avLst/>
          </a:prstGeom>
          <a:ln>
            <a:solidFill>
              <a:srgbClr val="3F30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15689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1_Office-tema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Elisabeth Flebbe</dc:creator>
  <cp:lastModifiedBy>Tobias Abell Nielsen</cp:lastModifiedBy>
  <cp:revision>2</cp:revision>
  <dcterms:created xsi:type="dcterms:W3CDTF">2023-02-10T11:30:16Z</dcterms:created>
  <dcterms:modified xsi:type="dcterms:W3CDTF">2023-02-23T13:16:18Z</dcterms:modified>
</cp:coreProperties>
</file>